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27" r:id="rId2"/>
    <p:sldId id="357" r:id="rId3"/>
    <p:sldId id="352" r:id="rId4"/>
    <p:sldId id="356" r:id="rId5"/>
    <p:sldId id="354" r:id="rId6"/>
    <p:sldId id="353" r:id="rId7"/>
    <p:sldId id="359" r:id="rId8"/>
    <p:sldId id="345" r:id="rId9"/>
    <p:sldId id="362" r:id="rId10"/>
    <p:sldId id="346" r:id="rId11"/>
    <p:sldId id="364" r:id="rId12"/>
    <p:sldId id="331" r:id="rId13"/>
    <p:sldId id="273" r:id="rId14"/>
    <p:sldId id="363" r:id="rId1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6600"/>
    <a:srgbClr val="66FF33"/>
    <a:srgbClr val="CCFFCC"/>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0844" autoAdjust="0"/>
  </p:normalViewPr>
  <p:slideViewPr>
    <p:cSldViewPr>
      <p:cViewPr varScale="1">
        <p:scale>
          <a:sx n="105" d="100"/>
          <a:sy n="105" d="100"/>
        </p:scale>
        <p:origin x="-1794" y="-90"/>
      </p:cViewPr>
      <p:guideLst>
        <p:guide orient="horz" pos="2160"/>
        <p:guide pos="2880"/>
      </p:guideLst>
    </p:cSldViewPr>
  </p:slideViewPr>
  <p:outlineViewPr>
    <p:cViewPr>
      <p:scale>
        <a:sx n="33" d="100"/>
        <a:sy n="33" d="100"/>
      </p:scale>
      <p:origin x="0" y="2361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838E3849-C43F-480E-B8FC-59825204A0FC}" type="datetimeFigureOut">
              <a:rPr kumimoji="1" lang="ja-JP" altLang="en-US" smtClean="0"/>
              <a:t>2019/2/7</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D4D2F1A9-BD74-4383-AFAC-61CF59082750}" type="slidenum">
              <a:rPr kumimoji="1" lang="ja-JP" altLang="en-US" smtClean="0"/>
              <a:t>‹#›</a:t>
            </a:fld>
            <a:endParaRPr kumimoji="1" lang="ja-JP" altLang="en-US"/>
          </a:p>
        </p:txBody>
      </p:sp>
    </p:spTree>
    <p:extLst>
      <p:ext uri="{BB962C8B-B14F-4D97-AF65-F5344CB8AC3E}">
        <p14:creationId xmlns:p14="http://schemas.microsoft.com/office/powerpoint/2010/main" val="3075966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Purpose is to</a:t>
            </a:r>
            <a:r>
              <a:rPr kumimoji="1" lang="en-US" altLang="ja-JP" baseline="0" dirty="0" smtClean="0"/>
              <a:t> be a bridge between satellite data reprocessing and NWP reanalysis community.</a:t>
            </a:r>
            <a:endParaRPr kumimoji="1" lang="ja-JP" altLang="en-US" dirty="0"/>
          </a:p>
        </p:txBody>
      </p:sp>
      <p:sp>
        <p:nvSpPr>
          <p:cNvPr id="4" name="スライド番号プレースホルダー 3"/>
          <p:cNvSpPr>
            <a:spLocks noGrp="1"/>
          </p:cNvSpPr>
          <p:nvPr>
            <p:ph type="sldNum" sz="quarter" idx="10"/>
          </p:nvPr>
        </p:nvSpPr>
        <p:spPr/>
        <p:txBody>
          <a:bodyPr/>
          <a:lstStyle/>
          <a:p>
            <a:fld id="{D4D2F1A9-BD74-4383-AFAC-61CF59082750}"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56169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4129288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424526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129714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264454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324096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3985095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147367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26987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70071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240001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A60D73-514E-4496-BD3F-3CBB6C91444F}" type="datetimeFigureOut">
              <a:rPr kumimoji="1" lang="ja-JP" altLang="en-US" smtClean="0"/>
              <a:t>2019/2/7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121604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18000">
              <a:schemeClr val="bg1"/>
            </a:gs>
            <a:gs pos="100000">
              <a:schemeClr val="bg1"/>
            </a:gs>
          </a:gsLst>
          <a:lin ang="5400000" scaled="0"/>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A60D73-514E-4496-BD3F-3CBB6C91444F}" type="datetimeFigureOut">
              <a:rPr kumimoji="1" lang="ja-JP" altLang="en-US" smtClean="0"/>
              <a:t>2019/2/7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pic>
        <p:nvPicPr>
          <p:cNvPr id="9" name="Picture 2"/>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l="11348" t="10400" r="35544" b="78268"/>
          <a:stretch/>
        </p:blipFill>
        <p:spPr bwMode="auto">
          <a:xfrm>
            <a:off x="50717" y="6309320"/>
            <a:ext cx="2865099" cy="456000"/>
          </a:xfrm>
          <a:prstGeom prst="rect">
            <a:avLst/>
          </a:prstGeom>
          <a:ln w="9525">
            <a:noFill/>
            <a:miter lim="800000"/>
            <a:headEnd/>
            <a:tailEnd/>
          </a:ln>
          <a:effectLst/>
          <a:extLst>
            <a:ext uri="{909E8E84-426E-40DD-AFC4-6F175D3DCCD1}">
              <a14:hiddenFill xmlns:a14="http://schemas.microsoft.com/office/drawing/2010/main">
                <a:solidFill>
                  <a:schemeClr val="accent1"/>
                </a:solidFill>
              </a14:hiddenFill>
            </a:ext>
          </a:extLst>
        </p:spPr>
      </p:pic>
      <p:sp>
        <p:nvSpPr>
          <p:cNvPr id="6" name="スライド番号プレースホルダー 5"/>
          <p:cNvSpPr>
            <a:spLocks noGrp="1"/>
          </p:cNvSpPr>
          <p:nvPr>
            <p:ph type="sldNum" sz="quarter" idx="4"/>
          </p:nvPr>
        </p:nvSpPr>
        <p:spPr>
          <a:xfrm>
            <a:off x="7778328" y="6356350"/>
            <a:ext cx="89812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14C89-AB3A-4984-92A4-A55AE9003D03}" type="slidenum">
              <a:rPr kumimoji="1" lang="ja-JP" altLang="en-US" smtClean="0"/>
              <a:t>‹#›</a:t>
            </a:fld>
            <a:endParaRPr kumimoji="1" lang="ja-JP" altLang="en-US"/>
          </a:p>
        </p:txBody>
      </p:sp>
    </p:spTree>
    <p:extLst>
      <p:ext uri="{BB962C8B-B14F-4D97-AF65-F5344CB8AC3E}">
        <p14:creationId xmlns:p14="http://schemas.microsoft.com/office/powerpoint/2010/main" val="294770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1520" y="665262"/>
            <a:ext cx="8640960" cy="3123778"/>
          </a:xfrm>
        </p:spPr>
        <p:txBody>
          <a:bodyPr>
            <a:noAutofit/>
          </a:bodyPr>
          <a:lstStyle/>
          <a:p>
            <a:r>
              <a:rPr lang="en-US" altLang="ja-JP" sz="3200" b="1" dirty="0"/>
              <a:t>SCOPE-CM #</a:t>
            </a:r>
            <a:r>
              <a:rPr lang="en-US" altLang="ja-JP" sz="3200" b="1" dirty="0" smtClean="0"/>
              <a:t>10: </a:t>
            </a:r>
            <a:br>
              <a:rPr lang="en-US" altLang="ja-JP" sz="3200" b="1" dirty="0" smtClean="0"/>
            </a:br>
            <a:r>
              <a:rPr lang="en-US" altLang="ja-JP" sz="2800" b="1" i="1" dirty="0" smtClean="0"/>
              <a:t>Atmospheric </a:t>
            </a:r>
            <a:r>
              <a:rPr lang="en-US" altLang="ja-JP" sz="2800" b="1" i="1" dirty="0"/>
              <a:t>Motion Vectors (AMV) and Clear/All Sky Radiances (CSR/ASR) </a:t>
            </a:r>
            <a:r>
              <a:rPr lang="en-US" altLang="ja-JP" sz="2800" b="1" i="1" dirty="0" smtClean="0"/>
              <a:t>from historical </a:t>
            </a:r>
            <a:r>
              <a:rPr lang="en-US" altLang="ja-JP" sz="2800" b="1" i="1" dirty="0"/>
              <a:t>meteorological satellites in geostationary and polar </a:t>
            </a:r>
            <a:r>
              <a:rPr lang="en-US" altLang="ja-JP" sz="2800" b="1" i="1" dirty="0" smtClean="0"/>
              <a:t>orbit </a:t>
            </a:r>
            <a:endParaRPr kumimoji="1" lang="ja-JP" altLang="en-US" sz="2800" b="1" i="1" dirty="0"/>
          </a:p>
        </p:txBody>
      </p:sp>
      <p:sp>
        <p:nvSpPr>
          <p:cNvPr id="3" name="サブタイトル 2"/>
          <p:cNvSpPr>
            <a:spLocks noGrp="1"/>
          </p:cNvSpPr>
          <p:nvPr>
            <p:ph type="subTitle" idx="1"/>
          </p:nvPr>
        </p:nvSpPr>
        <p:spPr>
          <a:xfrm>
            <a:off x="539552" y="4293096"/>
            <a:ext cx="8136904" cy="1152128"/>
          </a:xfrm>
        </p:spPr>
        <p:txBody>
          <a:bodyPr>
            <a:normAutofit/>
          </a:bodyPr>
          <a:lstStyle/>
          <a:p>
            <a:r>
              <a:rPr lang="en-US" altLang="ja-JP" sz="2400" b="1" dirty="0">
                <a:solidFill>
                  <a:schemeClr val="tx1"/>
                </a:solidFill>
                <a:latin typeface="+mj-lt"/>
              </a:rPr>
              <a:t>Kenichi</a:t>
            </a:r>
            <a:r>
              <a:rPr lang="en-US" altLang="ja-JP" sz="2400" b="1" dirty="0" smtClean="0">
                <a:solidFill>
                  <a:schemeClr val="tx1"/>
                </a:solidFill>
                <a:latin typeface="+mj-lt"/>
              </a:rPr>
              <a:t> Nonaka</a:t>
            </a:r>
          </a:p>
          <a:p>
            <a:r>
              <a:rPr lang="en-US" altLang="ja-JP" sz="1800" b="1" dirty="0" smtClean="0">
                <a:solidFill>
                  <a:schemeClr val="tx1"/>
                </a:solidFill>
                <a:latin typeface="+mj-lt"/>
              </a:rPr>
              <a:t>Meteorological </a:t>
            </a:r>
            <a:r>
              <a:rPr lang="en-US" altLang="ja-JP" sz="1800" b="1" dirty="0">
                <a:solidFill>
                  <a:schemeClr val="tx1"/>
                </a:solidFill>
                <a:latin typeface="+mj-lt"/>
              </a:rPr>
              <a:t>Satellite </a:t>
            </a:r>
            <a:r>
              <a:rPr lang="en-US" altLang="ja-JP" sz="1800" b="1" dirty="0" smtClean="0">
                <a:solidFill>
                  <a:schemeClr val="tx1"/>
                </a:solidFill>
                <a:latin typeface="+mj-lt"/>
              </a:rPr>
              <a:t>Center</a:t>
            </a:r>
            <a:r>
              <a:rPr lang="ja-JP" altLang="en-US" sz="1800" b="1" dirty="0">
                <a:solidFill>
                  <a:schemeClr val="tx1"/>
                </a:solidFill>
                <a:latin typeface="+mj-lt"/>
              </a:rPr>
              <a:t> </a:t>
            </a:r>
            <a:r>
              <a:rPr lang="en-US" altLang="ja-JP" sz="1800" b="1" dirty="0" smtClean="0">
                <a:solidFill>
                  <a:schemeClr val="tx1"/>
                </a:solidFill>
                <a:latin typeface="+mj-lt"/>
              </a:rPr>
              <a:t>(MSC)</a:t>
            </a:r>
            <a:endParaRPr lang="ja-JP" altLang="ja-JP" sz="1800" b="1" dirty="0">
              <a:solidFill>
                <a:schemeClr val="tx1"/>
              </a:solidFill>
              <a:latin typeface="+mj-lt"/>
            </a:endParaRPr>
          </a:p>
          <a:p>
            <a:r>
              <a:rPr lang="en-US" altLang="ja-JP" sz="1800" b="1" dirty="0">
                <a:solidFill>
                  <a:schemeClr val="tx1"/>
                </a:solidFill>
                <a:latin typeface="+mj-lt"/>
              </a:rPr>
              <a:t>Japan Meteorological </a:t>
            </a:r>
            <a:r>
              <a:rPr lang="en-US" altLang="ja-JP" sz="1800" b="1" dirty="0" smtClean="0">
                <a:solidFill>
                  <a:schemeClr val="tx1"/>
                </a:solidFill>
                <a:latin typeface="+mj-lt"/>
              </a:rPr>
              <a:t>Agency (JMA)</a:t>
            </a:r>
            <a:endParaRPr kumimoji="1" lang="ja-JP" altLang="en-US" sz="1600" b="1" dirty="0"/>
          </a:p>
        </p:txBody>
      </p:sp>
      <p:sp>
        <p:nvSpPr>
          <p:cNvPr id="4" name="テキスト ボックス 3"/>
          <p:cNvSpPr txBox="1"/>
          <p:nvPr/>
        </p:nvSpPr>
        <p:spPr>
          <a:xfrm>
            <a:off x="1547664" y="5805264"/>
            <a:ext cx="5976664" cy="338554"/>
          </a:xfrm>
          <a:prstGeom prst="rect">
            <a:avLst/>
          </a:prstGeom>
          <a:noFill/>
        </p:spPr>
        <p:txBody>
          <a:bodyPr wrap="square" rtlCol="0">
            <a:spAutoFit/>
          </a:bodyPr>
          <a:lstStyle/>
          <a:p>
            <a:pPr algn="ctr"/>
            <a:r>
              <a:rPr lang="en-US" altLang="ja-JP" sz="1600" i="1" dirty="0"/>
              <a:t>7</a:t>
            </a:r>
            <a:r>
              <a:rPr kumimoji="1" lang="en-US" altLang="ja-JP" sz="1600" i="1" dirty="0" smtClean="0"/>
              <a:t> Feb. 2019 SCOPE-CM 14</a:t>
            </a:r>
            <a:r>
              <a:rPr kumimoji="1" lang="en-US" altLang="ja-JP" sz="1600" i="1" baseline="30000" dirty="0" smtClean="0"/>
              <a:t>th</a:t>
            </a:r>
            <a:r>
              <a:rPr kumimoji="1" lang="en-US" altLang="ja-JP" sz="1600" i="1" dirty="0" smtClean="0"/>
              <a:t> Executive panel meeting (SEP-14)</a:t>
            </a:r>
            <a:endParaRPr kumimoji="1" lang="ja-JP" altLang="en-US" sz="1600" i="1" dirty="0"/>
          </a:p>
        </p:txBody>
      </p:sp>
    </p:spTree>
    <p:extLst>
      <p:ext uri="{BB962C8B-B14F-4D97-AF65-F5344CB8AC3E}">
        <p14:creationId xmlns:p14="http://schemas.microsoft.com/office/powerpoint/2010/main" val="3462215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0726" y="31442"/>
            <a:ext cx="8229600" cy="883680"/>
          </a:xfrm>
        </p:spPr>
        <p:txBody>
          <a:bodyPr>
            <a:normAutofit/>
          </a:bodyPr>
          <a:lstStyle/>
          <a:p>
            <a:r>
              <a:rPr kumimoji="1" lang="en-US" altLang="ja-JP" sz="3600" dirty="0" smtClean="0"/>
              <a:t>Learning from the phase-2</a:t>
            </a:r>
            <a:endParaRPr kumimoji="1" lang="ja-JP" altLang="en-US" sz="3600" dirty="0"/>
          </a:p>
        </p:txBody>
      </p:sp>
      <p:sp>
        <p:nvSpPr>
          <p:cNvPr id="3" name="コンテンツ プレースホルダー 2"/>
          <p:cNvSpPr>
            <a:spLocks noGrp="1"/>
          </p:cNvSpPr>
          <p:nvPr>
            <p:ph idx="1"/>
          </p:nvPr>
        </p:nvSpPr>
        <p:spPr>
          <a:xfrm>
            <a:off x="395536" y="1412776"/>
            <a:ext cx="8352928" cy="4032448"/>
          </a:xfrm>
        </p:spPr>
        <p:txBody>
          <a:bodyPr>
            <a:noAutofit/>
          </a:bodyPr>
          <a:lstStyle/>
          <a:p>
            <a:r>
              <a:rPr lang="en-US" altLang="ja-JP" sz="2400" dirty="0" smtClean="0"/>
              <a:t>Navigation corrections for historical satellite images are necessary for more accurate reprocessing AMV, though it is challenging in resources and method.</a:t>
            </a:r>
          </a:p>
          <a:p>
            <a:r>
              <a:rPr lang="en-US" altLang="ja-JP" sz="2400" dirty="0"/>
              <a:t>The </a:t>
            </a:r>
            <a:r>
              <a:rPr lang="en-US" altLang="ja-JP" sz="2400" dirty="0" smtClean="0"/>
              <a:t>products </a:t>
            </a:r>
            <a:r>
              <a:rPr lang="en-US" altLang="ja-JP" sz="2400" dirty="0"/>
              <a:t>are reprocessed using the latest algorithm as often as each reanalysis project requesting.  It makes difficulty linking connection between agencies</a:t>
            </a:r>
            <a:r>
              <a:rPr lang="en-US" altLang="ja-JP" sz="2400" dirty="0" smtClean="0"/>
              <a:t>.</a:t>
            </a:r>
          </a:p>
          <a:p>
            <a:r>
              <a:rPr lang="en-US" altLang="ja-JP" sz="2400" dirty="0"/>
              <a:t>It was difficult to </a:t>
            </a:r>
            <a:r>
              <a:rPr lang="en-US" altLang="ja-JP" sz="2400" dirty="0" smtClean="0"/>
              <a:t>succeed </a:t>
            </a:r>
            <a:r>
              <a:rPr lang="en-US" altLang="ja-JP" sz="2400" dirty="0"/>
              <a:t>a project lead especially at </a:t>
            </a:r>
            <a:r>
              <a:rPr lang="en-US" altLang="ja-JP" sz="2400" dirty="0" smtClean="0"/>
              <a:t>JMA, because </a:t>
            </a:r>
            <a:r>
              <a:rPr lang="en-US" altLang="ja-JP" sz="2400" dirty="0"/>
              <a:t>a person in charge of the project were </a:t>
            </a:r>
            <a:r>
              <a:rPr lang="en-US" altLang="ja-JP" sz="2400" dirty="0" smtClean="0"/>
              <a:t>frequently changed </a:t>
            </a:r>
            <a:r>
              <a:rPr lang="en-US" altLang="ja-JP" sz="2400" dirty="0"/>
              <a:t>due to </a:t>
            </a:r>
            <a:r>
              <a:rPr lang="en-US" altLang="ja-JP" sz="2400" dirty="0" smtClean="0"/>
              <a:t>personnel changes. It </a:t>
            </a:r>
            <a:r>
              <a:rPr lang="en-US" altLang="ja-JP" sz="2400" dirty="0"/>
              <a:t>makes lack of communication among providing members.</a:t>
            </a:r>
          </a:p>
          <a:p>
            <a:endParaRPr lang="en-US" altLang="ja-JP" sz="2400" dirty="0" smtClean="0"/>
          </a:p>
        </p:txBody>
      </p:sp>
    </p:spTree>
    <p:extLst>
      <p:ext uri="{BB962C8B-B14F-4D97-AF65-F5344CB8AC3E}">
        <p14:creationId xmlns:p14="http://schemas.microsoft.com/office/powerpoint/2010/main" val="134671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529841" y="1556792"/>
            <a:ext cx="8105005" cy="40324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400" dirty="0" smtClean="0"/>
              <a:t>Cal/</a:t>
            </a:r>
            <a:r>
              <a:rPr lang="en-US" altLang="ja-JP" sz="2400" dirty="0" err="1" smtClean="0"/>
              <a:t>Nav</a:t>
            </a:r>
            <a:r>
              <a:rPr lang="en-US" altLang="ja-JP" sz="2400" dirty="0" smtClean="0"/>
              <a:t> corrections reprocessing for historical images are necessary to more coherent reprocessed dataset .</a:t>
            </a:r>
          </a:p>
          <a:p>
            <a:r>
              <a:rPr lang="en-US" altLang="ja-JP" sz="2400" dirty="0"/>
              <a:t>The objective will be focused </a:t>
            </a:r>
            <a:r>
              <a:rPr lang="en-US" altLang="ja-JP" sz="2400" smtClean="0"/>
              <a:t>on creating </a:t>
            </a:r>
            <a:r>
              <a:rPr lang="en-US" altLang="ja-JP" sz="2400" dirty="0"/>
              <a:t>common method of validation and comparison between the </a:t>
            </a:r>
            <a:r>
              <a:rPr lang="en-US" altLang="ja-JP" sz="2400" dirty="0" smtClean="0"/>
              <a:t>products.</a:t>
            </a:r>
            <a:endParaRPr lang="en-US" altLang="ja-JP" sz="2400" dirty="0"/>
          </a:p>
          <a:p>
            <a:r>
              <a:rPr lang="en-US" altLang="ja-JP" sz="2400" dirty="0" smtClean="0"/>
              <a:t>More active interaction with CGMS International Winds Working Group (IWWG) </a:t>
            </a:r>
            <a:r>
              <a:rPr lang="en-US" altLang="ja-JP" sz="2400" dirty="0"/>
              <a:t>is </a:t>
            </a:r>
            <a:r>
              <a:rPr lang="en-US" altLang="ja-JP" sz="2400" dirty="0" smtClean="0"/>
              <a:t>important for next step. </a:t>
            </a:r>
          </a:p>
          <a:p>
            <a:r>
              <a:rPr lang="en-US" altLang="ja-JP" sz="2400" dirty="0" smtClean="0"/>
              <a:t>SCOPE-CM (Phase II) have provided an opportunity to recognize the requirements of reanalysis users. Promotion of </a:t>
            </a:r>
            <a:r>
              <a:rPr lang="en-US" altLang="ja-JP" sz="2400" dirty="0"/>
              <a:t>i</a:t>
            </a:r>
            <a:r>
              <a:rPr lang="en-US" altLang="ja-JP" sz="2400" dirty="0" smtClean="0"/>
              <a:t>nteraction between users and providers is desired and makes motivation.</a:t>
            </a:r>
          </a:p>
          <a:p>
            <a:endParaRPr lang="ja-JP" altLang="en-US" sz="2400" dirty="0"/>
          </a:p>
        </p:txBody>
      </p:sp>
      <p:sp>
        <p:nvSpPr>
          <p:cNvPr id="4" name="タイトル 1"/>
          <p:cNvSpPr txBox="1">
            <a:spLocks/>
          </p:cNvSpPr>
          <p:nvPr/>
        </p:nvSpPr>
        <p:spPr>
          <a:xfrm>
            <a:off x="467544" y="188640"/>
            <a:ext cx="8229600" cy="85496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dirty="0" smtClean="0"/>
              <a:t>Next Step for Project / Desired Role </a:t>
            </a:r>
            <a:endParaRPr lang="ja-JP" altLang="en-US" sz="3600" dirty="0"/>
          </a:p>
        </p:txBody>
      </p:sp>
    </p:spTree>
    <p:extLst>
      <p:ext uri="{BB962C8B-B14F-4D97-AF65-F5344CB8AC3E}">
        <p14:creationId xmlns:p14="http://schemas.microsoft.com/office/powerpoint/2010/main" val="3087793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792088"/>
          </a:xfrm>
        </p:spPr>
        <p:txBody>
          <a:bodyPr/>
          <a:lstStyle/>
          <a:p>
            <a:r>
              <a:rPr lang="en-GB" altLang="ja-JP" b="1" dirty="0" smtClean="0"/>
              <a:t>Related projects</a:t>
            </a:r>
            <a:endParaRPr kumimoji="1" lang="ja-JP" altLang="en-US" dirty="0"/>
          </a:p>
        </p:txBody>
      </p:sp>
      <p:sp>
        <p:nvSpPr>
          <p:cNvPr id="3" name="コンテンツ プレースホルダー 2"/>
          <p:cNvSpPr>
            <a:spLocks noGrp="1"/>
          </p:cNvSpPr>
          <p:nvPr>
            <p:ph idx="1"/>
          </p:nvPr>
        </p:nvSpPr>
        <p:spPr>
          <a:xfrm>
            <a:off x="457200" y="1052736"/>
            <a:ext cx="8229600" cy="5073427"/>
          </a:xfrm>
        </p:spPr>
        <p:txBody>
          <a:bodyPr>
            <a:normAutofit fontScale="62500" lnSpcReduction="20000"/>
          </a:bodyPr>
          <a:lstStyle/>
          <a:p>
            <a:r>
              <a:rPr lang="nl-NL" altLang="ja-JP" dirty="0" smtClean="0"/>
              <a:t>SCM-06 (IOGEO)</a:t>
            </a:r>
          </a:p>
          <a:p>
            <a:pPr lvl="1"/>
            <a:r>
              <a:rPr lang="nl-NL" altLang="ja-JP" dirty="0" smtClean="0"/>
              <a:t>SCM-10 </a:t>
            </a:r>
            <a:r>
              <a:rPr lang="nl-NL" altLang="ja-JP" dirty="0"/>
              <a:t>would </a:t>
            </a:r>
            <a:r>
              <a:rPr lang="nl-NL" altLang="ja-JP" dirty="0" smtClean="0"/>
              <a:t>seek </a:t>
            </a:r>
            <a:r>
              <a:rPr lang="nl-NL" altLang="ja-JP" dirty="0"/>
              <a:t>close interaction with </a:t>
            </a:r>
            <a:r>
              <a:rPr lang="nl-NL" altLang="ja-JP" dirty="0" smtClean="0"/>
              <a:t>SCM-06: </a:t>
            </a:r>
            <a:r>
              <a:rPr lang="en-US" altLang="ja-JP" dirty="0" smtClean="0"/>
              <a:t>Inter-calibration of imager observations from time-series of geostationary satellites (IOGEO) through </a:t>
            </a:r>
            <a:r>
              <a:rPr lang="en-US" altLang="ja-JP" dirty="0"/>
              <a:t>the experience from Global Space-based Inter-calibration System (GSICS) for reprocessing AMVs and CSRs/ASRs long term records.</a:t>
            </a:r>
          </a:p>
          <a:p>
            <a:r>
              <a:rPr lang="en-US" altLang="ja-JP" dirty="0" smtClean="0"/>
              <a:t>GSICS</a:t>
            </a:r>
          </a:p>
          <a:p>
            <a:pPr lvl="1"/>
            <a:r>
              <a:rPr lang="en-US" altLang="ja-JP" dirty="0" smtClean="0"/>
              <a:t>GSICS </a:t>
            </a:r>
            <a:r>
              <a:rPr lang="en-US" altLang="ja-JP" dirty="0"/>
              <a:t>provides bias corrections through t</a:t>
            </a:r>
            <a:r>
              <a:rPr lang="nl-NL" altLang="ja-JP" dirty="0"/>
              <a:t>he inter-calibration of satellite sensors with respect to selected references that can be applied to generate reprocessed CSR and ASR products as Fundamental Climate Data Records (FCDRs) and related Thematic Climate Data Records (TCDRs</a:t>
            </a:r>
            <a:r>
              <a:rPr lang="nl-NL" altLang="ja-JP" dirty="0" smtClean="0"/>
              <a:t>).</a:t>
            </a:r>
          </a:p>
          <a:p>
            <a:r>
              <a:rPr lang="nl-NL" altLang="ja-JP" dirty="0"/>
              <a:t>IWWG</a:t>
            </a:r>
          </a:p>
          <a:p>
            <a:pPr lvl="1"/>
            <a:r>
              <a:rPr lang="nl-NL" altLang="ja-JP" dirty="0"/>
              <a:t>The project would seek close interaction with the CGMS International Winds Working Group (IWWG) to benefit from ongoing comparison activities that might need to be enhanced to cover the temporal dimension of the AMVs long term records.</a:t>
            </a:r>
          </a:p>
          <a:p>
            <a:r>
              <a:rPr lang="nl-NL" altLang="ja-JP" dirty="0" smtClean="0"/>
              <a:t>Reanalysis </a:t>
            </a:r>
            <a:r>
              <a:rPr lang="nl-NL" altLang="ja-JP" dirty="0"/>
              <a:t>communities </a:t>
            </a:r>
            <a:endParaRPr lang="nl-NL" altLang="ja-JP" dirty="0" smtClean="0"/>
          </a:p>
          <a:p>
            <a:pPr lvl="1"/>
            <a:r>
              <a:rPr lang="nl-NL" altLang="ja-JP" dirty="0" smtClean="0"/>
              <a:t>The </a:t>
            </a:r>
            <a:r>
              <a:rPr lang="nl-NL" altLang="ja-JP" dirty="0"/>
              <a:t>project would exchange information with reanalysis communities on their calculation plans and the quality. The best forum identified for discussion of data issues is the WCRP Data Advisory Council that has representation from reanalysis centres.</a:t>
            </a:r>
          </a:p>
          <a:p>
            <a:endParaRPr lang="nl-NL" altLang="ja-JP" dirty="0" smtClean="0"/>
          </a:p>
        </p:txBody>
      </p:sp>
    </p:spTree>
    <p:extLst>
      <p:ext uri="{BB962C8B-B14F-4D97-AF65-F5344CB8AC3E}">
        <p14:creationId xmlns:p14="http://schemas.microsoft.com/office/powerpoint/2010/main" val="2422953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46040"/>
            <a:ext cx="8229600" cy="1143000"/>
          </a:xfrm>
        </p:spPr>
        <p:txBody>
          <a:bodyPr/>
          <a:lstStyle/>
          <a:p>
            <a:r>
              <a:rPr kumimoji="1" lang="en-US" altLang="ja-JP" dirty="0" smtClean="0"/>
              <a:t>Thank you for your attention</a:t>
            </a:r>
            <a:endParaRPr kumimoji="1" lang="ja-JP" altLang="en-US" dirty="0"/>
          </a:p>
        </p:txBody>
      </p:sp>
    </p:spTree>
    <p:extLst>
      <p:ext uri="{BB962C8B-B14F-4D97-AF65-F5344CB8AC3E}">
        <p14:creationId xmlns:p14="http://schemas.microsoft.com/office/powerpoint/2010/main" val="3246724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24812335"/>
              </p:ext>
            </p:extLst>
          </p:nvPr>
        </p:nvGraphicFramePr>
        <p:xfrm>
          <a:off x="611560" y="1700808"/>
          <a:ext cx="7776866" cy="4082821"/>
        </p:xfrm>
        <a:graphic>
          <a:graphicData uri="http://schemas.openxmlformats.org/drawingml/2006/table">
            <a:tbl>
              <a:tblPr firstRow="1" firstCol="1" bandRow="1">
                <a:tableStyleId>{5C22544A-7EE6-4342-B048-85BDC9FD1C3A}</a:tableStyleId>
              </a:tblPr>
              <a:tblGrid>
                <a:gridCol w="1152128"/>
                <a:gridCol w="180334"/>
                <a:gridCol w="1043802"/>
                <a:gridCol w="216026"/>
                <a:gridCol w="1080118"/>
                <a:gridCol w="216026"/>
                <a:gridCol w="1080118"/>
                <a:gridCol w="216026"/>
                <a:gridCol w="1080118"/>
                <a:gridCol w="216026"/>
                <a:gridCol w="1080118"/>
                <a:gridCol w="216026"/>
              </a:tblGrid>
              <a:tr h="538480">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sz="1200" dirty="0" smtClean="0">
                          <a:solidFill>
                            <a:schemeClr val="tx1"/>
                          </a:solidFill>
                          <a:effectLst/>
                        </a:rPr>
                        <a:t>Software</a:t>
                      </a:r>
                      <a:r>
                        <a:rPr lang="nl-NL" sz="1200" baseline="0" dirty="0" smtClean="0">
                          <a:solidFill>
                            <a:schemeClr val="tx1"/>
                          </a:solidFill>
                          <a:effectLst/>
                        </a:rPr>
                        <a:t>    </a:t>
                      </a:r>
                      <a:r>
                        <a:rPr lang="nl-NL" sz="1200" dirty="0" smtClean="0">
                          <a:solidFill>
                            <a:schemeClr val="tx1"/>
                          </a:solidFill>
                          <a:effectLst/>
                        </a:rPr>
                        <a:t>readiness</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sz="1200" dirty="0" smtClean="0">
                          <a:solidFill>
                            <a:schemeClr val="tx1"/>
                          </a:solidFill>
                          <a:effectLst/>
                        </a:rPr>
                        <a:t>Metadata</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sz="1200" dirty="0" smtClean="0">
                          <a:solidFill>
                            <a:schemeClr val="tx1"/>
                          </a:solidFill>
                          <a:effectLst/>
                        </a:rPr>
                        <a:t>User documentation</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altLang="ja-JP" sz="1200" dirty="0" smtClean="0">
                          <a:solidFill>
                            <a:schemeClr val="tx1"/>
                          </a:solidFill>
                          <a:effectLst/>
                          <a:latin typeface="+mn-lt"/>
                          <a:ea typeface="+mn-ea"/>
                        </a:rPr>
                        <a:t>Uncertainties</a:t>
                      </a:r>
                      <a:r>
                        <a:rPr lang="nl-NL" altLang="ja-JP" sz="1200" baseline="0" dirty="0" smtClean="0">
                          <a:solidFill>
                            <a:schemeClr val="tx1"/>
                          </a:solidFill>
                          <a:effectLst/>
                          <a:latin typeface="+mn-lt"/>
                          <a:ea typeface="+mn-ea"/>
                        </a:rPr>
                        <a:t> </a:t>
                      </a:r>
                      <a:r>
                        <a:rPr lang="nl-NL" altLang="ja-JP" sz="1200" dirty="0" smtClean="0">
                          <a:solidFill>
                            <a:schemeClr val="tx1"/>
                          </a:solidFill>
                          <a:effectLst/>
                          <a:latin typeface="+mn-lt"/>
                          <a:ea typeface="+mn-ea"/>
                        </a:rPr>
                        <a:t>Characterisation</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sz="1200" dirty="0">
                          <a:solidFill>
                            <a:schemeClr val="tx1"/>
                          </a:solidFill>
                          <a:effectLst/>
                        </a:rPr>
                        <a:t>Public </a:t>
                      </a:r>
                      <a:r>
                        <a:rPr lang="nl-NL" sz="1200" dirty="0" smtClean="0">
                          <a:solidFill>
                            <a:schemeClr val="tx1"/>
                          </a:solidFill>
                          <a:effectLst/>
                        </a:rPr>
                        <a:t>access, freedback and update </a:t>
                      </a:r>
                      <a:endParaRPr lang="ja-JP" sz="1200" dirty="0">
                        <a:solidFill>
                          <a:schemeClr val="tx1"/>
                        </a:solidFill>
                        <a:effectLst/>
                        <a:latin typeface="Times New Roman"/>
                        <a:ea typeface="ＭＳ 明朝"/>
                      </a:endParaRPr>
                    </a:p>
                  </a:txBody>
                  <a:tcPr marL="68580" marR="685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nl-NL" sz="1200" dirty="0" smtClean="0">
                          <a:solidFill>
                            <a:schemeClr val="tx1"/>
                          </a:solidFill>
                          <a:effectLst/>
                        </a:rPr>
                        <a:t>Useage</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r>
              <a:tr h="714430">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n-lt"/>
                          <a:ea typeface="+mn-ea"/>
                        </a:rPr>
                        <a:t>Coding</a:t>
                      </a:r>
                      <a:r>
                        <a:rPr lang="en-US" altLang="ja-JP" sz="1200" b="0" baseline="0" dirty="0" smtClean="0">
                          <a:solidFill>
                            <a:schemeClr val="tx1"/>
                          </a:solidFill>
                          <a:effectLst/>
                          <a:latin typeface="+mn-lt"/>
                          <a:ea typeface="+mn-ea"/>
                        </a:rPr>
                        <a:t> Standards</a:t>
                      </a:r>
                      <a:endParaRPr lang="ja-JP" sz="1200" b="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dirty="0" smtClean="0">
                          <a:solidFill>
                            <a:schemeClr val="tx1"/>
                          </a:solidFill>
                          <a:effectLst/>
                          <a:latin typeface="+mn-lt"/>
                          <a:ea typeface="+mn-ea"/>
                        </a:rPr>
                        <a:t>Standards</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dirty="0" smtClean="0">
                          <a:solidFill>
                            <a:schemeClr val="tx1"/>
                          </a:solidFill>
                          <a:effectLst/>
                          <a:latin typeface="+mn-lt"/>
                          <a:ea typeface="+mn-ea"/>
                        </a:rPr>
                        <a:t>Formal</a:t>
                      </a:r>
                      <a:r>
                        <a:rPr lang="en-US" altLang="ja-JP" sz="1200" baseline="0" dirty="0" smtClean="0">
                          <a:solidFill>
                            <a:schemeClr val="tx1"/>
                          </a:solidFill>
                          <a:effectLst/>
                          <a:latin typeface="+mn-lt"/>
                          <a:ea typeface="+mn-ea"/>
                        </a:rPr>
                        <a:t>    description of scientific methodology</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dirty="0" smtClean="0">
                          <a:solidFill>
                            <a:schemeClr val="tx1"/>
                          </a:solidFill>
                          <a:effectLst/>
                          <a:latin typeface="+mn-lt"/>
                          <a:ea typeface="+mn-ea"/>
                        </a:rPr>
                        <a:t>standards</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marL="0" marR="0" indent="0" algn="l" defTabSz="914400" rtl="0" eaLnBrk="1" fontAlgn="auto" latinLnBrk="0" hangingPunct="1">
                        <a:lnSpc>
                          <a:spcPct val="100000"/>
                        </a:lnSpc>
                        <a:spcBef>
                          <a:spcPts val="300"/>
                        </a:spcBef>
                        <a:spcAft>
                          <a:spcPts val="300"/>
                        </a:spcAft>
                        <a:buClrTx/>
                        <a:buSzTx/>
                        <a:buFontTx/>
                        <a:buNone/>
                        <a:tabLst>
                          <a:tab pos="180340" algn="l"/>
                          <a:tab pos="540385" algn="l"/>
                          <a:tab pos="2250440" algn="l"/>
                          <a:tab pos="2430780" algn="l"/>
                          <a:tab pos="3870960" algn="l"/>
                          <a:tab pos="4050665" algn="l"/>
                        </a:tabLst>
                        <a:defRPr/>
                      </a:pPr>
                      <a:r>
                        <a:rPr lang="en-US" altLang="ja-JP" sz="1200" dirty="0" smtClean="0">
                          <a:solidFill>
                            <a:schemeClr val="tx1"/>
                          </a:solidFill>
                          <a:effectLst/>
                          <a:latin typeface="+mn-lt"/>
                          <a:ea typeface="+mn-ea"/>
                        </a:rPr>
                        <a:t>Public</a:t>
                      </a:r>
                      <a:r>
                        <a:rPr lang="en-US" altLang="ja-JP" sz="1200" baseline="0" dirty="0" smtClean="0">
                          <a:solidFill>
                            <a:schemeClr val="tx1"/>
                          </a:solidFill>
                          <a:effectLst/>
                          <a:latin typeface="+mn-lt"/>
                          <a:ea typeface="+mn-ea"/>
                        </a:rPr>
                        <a:t> access/Archive</a:t>
                      </a:r>
                      <a:endParaRPr lang="ja-JP" altLang="ja-JP" sz="1200" dirty="0" smtClean="0">
                        <a:solidFill>
                          <a:schemeClr val="tx1"/>
                        </a:solidFill>
                        <a:effectLst/>
                        <a:latin typeface="Times New Roman"/>
                        <a:ea typeface="ＭＳ 明朝"/>
                      </a:endParaRPr>
                    </a:p>
                  </a:txBody>
                  <a:tcPr marL="68580" marR="685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dirty="0" smtClean="0">
                          <a:solidFill>
                            <a:schemeClr val="tx1"/>
                          </a:solidFill>
                          <a:effectLst/>
                          <a:latin typeface="+mn-lt"/>
                          <a:ea typeface="+mn-ea"/>
                        </a:rPr>
                        <a:t>Research</a:t>
                      </a:r>
                      <a:endParaRPr lang="ja-JP" sz="1200" dirty="0">
                        <a:solidFill>
                          <a:schemeClr val="tx1"/>
                        </a:solidFill>
                        <a:effectLst/>
                        <a:latin typeface="Times New Roman"/>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kumimoji="1" lang="ja-JP" altLang="en-US"/>
                    </a:p>
                  </a:txBody>
                  <a:tcPr/>
                </a:tc>
              </a:tr>
              <a:tr h="702990">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Software</a:t>
                      </a:r>
                      <a:r>
                        <a:rPr lang="en-US" altLang="ja-JP" sz="1200" b="0" baseline="0" dirty="0" smtClean="0">
                          <a:solidFill>
                            <a:schemeClr val="tx1"/>
                          </a:solidFill>
                          <a:effectLst/>
                          <a:latin typeface="+mj-lt"/>
                          <a:ea typeface="+mn-ea"/>
                        </a:rPr>
                        <a:t> Documentation</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Collection</a:t>
                      </a:r>
                      <a:r>
                        <a:rPr lang="en-US" altLang="ja-JP" sz="1200" b="0" baseline="0" dirty="0" smtClean="0">
                          <a:solidFill>
                            <a:schemeClr val="tx1"/>
                          </a:solidFill>
                          <a:effectLst/>
                          <a:latin typeface="+mj-lt"/>
                          <a:ea typeface="+mn-ea"/>
                        </a:rPr>
                        <a:t> level</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Formal</a:t>
                      </a:r>
                      <a:r>
                        <a:rPr lang="en-US" altLang="ja-JP" sz="1200" b="0" baseline="0" dirty="0" smtClean="0">
                          <a:solidFill>
                            <a:schemeClr val="tx1"/>
                          </a:solidFill>
                          <a:effectLst/>
                          <a:latin typeface="+mj-lt"/>
                          <a:ea typeface="+mn-ea"/>
                        </a:rPr>
                        <a:t>       validation report</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Validation</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Version</a:t>
                      </a:r>
                      <a:endParaRPr lang="ja-JP" sz="1200" b="0" dirty="0">
                        <a:solidFill>
                          <a:schemeClr val="tx1"/>
                        </a:solidFill>
                        <a:effectLst/>
                        <a:latin typeface="+mj-lt"/>
                        <a:ea typeface="ＭＳ 明朝"/>
                      </a:endParaRPr>
                    </a:p>
                  </a:txBody>
                  <a:tcPr marL="68580" marR="685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mn-ea"/>
                        </a:rPr>
                        <a:t>Decision</a:t>
                      </a:r>
                      <a:r>
                        <a:rPr lang="en-US" altLang="ja-JP" sz="1200" b="0" baseline="0" dirty="0" smtClean="0">
                          <a:solidFill>
                            <a:schemeClr val="tx1"/>
                          </a:solidFill>
                          <a:effectLst/>
                          <a:latin typeface="+mj-lt"/>
                          <a:ea typeface="+mn-ea"/>
                        </a:rPr>
                        <a:t> support system</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endParaRPr kumimoji="1" lang="ja-JP" altLang="en-US"/>
                    </a:p>
                  </a:txBody>
                  <a:tcPr/>
                </a:tc>
              </a:tr>
              <a:tr h="720080">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Numerical </a:t>
                      </a:r>
                      <a:r>
                        <a:rPr lang="en-US" altLang="ja-JP" sz="1200" b="0" dirty="0" err="1" smtClean="0">
                          <a:solidFill>
                            <a:schemeClr val="tx1"/>
                          </a:solidFill>
                          <a:effectLst/>
                          <a:latin typeface="+mj-lt"/>
                          <a:ea typeface="ＭＳ 明朝"/>
                        </a:rPr>
                        <a:t>reproductibility</a:t>
                      </a:r>
                      <a:r>
                        <a:rPr lang="en-US" altLang="ja-JP" sz="1200" b="0" dirty="0" smtClean="0">
                          <a:solidFill>
                            <a:schemeClr val="tx1"/>
                          </a:solidFill>
                          <a:effectLst/>
                          <a:latin typeface="+mj-lt"/>
                          <a:ea typeface="ＭＳ 明朝"/>
                        </a:rPr>
                        <a:t>   </a:t>
                      </a:r>
                      <a:r>
                        <a:rPr lang="en-US" altLang="ja-JP" sz="1200" b="0" baseline="0" dirty="0" smtClean="0">
                          <a:solidFill>
                            <a:schemeClr val="tx1"/>
                          </a:solidFill>
                          <a:effectLst/>
                          <a:latin typeface="+mj-lt"/>
                          <a:ea typeface="ＭＳ 明朝"/>
                        </a:rPr>
                        <a:t> </a:t>
                      </a:r>
                      <a:r>
                        <a:rPr lang="en-US" altLang="ja-JP" sz="1200" b="0" dirty="0" smtClean="0">
                          <a:solidFill>
                            <a:schemeClr val="tx1"/>
                          </a:solidFill>
                          <a:effectLst/>
                          <a:latin typeface="+mj-lt"/>
                          <a:ea typeface="ＭＳ 明朝"/>
                        </a:rPr>
                        <a:t>and portability</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File level</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Formal product</a:t>
                      </a:r>
                      <a:r>
                        <a:rPr lang="en-US" altLang="ja-JP" sz="1200" b="0" baseline="0" dirty="0" smtClean="0">
                          <a:solidFill>
                            <a:schemeClr val="tx1"/>
                          </a:solidFill>
                          <a:effectLst/>
                          <a:latin typeface="+mj-lt"/>
                          <a:ea typeface="ＭＳ 明朝"/>
                        </a:rPr>
                        <a:t>  </a:t>
                      </a:r>
                      <a:r>
                        <a:rPr lang="en-US" altLang="ja-JP" sz="1200" b="0" dirty="0" smtClean="0">
                          <a:solidFill>
                            <a:schemeClr val="tx1"/>
                          </a:solidFill>
                          <a:effectLst/>
                          <a:latin typeface="+mj-lt"/>
                          <a:ea typeface="ＭＳ 明朝"/>
                        </a:rPr>
                        <a:t>user guide</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Uncertainty quantification</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User feedback</a:t>
                      </a:r>
                      <a:r>
                        <a:rPr lang="en-US" altLang="ja-JP" sz="1200" b="0" baseline="0" dirty="0" smtClean="0">
                          <a:solidFill>
                            <a:schemeClr val="tx1"/>
                          </a:solidFill>
                          <a:effectLst/>
                          <a:latin typeface="+mj-lt"/>
                          <a:ea typeface="ＭＳ 明朝"/>
                        </a:rPr>
                        <a:t> </a:t>
                      </a:r>
                      <a:r>
                        <a:rPr lang="en-US" altLang="ja-JP" sz="1200" b="0" dirty="0" smtClean="0">
                          <a:solidFill>
                            <a:schemeClr val="tx1"/>
                          </a:solidFill>
                          <a:effectLst/>
                          <a:latin typeface="+mj-lt"/>
                          <a:ea typeface="ＭＳ 明朝"/>
                        </a:rPr>
                        <a:t>mechanism</a:t>
                      </a:r>
                      <a:endParaRPr lang="ja-JP" sz="1200" b="0" dirty="0">
                        <a:solidFill>
                          <a:schemeClr val="tx1"/>
                        </a:solidFill>
                        <a:effectLst/>
                        <a:latin typeface="+mj-lt"/>
                        <a:ea typeface="ＭＳ 明朝"/>
                      </a:endParaRPr>
                    </a:p>
                  </a:txBody>
                  <a:tcPr marL="68580" marR="685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pattFill prst="dkUpDiag">
                      <a:fgClr>
                        <a:schemeClr val="accent1">
                          <a:tint val="40000"/>
                        </a:schemeClr>
                      </a:fgClr>
                      <a:bgClr>
                        <a:schemeClr val="bg1"/>
                      </a:bgClr>
                    </a:pattFill>
                  </a:tcPr>
                </a:tc>
                <a:tc hMerge="1">
                  <a:txBody>
                    <a:bodyPr/>
                    <a:lstStyle/>
                    <a:p>
                      <a:endParaRPr kumimoji="1" lang="ja-JP" altLang="en-US"/>
                    </a:p>
                  </a:txBody>
                  <a:tcPr/>
                </a:tc>
              </a:tr>
              <a:tr h="635267">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Security</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ltUpDiag">
                      <a:fgClr>
                        <a:schemeClr val="accent1"/>
                      </a:fgClr>
                      <a:bgClr>
                        <a:schemeClr val="bg1"/>
                      </a:bgClr>
                    </a:patt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Formal</a:t>
                      </a:r>
                      <a:r>
                        <a:rPr lang="en-US" altLang="ja-JP" sz="1200" b="0" baseline="0" dirty="0" smtClean="0">
                          <a:solidFill>
                            <a:schemeClr val="tx1"/>
                          </a:solidFill>
                          <a:effectLst/>
                          <a:latin typeface="+mj-lt"/>
                          <a:ea typeface="ＭＳ 明朝"/>
                        </a:rPr>
                        <a:t>    </a:t>
                      </a:r>
                      <a:r>
                        <a:rPr lang="en-US" altLang="ja-JP" sz="1200" b="0" dirty="0" smtClean="0">
                          <a:solidFill>
                            <a:schemeClr val="tx1"/>
                          </a:solidFill>
                          <a:effectLst/>
                          <a:latin typeface="+mj-lt"/>
                          <a:ea typeface="ＭＳ 明朝"/>
                        </a:rPr>
                        <a:t>description of operations   concept</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Automated</a:t>
                      </a:r>
                      <a:r>
                        <a:rPr lang="en-US" altLang="ja-JP" sz="1200" b="0" baseline="0" dirty="0" smtClean="0">
                          <a:solidFill>
                            <a:schemeClr val="tx1"/>
                          </a:solidFill>
                          <a:effectLst/>
                          <a:latin typeface="+mj-lt"/>
                          <a:ea typeface="ＭＳ 明朝"/>
                        </a:rPr>
                        <a:t>     q</a:t>
                      </a:r>
                      <a:r>
                        <a:rPr lang="en-US" altLang="ja-JP" sz="1200" b="0" dirty="0" smtClean="0">
                          <a:solidFill>
                            <a:schemeClr val="tx1"/>
                          </a:solidFill>
                          <a:effectLst/>
                          <a:latin typeface="+mj-lt"/>
                          <a:ea typeface="ＭＳ 明朝"/>
                        </a:rPr>
                        <a:t>uality     monitoring</a:t>
                      </a: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200" b="0" dirty="0" smtClean="0">
                          <a:solidFill>
                            <a:schemeClr val="tx1"/>
                          </a:solidFill>
                          <a:effectLst/>
                          <a:latin typeface="+mj-lt"/>
                          <a:ea typeface="ＭＳ 明朝"/>
                        </a:rPr>
                        <a:t>Update</a:t>
                      </a:r>
                      <a:r>
                        <a:rPr lang="en-US" altLang="ja-JP" sz="1200" b="0" baseline="0" dirty="0" smtClean="0">
                          <a:solidFill>
                            <a:schemeClr val="tx1"/>
                          </a:solidFill>
                          <a:effectLst/>
                          <a:latin typeface="+mj-lt"/>
                          <a:ea typeface="ＭＳ 明朝"/>
                        </a:rPr>
                        <a:t> to record</a:t>
                      </a:r>
                      <a:endParaRPr lang="ja-JP" sz="1200" b="0" dirty="0">
                        <a:solidFill>
                          <a:schemeClr val="tx1"/>
                        </a:solidFill>
                        <a:effectLst/>
                        <a:latin typeface="+mj-lt"/>
                        <a:ea typeface="ＭＳ 明朝"/>
                      </a:endParaRPr>
                    </a:p>
                  </a:txBody>
                  <a:tcPr marL="68580" marR="685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FF33"/>
                    </a:solid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pattFill prst="dkUpDiag">
                      <a:fgClr>
                        <a:schemeClr val="accent1">
                          <a:tint val="40000"/>
                        </a:schemeClr>
                      </a:fgClr>
                      <a:bgClr>
                        <a:schemeClr val="bg1"/>
                      </a:bgClr>
                    </a:pattFill>
                  </a:tcPr>
                </a:tc>
                <a:tc hMerge="1">
                  <a:txBody>
                    <a:bodyPr/>
                    <a:lstStyle/>
                    <a:p>
                      <a:endParaRPr kumimoji="1" lang="ja-JP" altLang="en-US"/>
                    </a:p>
                  </a:txBody>
                  <a:tcPr/>
                </a:tc>
              </a:tr>
              <a:tr h="432047">
                <a:tc gridSpan="2">
                  <a:txBody>
                    <a:bodyPr/>
                    <a:lstStyle/>
                    <a:p>
                      <a:pPr algn="l">
                        <a:spcBef>
                          <a:spcPts val="300"/>
                        </a:spcBef>
                        <a:spcAft>
                          <a:spcPts val="300"/>
                        </a:spcAft>
                        <a:tabLst>
                          <a:tab pos="180340" algn="l"/>
                          <a:tab pos="540385" algn="l"/>
                          <a:tab pos="2250440" algn="l"/>
                          <a:tab pos="2430780" algn="l"/>
                          <a:tab pos="3870960" algn="l"/>
                          <a:tab pos="4050665" algn="l"/>
                        </a:tabLst>
                      </a:pPr>
                      <a:r>
                        <a:rPr lang="en-US" altLang="ja-JP" sz="1400" b="1" dirty="0" smtClean="0">
                          <a:solidFill>
                            <a:schemeClr val="tx1"/>
                          </a:solidFill>
                          <a:effectLst/>
                          <a:latin typeface="+mj-lt"/>
                          <a:ea typeface="ＭＳ 明朝"/>
                        </a:rPr>
                        <a:t>Legend</a:t>
                      </a:r>
                      <a:endParaRPr lang="ja-JP" sz="1400" b="1" dirty="0">
                        <a:solidFill>
                          <a:schemeClr val="tx1"/>
                        </a:solidFill>
                        <a:effectLst/>
                        <a:latin typeface="+mj-lt"/>
                        <a:ea typeface="ＭＳ 明朝"/>
                      </a:endParaRPr>
                    </a:p>
                  </a:txBody>
                  <a:tcPr marL="17780" marR="177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68580" marR="685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r>
              <a:tr h="216024">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0" dirty="0">
                        <a:solidFill>
                          <a:schemeClr val="tx1"/>
                        </a:solidFill>
                        <a:effectLst/>
                        <a:latin typeface="+mj-lt"/>
                        <a:ea typeface="ＭＳ 明朝"/>
                      </a:endParaRPr>
                    </a:p>
                  </a:txBody>
                  <a:tcPr marL="17780" marR="1778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1</a:t>
                      </a: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2</a:t>
                      </a: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3</a:t>
                      </a: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CC"/>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4</a:t>
                      </a: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1" dirty="0">
                        <a:solidFill>
                          <a:schemeClr val="tx1"/>
                        </a:solidFill>
                        <a:effectLst/>
                        <a:latin typeface="+mj-lt"/>
                        <a:ea typeface="ＭＳ 明朝"/>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00"/>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5</a:t>
                      </a:r>
                      <a:endParaRPr lang="ja-JP" sz="1200" b="1" dirty="0">
                        <a:solidFill>
                          <a:schemeClr val="tx1"/>
                        </a:solidFill>
                        <a:effectLst/>
                        <a:latin typeface="+mj-lt"/>
                        <a:ea typeface="ＭＳ 明朝"/>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Bef>
                          <a:spcPts val="300"/>
                        </a:spcBef>
                        <a:spcAft>
                          <a:spcPts val="300"/>
                        </a:spcAft>
                        <a:tabLst>
                          <a:tab pos="180340" algn="l"/>
                          <a:tab pos="540385" algn="l"/>
                          <a:tab pos="2250440" algn="l"/>
                          <a:tab pos="2430780" algn="l"/>
                          <a:tab pos="3870960" algn="l"/>
                          <a:tab pos="4050665" algn="l"/>
                        </a:tabLst>
                      </a:pP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r">
                        <a:spcBef>
                          <a:spcPts val="300"/>
                        </a:spcBef>
                        <a:spcAft>
                          <a:spcPts val="300"/>
                        </a:spcAft>
                        <a:tabLst>
                          <a:tab pos="180340" algn="l"/>
                          <a:tab pos="540385" algn="l"/>
                          <a:tab pos="2250440" algn="l"/>
                          <a:tab pos="2430780" algn="l"/>
                          <a:tab pos="3870960" algn="l"/>
                          <a:tab pos="4050665" algn="l"/>
                        </a:tabLst>
                      </a:pPr>
                      <a:r>
                        <a:rPr lang="en-US" altLang="ja-JP" sz="1200" b="1" dirty="0" smtClean="0">
                          <a:solidFill>
                            <a:schemeClr val="tx1"/>
                          </a:solidFill>
                          <a:effectLst/>
                          <a:latin typeface="+mj-lt"/>
                          <a:ea typeface="ＭＳ 明朝"/>
                        </a:rPr>
                        <a:t>6</a:t>
                      </a:r>
                      <a:endParaRPr lang="ja-JP" sz="1200" b="1" dirty="0">
                        <a:solidFill>
                          <a:schemeClr val="tx1"/>
                        </a:solidFill>
                        <a:effectLst/>
                        <a:latin typeface="+mj-lt"/>
                        <a:ea typeface="ＭＳ 明朝"/>
                      </a:endParaRPr>
                    </a:p>
                  </a:txBody>
                  <a:tcPr marL="17780" marR="177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タイトル 1"/>
          <p:cNvSpPr txBox="1">
            <a:spLocks/>
          </p:cNvSpPr>
          <p:nvPr/>
        </p:nvSpPr>
        <p:spPr>
          <a:xfrm>
            <a:off x="423536"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4000" dirty="0"/>
              <a:t>F</a:t>
            </a:r>
            <a:r>
              <a:rPr lang="en-US" altLang="ja-JP" sz="4000" dirty="0" smtClean="0"/>
              <a:t>inal Maturity Matrix</a:t>
            </a:r>
            <a:endParaRPr lang="ja-JP" altLang="en-US" sz="4000" dirty="0"/>
          </a:p>
        </p:txBody>
      </p:sp>
    </p:spTree>
    <p:extLst>
      <p:ext uri="{BB962C8B-B14F-4D97-AF65-F5344CB8AC3E}">
        <p14:creationId xmlns:p14="http://schemas.microsoft.com/office/powerpoint/2010/main" val="3362024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normAutofit/>
          </a:bodyPr>
          <a:lstStyle/>
          <a:p>
            <a:r>
              <a:rPr kumimoji="1" lang="en-US" altLang="ja-JP" sz="3600" b="1" dirty="0" smtClean="0"/>
              <a:t>Objective</a:t>
            </a:r>
            <a:endParaRPr kumimoji="1" lang="ja-JP" altLang="en-US" sz="3600" b="1" dirty="0"/>
          </a:p>
        </p:txBody>
      </p:sp>
      <p:sp>
        <p:nvSpPr>
          <p:cNvPr id="3" name="コンテンツ プレースホルダー 2"/>
          <p:cNvSpPr>
            <a:spLocks noGrp="1"/>
          </p:cNvSpPr>
          <p:nvPr>
            <p:ph idx="1"/>
          </p:nvPr>
        </p:nvSpPr>
        <p:spPr>
          <a:xfrm>
            <a:off x="467544" y="1196752"/>
            <a:ext cx="8229600" cy="2664296"/>
          </a:xfrm>
        </p:spPr>
        <p:txBody>
          <a:bodyPr>
            <a:normAutofit/>
          </a:bodyPr>
          <a:lstStyle/>
          <a:p>
            <a:r>
              <a:rPr lang="en-GB" altLang="ja-JP" sz="2000" dirty="0"/>
              <a:t>The major objective of this project is to provide Atmospheric Motion Vectors (AMV), Clear Sky Radiances (CSR) and All Sky Radiances (ASR) for the use in global and potentially regional Numerical Weather Prediction (NWP) model-based reanalysis. </a:t>
            </a:r>
            <a:endParaRPr lang="en-GB" altLang="ja-JP" sz="2000" dirty="0" smtClean="0"/>
          </a:p>
          <a:p>
            <a:pPr lvl="5"/>
            <a:endParaRPr lang="en-GB" altLang="ja-JP" sz="1100" dirty="0" smtClean="0"/>
          </a:p>
          <a:p>
            <a:r>
              <a:rPr lang="en-GB" altLang="ja-JP" sz="2000" dirty="0" smtClean="0"/>
              <a:t>Furthermore</a:t>
            </a:r>
            <a:r>
              <a:rPr lang="en-GB" altLang="ja-JP" sz="2000" dirty="0"/>
              <a:t>, AMV data provided on regular grids may also be utilised in the analysis of dynamical systems in relation to water vapour transport or monsoon studies</a:t>
            </a:r>
            <a:r>
              <a:rPr lang="en-GB" altLang="ja-JP" sz="2000" dirty="0" smtClean="0"/>
              <a:t>.</a:t>
            </a:r>
            <a:endParaRPr lang="ja-JP" altLang="ja-JP" sz="2000" dirty="0"/>
          </a:p>
        </p:txBody>
      </p:sp>
      <p:sp>
        <p:nvSpPr>
          <p:cNvPr id="4" name="コンテンツ プレースホルダー 2"/>
          <p:cNvSpPr txBox="1">
            <a:spLocks/>
          </p:cNvSpPr>
          <p:nvPr/>
        </p:nvSpPr>
        <p:spPr>
          <a:xfrm>
            <a:off x="2771801" y="4653136"/>
            <a:ext cx="6097102" cy="1512168"/>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r>
              <a:rPr lang="en-US" altLang="ja-JP" sz="2000" dirty="0">
                <a:solidFill>
                  <a:prstClr val="black"/>
                </a:solidFill>
              </a:rPr>
              <a:t>ECMWF</a:t>
            </a:r>
            <a:endParaRPr lang="ja-JP" altLang="ja-JP" sz="2000" dirty="0">
              <a:solidFill>
                <a:prstClr val="black"/>
              </a:solidFill>
            </a:endParaRPr>
          </a:p>
          <a:p>
            <a:r>
              <a:rPr lang="en-US" altLang="ja-JP" sz="2000" dirty="0" smtClean="0">
                <a:solidFill>
                  <a:prstClr val="black"/>
                </a:solidFill>
              </a:rPr>
              <a:t>EUMETSAT </a:t>
            </a:r>
            <a:r>
              <a:rPr lang="en-US" altLang="ja-JP" sz="2000" dirty="0">
                <a:solidFill>
                  <a:prstClr val="black"/>
                </a:solidFill>
              </a:rPr>
              <a:t>(CF</a:t>
            </a:r>
            <a:r>
              <a:rPr lang="en-US" altLang="ja-JP" sz="2000" dirty="0" smtClean="0">
                <a:solidFill>
                  <a:prstClr val="black"/>
                </a:solidFill>
              </a:rPr>
              <a:t>)</a:t>
            </a:r>
          </a:p>
          <a:p>
            <a:r>
              <a:rPr lang="en-US" altLang="ja-JP" sz="2000" dirty="0" smtClean="0">
                <a:solidFill>
                  <a:prstClr val="black"/>
                </a:solidFill>
              </a:rPr>
              <a:t>JMA </a:t>
            </a:r>
            <a:r>
              <a:rPr lang="en-US" altLang="ja-JP" sz="2000" dirty="0">
                <a:solidFill>
                  <a:prstClr val="black"/>
                </a:solidFill>
              </a:rPr>
              <a:t>(MSC, CPD) </a:t>
            </a:r>
            <a:endParaRPr lang="en-US" altLang="ja-JP" sz="2000" dirty="0" smtClean="0">
              <a:solidFill>
                <a:prstClr val="black"/>
              </a:solidFill>
            </a:endParaRPr>
          </a:p>
          <a:p>
            <a:r>
              <a:rPr lang="en-US" altLang="ja-JP" sz="2000" dirty="0" smtClean="0">
                <a:solidFill>
                  <a:prstClr val="black"/>
                </a:solidFill>
              </a:rPr>
              <a:t>NOAA </a:t>
            </a:r>
            <a:r>
              <a:rPr lang="en-US" altLang="ja-JP" sz="2000" dirty="0">
                <a:solidFill>
                  <a:prstClr val="black"/>
                </a:solidFill>
              </a:rPr>
              <a:t>(NCDC, NESDIS) </a:t>
            </a:r>
            <a:endParaRPr lang="en-US" altLang="ja-JP" sz="2000" dirty="0" smtClean="0">
              <a:solidFill>
                <a:prstClr val="black"/>
              </a:solidFill>
            </a:endParaRPr>
          </a:p>
          <a:p>
            <a:r>
              <a:rPr lang="en-US" altLang="ja-JP" sz="2000" dirty="0" smtClean="0">
                <a:solidFill>
                  <a:prstClr val="black"/>
                </a:solidFill>
              </a:rPr>
              <a:t>University </a:t>
            </a:r>
            <a:r>
              <a:rPr lang="en-US" altLang="ja-JP" sz="2000" dirty="0">
                <a:solidFill>
                  <a:prstClr val="black"/>
                </a:solidFill>
              </a:rPr>
              <a:t>of </a:t>
            </a:r>
            <a:r>
              <a:rPr lang="en-US" altLang="ja-JP" sz="2000" dirty="0" smtClean="0">
                <a:solidFill>
                  <a:prstClr val="black"/>
                </a:solidFill>
              </a:rPr>
              <a:t>Wisconsin/CIMSS</a:t>
            </a:r>
            <a:endParaRPr lang="ja-JP" altLang="ja-JP" sz="2000" dirty="0">
              <a:solidFill>
                <a:prstClr val="black"/>
              </a:solidFill>
            </a:endParaRPr>
          </a:p>
        </p:txBody>
      </p:sp>
      <p:sp>
        <p:nvSpPr>
          <p:cNvPr id="5" name="タイトル 1"/>
          <p:cNvSpPr txBox="1">
            <a:spLocks/>
          </p:cNvSpPr>
          <p:nvPr/>
        </p:nvSpPr>
        <p:spPr>
          <a:xfrm>
            <a:off x="609600" y="364502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3600" b="1" dirty="0">
                <a:solidFill>
                  <a:prstClr val="black"/>
                </a:solidFill>
              </a:rPr>
              <a:t>Partners</a:t>
            </a:r>
            <a:endParaRPr lang="ja-JP" altLang="en-US" sz="3600" b="1" dirty="0">
              <a:solidFill>
                <a:prstClr val="black"/>
              </a:solidFill>
            </a:endParaRPr>
          </a:p>
        </p:txBody>
      </p:sp>
    </p:spTree>
    <p:extLst>
      <p:ext uri="{BB962C8B-B14F-4D97-AF65-F5344CB8AC3E}">
        <p14:creationId xmlns:p14="http://schemas.microsoft.com/office/powerpoint/2010/main" val="3149023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normAutofit/>
          </a:bodyPr>
          <a:lstStyle/>
          <a:p>
            <a:r>
              <a:rPr kumimoji="1" lang="en-US" altLang="ja-JP" sz="4000" dirty="0" smtClean="0"/>
              <a:t>Project Purpose at Phase II</a:t>
            </a:r>
            <a:endParaRPr kumimoji="1" lang="ja-JP" altLang="en-US" sz="4000" dirty="0"/>
          </a:p>
        </p:txBody>
      </p:sp>
      <p:sp>
        <p:nvSpPr>
          <p:cNvPr id="4" name="コンテンツ プレースホルダー 2"/>
          <p:cNvSpPr>
            <a:spLocks noGrp="1"/>
          </p:cNvSpPr>
          <p:nvPr>
            <p:ph idx="1"/>
          </p:nvPr>
        </p:nvSpPr>
        <p:spPr>
          <a:xfrm>
            <a:off x="1043608" y="1268760"/>
            <a:ext cx="7056784" cy="4824536"/>
          </a:xfrm>
        </p:spPr>
        <p:txBody>
          <a:bodyPr>
            <a:normAutofit fontScale="62500" lnSpcReduction="20000"/>
          </a:bodyPr>
          <a:lstStyle/>
          <a:p>
            <a:pPr marL="0" indent="0">
              <a:buNone/>
            </a:pPr>
            <a:r>
              <a:rPr lang="en-GB" altLang="ja-JP" dirty="0"/>
              <a:t>The major points to work on to reach the goal of this project are</a:t>
            </a:r>
            <a:r>
              <a:rPr lang="en-GB" altLang="ja-JP" dirty="0" smtClean="0"/>
              <a:t>:</a:t>
            </a:r>
          </a:p>
          <a:p>
            <a:pPr marL="0" indent="0">
              <a:buNone/>
            </a:pPr>
            <a:endParaRPr lang="ja-JP" altLang="ja-JP" sz="1600" dirty="0"/>
          </a:p>
          <a:p>
            <a:pPr lvl="0"/>
            <a:r>
              <a:rPr lang="en-GB" altLang="ja-JP" dirty="0" smtClean="0"/>
              <a:t>Analysis </a:t>
            </a:r>
            <a:r>
              <a:rPr lang="en-GB" altLang="ja-JP" dirty="0"/>
              <a:t>of differences in AMV, CSR and ASR product definition, algorithms and processing chains for instruments in geostationary and polar orbit</a:t>
            </a:r>
            <a:r>
              <a:rPr lang="en-GB" altLang="ja-JP" dirty="0" smtClean="0"/>
              <a:t>;</a:t>
            </a:r>
          </a:p>
          <a:p>
            <a:pPr lvl="3"/>
            <a:endParaRPr lang="ja-JP" altLang="ja-JP" dirty="0"/>
          </a:p>
          <a:p>
            <a:pPr lvl="0"/>
            <a:r>
              <a:rPr lang="en-GB" altLang="ja-JP" dirty="0" smtClean="0"/>
              <a:t>Development </a:t>
            </a:r>
            <a:r>
              <a:rPr lang="en-GB" altLang="ja-JP" dirty="0"/>
              <a:t>of a plan for a more </a:t>
            </a:r>
            <a:r>
              <a:rPr lang="en-GB" altLang="ja-JP" dirty="0">
                <a:solidFill>
                  <a:srgbClr val="FF0000"/>
                </a:solidFill>
              </a:rPr>
              <a:t>coherent product </a:t>
            </a:r>
            <a:r>
              <a:rPr lang="en-GB" altLang="ja-JP" dirty="0"/>
              <a:t>suite for all instruments</a:t>
            </a:r>
            <a:r>
              <a:rPr lang="en-GB" altLang="ja-JP" dirty="0" smtClean="0"/>
              <a:t>;</a:t>
            </a:r>
          </a:p>
          <a:p>
            <a:pPr lvl="3"/>
            <a:endParaRPr lang="ja-JP" altLang="ja-JP" dirty="0"/>
          </a:p>
          <a:p>
            <a:pPr lvl="0"/>
            <a:r>
              <a:rPr lang="en-GB" altLang="ja-JP" dirty="0" smtClean="0"/>
              <a:t>Enhancement </a:t>
            </a:r>
            <a:r>
              <a:rPr lang="en-GB" altLang="ja-JP" dirty="0"/>
              <a:t>of AMV algorithms with a quantitative uncertainty estimate</a:t>
            </a:r>
            <a:r>
              <a:rPr lang="en-GB" altLang="ja-JP" dirty="0" smtClean="0"/>
              <a:t>;</a:t>
            </a:r>
          </a:p>
          <a:p>
            <a:pPr lvl="3"/>
            <a:endParaRPr lang="ja-JP" altLang="ja-JP" dirty="0"/>
          </a:p>
          <a:p>
            <a:pPr lvl="0"/>
            <a:r>
              <a:rPr lang="en-GB" altLang="ja-JP" dirty="0" smtClean="0"/>
              <a:t>Establishment </a:t>
            </a:r>
            <a:r>
              <a:rPr lang="en-GB" altLang="ja-JP" dirty="0"/>
              <a:t>of a validation framework for AMVs by agreeing on a </a:t>
            </a:r>
            <a:r>
              <a:rPr lang="en-GB" altLang="ja-JP" dirty="0" smtClean="0"/>
              <a:t>metric</a:t>
            </a:r>
            <a:r>
              <a:rPr lang="en-GB" altLang="ja-JP" dirty="0"/>
              <a:t>, certain quality analysed non-satellite observations and by utilising means from reanalysis centres</a:t>
            </a:r>
            <a:r>
              <a:rPr lang="en-GB" altLang="ja-JP" dirty="0" smtClean="0"/>
              <a:t>;</a:t>
            </a:r>
          </a:p>
          <a:p>
            <a:pPr lvl="3"/>
            <a:endParaRPr lang="ja-JP" altLang="ja-JP" dirty="0"/>
          </a:p>
          <a:p>
            <a:pPr lvl="0"/>
            <a:r>
              <a:rPr lang="en-GB" altLang="ja-JP" dirty="0" smtClean="0"/>
              <a:t>Enhancement </a:t>
            </a:r>
            <a:r>
              <a:rPr lang="en-GB" altLang="ja-JP" dirty="0"/>
              <a:t>of the documentation towards a coherent description of the </a:t>
            </a:r>
            <a:r>
              <a:rPr lang="en-GB" altLang="ja-JP" dirty="0" smtClean="0"/>
              <a:t>products</a:t>
            </a:r>
            <a:endParaRPr lang="ja-JP" altLang="ja-JP" dirty="0"/>
          </a:p>
        </p:txBody>
      </p:sp>
    </p:spTree>
    <p:extLst>
      <p:ext uri="{BB962C8B-B14F-4D97-AF65-F5344CB8AC3E}">
        <p14:creationId xmlns:p14="http://schemas.microsoft.com/office/powerpoint/2010/main" val="1550866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en-US" altLang="ja-JP" sz="4000" dirty="0" smtClean="0"/>
              <a:t>Target Satellite Sensor Record for Geostationary Imagers (2014)</a:t>
            </a:r>
            <a:endParaRPr kumimoji="1" lang="ja-JP" altLang="en-US" sz="4000" dirty="0"/>
          </a:p>
        </p:txBody>
      </p:sp>
      <p:graphicFrame>
        <p:nvGraphicFramePr>
          <p:cNvPr id="5" name="表 4"/>
          <p:cNvGraphicFramePr>
            <a:graphicFrameLocks noGrp="1"/>
          </p:cNvGraphicFramePr>
          <p:nvPr>
            <p:extLst>
              <p:ext uri="{D42A27DB-BD31-4B8C-83A1-F6EECF244321}">
                <p14:modId xmlns:p14="http://schemas.microsoft.com/office/powerpoint/2010/main" val="2457321435"/>
              </p:ext>
            </p:extLst>
          </p:nvPr>
        </p:nvGraphicFramePr>
        <p:xfrm>
          <a:off x="251520" y="1556792"/>
          <a:ext cx="8784974" cy="4521200"/>
        </p:xfrm>
        <a:graphic>
          <a:graphicData uri="http://schemas.openxmlformats.org/drawingml/2006/table">
            <a:tbl>
              <a:tblPr firstRow="1" bandRow="1">
                <a:tableStyleId>{5C22544A-7EE6-4342-B048-85BDC9FD1C3A}</a:tableStyleId>
              </a:tblPr>
              <a:tblGrid>
                <a:gridCol w="1326032"/>
                <a:gridCol w="1194873"/>
                <a:gridCol w="1375039"/>
                <a:gridCol w="1720679"/>
                <a:gridCol w="3168351"/>
              </a:tblGrid>
              <a:tr h="370840">
                <a:tc>
                  <a:txBody>
                    <a:bodyPr/>
                    <a:lstStyle/>
                    <a:p>
                      <a:r>
                        <a:rPr kumimoji="1" lang="en-US" altLang="ja-JP" dirty="0" smtClean="0"/>
                        <a:t>Satellite System</a:t>
                      </a:r>
                      <a:endParaRPr kumimoji="1" lang="ja-JP" altLang="en-US" dirty="0"/>
                    </a:p>
                  </a:txBody>
                  <a:tcPr/>
                </a:tc>
                <a:tc>
                  <a:txBody>
                    <a:bodyPr/>
                    <a:lstStyle/>
                    <a:p>
                      <a:r>
                        <a:rPr kumimoji="1" lang="en-US" altLang="ja-JP" dirty="0" smtClean="0"/>
                        <a:t>Position</a:t>
                      </a:r>
                    </a:p>
                    <a:p>
                      <a:r>
                        <a:rPr kumimoji="1" lang="en-US" altLang="ja-JP" dirty="0" smtClean="0"/>
                        <a:t>Longitude</a:t>
                      </a:r>
                      <a:endParaRPr kumimoji="1" lang="ja-JP" altLang="en-US" dirty="0"/>
                    </a:p>
                  </a:txBody>
                  <a:tcPr/>
                </a:tc>
                <a:tc>
                  <a:txBody>
                    <a:bodyPr/>
                    <a:lstStyle/>
                    <a:p>
                      <a:r>
                        <a:rPr kumimoji="1" lang="en-US" altLang="ja-JP" dirty="0" smtClean="0"/>
                        <a:t>Period</a:t>
                      </a:r>
                      <a:endParaRPr kumimoji="1" lang="ja-JP" altLang="en-US" dirty="0"/>
                    </a:p>
                  </a:txBody>
                  <a:tcPr/>
                </a:tc>
                <a:tc>
                  <a:txBody>
                    <a:bodyPr/>
                    <a:lstStyle/>
                    <a:p>
                      <a:r>
                        <a:rPr kumimoji="1" lang="en-US" altLang="ja-JP" dirty="0" smtClean="0"/>
                        <a:t>Image Rate for AMV derivation</a:t>
                      </a:r>
                      <a:endParaRPr kumimoji="1" lang="ja-JP" altLang="en-US" dirty="0"/>
                    </a:p>
                  </a:txBody>
                  <a:tcPr/>
                </a:tc>
                <a:tc>
                  <a:txBody>
                    <a:bodyPr/>
                    <a:lstStyle/>
                    <a:p>
                      <a:r>
                        <a:rPr kumimoji="1" lang="en-US" altLang="ja-JP" dirty="0" smtClean="0"/>
                        <a:t>Comment</a:t>
                      </a:r>
                      <a:endParaRPr kumimoji="1" lang="ja-JP" altLang="en-US" dirty="0"/>
                    </a:p>
                  </a:txBody>
                  <a:tcPr/>
                </a:tc>
              </a:tr>
              <a:tr h="370840">
                <a:tc>
                  <a:txBody>
                    <a:bodyPr/>
                    <a:lstStyle/>
                    <a:p>
                      <a:r>
                        <a:rPr kumimoji="1" lang="en-US" altLang="ja-JP" sz="1600" dirty="0" smtClean="0"/>
                        <a:t>GOES-E</a:t>
                      </a:r>
                      <a:endParaRPr kumimoji="1" lang="ja-JP" altLang="en-US" sz="1600" dirty="0"/>
                    </a:p>
                  </a:txBody>
                  <a:tcPr/>
                </a:tc>
                <a:tc>
                  <a:txBody>
                    <a:bodyPr/>
                    <a:lstStyle/>
                    <a:p>
                      <a:pPr algn="l"/>
                      <a:r>
                        <a:rPr kumimoji="1" lang="en-US" altLang="ja-JP" sz="1600" dirty="0" smtClean="0"/>
                        <a:t>75°W</a:t>
                      </a:r>
                      <a:endParaRPr kumimoji="1" lang="ja-JP" altLang="en-US" sz="1600" dirty="0"/>
                    </a:p>
                  </a:txBody>
                  <a:tcPr/>
                </a:tc>
                <a:tc>
                  <a:txBody>
                    <a:bodyPr/>
                    <a:lstStyle/>
                    <a:p>
                      <a:r>
                        <a:rPr kumimoji="1" lang="en-US" altLang="ja-JP" sz="1600" dirty="0" smtClean="0"/>
                        <a:t>1980 –</a:t>
                      </a:r>
                      <a:r>
                        <a:rPr kumimoji="1" lang="en-US" altLang="ja-JP" sz="1600" baseline="0" dirty="0" smtClean="0"/>
                        <a:t> </a:t>
                      </a:r>
                      <a:r>
                        <a:rPr kumimoji="1" lang="en-US" altLang="ja-JP" sz="1600" dirty="0" smtClean="0"/>
                        <a:t>today</a:t>
                      </a:r>
                      <a:endParaRPr kumimoji="1" lang="ja-JP" altLang="en-US" sz="1600" dirty="0"/>
                    </a:p>
                  </a:txBody>
                  <a:tcPr/>
                </a:tc>
                <a:tc>
                  <a:txBody>
                    <a:bodyPr/>
                    <a:lstStyle/>
                    <a:p>
                      <a:r>
                        <a:rPr kumimoji="1" lang="en-US" altLang="ja-JP" sz="1600" dirty="0" smtClean="0"/>
                        <a:t>Variable</a:t>
                      </a:r>
                      <a:endParaRPr kumimoji="1" lang="ja-JP" altLang="en-US" sz="1600" dirty="0"/>
                    </a:p>
                  </a:txBody>
                  <a:tcPr/>
                </a:tc>
                <a:tc>
                  <a:txBody>
                    <a:bodyPr/>
                    <a:lstStyle/>
                    <a:p>
                      <a:endParaRPr kumimoji="1" lang="ja-JP" altLang="en-US" sz="1600" dirty="0"/>
                    </a:p>
                  </a:txBody>
                  <a:tcPr/>
                </a:tc>
              </a:tr>
              <a:tr h="370840">
                <a:tc>
                  <a:txBody>
                    <a:bodyPr/>
                    <a:lstStyle/>
                    <a:p>
                      <a:r>
                        <a:rPr kumimoji="1" lang="en-US" altLang="ja-JP" sz="1600" dirty="0" smtClean="0"/>
                        <a:t>GOES-W</a:t>
                      </a:r>
                      <a:endParaRPr kumimoji="1" lang="ja-JP" altLang="en-US" sz="1600" dirty="0"/>
                    </a:p>
                  </a:txBody>
                  <a:tcPr/>
                </a:tc>
                <a:tc>
                  <a:txBody>
                    <a:bodyPr/>
                    <a:lstStyle/>
                    <a:p>
                      <a:pPr algn="l"/>
                      <a:r>
                        <a:rPr kumimoji="1" lang="en-US" altLang="ja-JP" sz="1600" dirty="0" smtClean="0"/>
                        <a:t>135°W</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1980 – today</a:t>
                      </a:r>
                      <a:endParaRPr kumimoji="1" lang="ja-JP" altLang="en-US" sz="1600" dirty="0" smtClean="0"/>
                    </a:p>
                  </a:txBody>
                  <a:tcPr/>
                </a:tc>
                <a:tc>
                  <a:txBody>
                    <a:bodyPr/>
                    <a:lstStyle/>
                    <a:p>
                      <a:r>
                        <a:rPr kumimoji="1" lang="en-US" altLang="ja-JP" sz="1600" dirty="0" smtClean="0"/>
                        <a:t>Variable</a:t>
                      </a:r>
                      <a:endParaRPr kumimoji="1" lang="ja-JP" altLang="en-US" sz="1600" dirty="0"/>
                    </a:p>
                  </a:txBody>
                  <a:tcPr/>
                </a:tc>
                <a:tc>
                  <a:txBody>
                    <a:bodyPr/>
                    <a:lstStyle/>
                    <a:p>
                      <a:endParaRPr kumimoji="1" lang="ja-JP" altLang="en-US" sz="1600"/>
                    </a:p>
                  </a:txBody>
                  <a:tcPr/>
                </a:tc>
              </a:tr>
              <a:tr h="370840">
                <a:tc>
                  <a:txBody>
                    <a:bodyPr/>
                    <a:lstStyle/>
                    <a:p>
                      <a:r>
                        <a:rPr kumimoji="1" lang="en-US" altLang="ja-JP" sz="1600" dirty="0" err="1" smtClean="0"/>
                        <a:t>Meteosat</a:t>
                      </a:r>
                      <a:r>
                        <a:rPr kumimoji="1" lang="en-US" altLang="ja-JP" sz="1600" dirty="0" smtClean="0"/>
                        <a:t> (2-10)</a:t>
                      </a:r>
                      <a:endParaRPr kumimoji="1" lang="ja-JP" altLang="en-US" sz="1600" dirty="0"/>
                    </a:p>
                  </a:txBody>
                  <a:tcPr/>
                </a:tc>
                <a:tc>
                  <a:txBody>
                    <a:bodyPr/>
                    <a:lstStyle/>
                    <a:p>
                      <a:pPr algn="l"/>
                      <a:r>
                        <a:rPr kumimoji="1" lang="en-US" altLang="ja-JP" sz="1600" dirty="0" smtClean="0"/>
                        <a:t>0°</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1982</a:t>
                      </a:r>
                      <a:r>
                        <a:rPr kumimoji="1" lang="en-US" altLang="ja-JP" sz="1600" baseline="0" dirty="0" smtClean="0"/>
                        <a:t> - </a:t>
                      </a:r>
                      <a:r>
                        <a:rPr kumimoji="1" lang="en-US" altLang="ja-JP" sz="1600" dirty="0" smtClean="0"/>
                        <a:t>2004</a:t>
                      </a:r>
                      <a:endParaRPr kumimoji="1" lang="ja-JP" altLang="en-US" sz="1600" dirty="0" smtClean="0"/>
                    </a:p>
                    <a:p>
                      <a:r>
                        <a:rPr kumimoji="1" lang="en-US" altLang="ja-JP" sz="1600" dirty="0" smtClean="0"/>
                        <a:t>2004 – today</a:t>
                      </a:r>
                      <a:endParaRPr kumimoji="1" lang="ja-JP" altLang="en-US" sz="1600" dirty="0"/>
                    </a:p>
                  </a:txBody>
                  <a:tcPr/>
                </a:tc>
                <a:tc>
                  <a:txBody>
                    <a:bodyPr/>
                    <a:lstStyle/>
                    <a:p>
                      <a:r>
                        <a:rPr kumimoji="1" lang="en-US" altLang="ja-JP" sz="1600" dirty="0" smtClean="0"/>
                        <a:t>30</a:t>
                      </a:r>
                      <a:r>
                        <a:rPr kumimoji="1" lang="en-US" altLang="ja-JP" sz="1600" baseline="0" dirty="0" smtClean="0"/>
                        <a:t> min</a:t>
                      </a:r>
                    </a:p>
                    <a:p>
                      <a:r>
                        <a:rPr kumimoji="1" lang="en-US" altLang="ja-JP" sz="1600" baseline="0" dirty="0" smtClean="0"/>
                        <a:t>15 min</a:t>
                      </a:r>
                    </a:p>
                  </a:txBody>
                  <a:tcPr/>
                </a:tc>
                <a:tc>
                  <a:txBody>
                    <a:bodyPr/>
                    <a:lstStyle/>
                    <a:p>
                      <a:endParaRPr kumimoji="1" lang="ja-JP" altLang="en-US" sz="1600" dirty="0"/>
                    </a:p>
                  </a:txBody>
                  <a:tcPr/>
                </a:tc>
              </a:tr>
              <a:tr h="370840">
                <a:tc>
                  <a:txBody>
                    <a:bodyPr/>
                    <a:lstStyle/>
                    <a:p>
                      <a:r>
                        <a:rPr kumimoji="1" lang="en-US" altLang="ja-JP" sz="1600" dirty="0" err="1" smtClean="0"/>
                        <a:t>Meteosat</a:t>
                      </a:r>
                      <a:r>
                        <a:rPr kumimoji="1" lang="en-US" altLang="ja-JP" sz="1600" dirty="0" smtClean="0"/>
                        <a:t> (5 and 7)</a:t>
                      </a:r>
                      <a:endParaRPr kumimoji="1" lang="ja-JP" altLang="en-US" sz="1600" dirty="0"/>
                    </a:p>
                  </a:txBody>
                  <a:tcPr/>
                </a:tc>
                <a:tc>
                  <a:txBody>
                    <a:bodyPr/>
                    <a:lstStyle/>
                    <a:p>
                      <a:pPr algn="l"/>
                      <a:r>
                        <a:rPr kumimoji="1" lang="en-US" altLang="ja-JP" sz="1600" dirty="0" smtClean="0"/>
                        <a:t>63°E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57°E</a:t>
                      </a:r>
                    </a:p>
                  </a:txBody>
                  <a:tcPr/>
                </a:tc>
                <a:tc>
                  <a:txBody>
                    <a:bodyPr/>
                    <a:lstStyle/>
                    <a:p>
                      <a:r>
                        <a:rPr kumimoji="1" lang="en-US" altLang="ja-JP" sz="1600" dirty="0" smtClean="0"/>
                        <a:t>1997 – 2005</a:t>
                      </a:r>
                    </a:p>
                    <a:p>
                      <a:r>
                        <a:rPr kumimoji="1" lang="en-US" altLang="ja-JP" sz="1600" dirty="0" smtClean="0"/>
                        <a:t>2005 – today</a:t>
                      </a:r>
                      <a:endParaRPr kumimoji="1" lang="ja-JP" altLang="en-US" sz="1600" dirty="0"/>
                    </a:p>
                  </a:txBody>
                  <a:tcPr/>
                </a:tc>
                <a:tc>
                  <a:txBody>
                    <a:bodyPr/>
                    <a:lstStyle/>
                    <a:p>
                      <a:r>
                        <a:rPr kumimoji="1" lang="en-US" altLang="ja-JP" sz="1600" dirty="0" smtClean="0"/>
                        <a:t>30 min</a:t>
                      </a:r>
                    </a:p>
                    <a:p>
                      <a:r>
                        <a:rPr kumimoji="1" lang="en-US" altLang="ja-JP" sz="1600" dirty="0" smtClean="0"/>
                        <a:t>30 min</a:t>
                      </a:r>
                      <a:endParaRPr kumimoji="1" lang="ja-JP" altLang="en-US" sz="1600" dirty="0"/>
                    </a:p>
                  </a:txBody>
                  <a:tcPr/>
                </a:tc>
                <a:tc>
                  <a:txBody>
                    <a:bodyPr/>
                    <a:lstStyle/>
                    <a:p>
                      <a:r>
                        <a:rPr kumimoji="1" lang="en-US" altLang="ja-JP" sz="1600" dirty="0" smtClean="0"/>
                        <a:t>Called Indian Ocean Data</a:t>
                      </a:r>
                      <a:r>
                        <a:rPr kumimoji="1" lang="en-US" altLang="ja-JP" sz="1600" baseline="0" dirty="0" smtClean="0"/>
                        <a:t> Coverage (IODC)</a:t>
                      </a:r>
                      <a:endParaRPr kumimoji="1" lang="ja-JP" altLang="en-US" sz="1600" dirty="0"/>
                    </a:p>
                  </a:txBody>
                  <a:tcPr/>
                </a:tc>
              </a:tr>
              <a:tr h="370840">
                <a:tc>
                  <a:txBody>
                    <a:bodyPr/>
                    <a:lstStyle/>
                    <a:p>
                      <a:r>
                        <a:rPr kumimoji="1" lang="en-US" altLang="ja-JP" sz="1600" dirty="0" err="1" smtClean="0"/>
                        <a:t>Meteosat</a:t>
                      </a:r>
                      <a:r>
                        <a:rPr kumimoji="1" lang="en-US" altLang="ja-JP" sz="1600" dirty="0" smtClean="0"/>
                        <a:t> 3</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70°W</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75°W</a:t>
                      </a:r>
                    </a:p>
                  </a:txBody>
                  <a:tcPr/>
                </a:tc>
                <a:tc>
                  <a:txBody>
                    <a:bodyPr/>
                    <a:lstStyle/>
                    <a:p>
                      <a:r>
                        <a:rPr kumimoji="1" lang="en-US" altLang="ja-JP" sz="1600" dirty="0" smtClean="0"/>
                        <a:t>1991 –</a:t>
                      </a:r>
                      <a:r>
                        <a:rPr kumimoji="1" lang="en-US" altLang="ja-JP" sz="1600" baseline="0" dirty="0" smtClean="0"/>
                        <a:t> 1993</a:t>
                      </a:r>
                    </a:p>
                    <a:p>
                      <a:r>
                        <a:rPr kumimoji="1" lang="en-US" altLang="ja-JP" sz="1600" baseline="0" dirty="0" smtClean="0"/>
                        <a:t>1993 – 1995</a:t>
                      </a:r>
                    </a:p>
                  </a:txBody>
                  <a:tcPr/>
                </a:tc>
                <a:tc>
                  <a:txBody>
                    <a:bodyPr/>
                    <a:lstStyle/>
                    <a:p>
                      <a:r>
                        <a:rPr kumimoji="1" lang="en-US" altLang="ja-JP" sz="1600" dirty="0" smtClean="0"/>
                        <a:t>30 min</a:t>
                      </a:r>
                    </a:p>
                    <a:p>
                      <a:r>
                        <a:rPr kumimoji="1" lang="en-US" altLang="ja-JP" sz="1600" dirty="0" smtClean="0"/>
                        <a:t>30</a:t>
                      </a:r>
                      <a:r>
                        <a:rPr kumimoji="1" lang="en-US" altLang="ja-JP" sz="1600" baseline="0" dirty="0" smtClean="0"/>
                        <a:t> min</a:t>
                      </a:r>
                      <a:endParaRPr kumimoji="1" lang="ja-JP" altLang="en-US" sz="1600" dirty="0"/>
                    </a:p>
                  </a:txBody>
                  <a:tcPr/>
                </a:tc>
                <a:tc>
                  <a:txBody>
                    <a:bodyPr/>
                    <a:lstStyle/>
                    <a:p>
                      <a:r>
                        <a:rPr kumimoji="1" lang="en-US" altLang="ja-JP" sz="1600" dirty="0" smtClean="0"/>
                        <a:t>Called Atlantic Data Coverage (ADC)</a:t>
                      </a:r>
                    </a:p>
                    <a:p>
                      <a:r>
                        <a:rPr kumimoji="1" lang="en-US" altLang="ja-JP" sz="1600" dirty="0" smtClean="0"/>
                        <a:t>Called</a:t>
                      </a:r>
                      <a:r>
                        <a:rPr kumimoji="1" lang="en-US" altLang="ja-JP" sz="1600" baseline="0" dirty="0" smtClean="0"/>
                        <a:t> </a:t>
                      </a:r>
                      <a:r>
                        <a:rPr kumimoji="1" lang="en-US" altLang="ja-JP" sz="1600" baseline="0" dirty="0" err="1" smtClean="0"/>
                        <a:t>eXtended</a:t>
                      </a:r>
                      <a:r>
                        <a:rPr kumimoji="1" lang="en-US" altLang="ja-JP" sz="1600" baseline="0" dirty="0" smtClean="0"/>
                        <a:t> ADC (XADC)</a:t>
                      </a:r>
                      <a:endParaRPr kumimoji="1" lang="ja-JP" altLang="en-US" sz="1600" dirty="0"/>
                    </a:p>
                  </a:txBody>
                  <a:tcPr/>
                </a:tc>
              </a:tr>
              <a:tr h="370840">
                <a:tc>
                  <a:txBody>
                    <a:bodyPr/>
                    <a:lstStyle/>
                    <a:p>
                      <a:r>
                        <a:rPr kumimoji="1" lang="en-US" altLang="ja-JP" sz="1600" dirty="0" smtClean="0"/>
                        <a:t>GMS</a:t>
                      </a:r>
                    </a:p>
                    <a:p>
                      <a:r>
                        <a:rPr kumimoji="1" lang="en-US" altLang="ja-JP" sz="1600" dirty="0" smtClean="0"/>
                        <a:t>(GOES-9)</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140°E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155°E</a:t>
                      </a:r>
                    </a:p>
                  </a:txBody>
                  <a:tcPr/>
                </a:tc>
                <a:tc>
                  <a:txBody>
                    <a:bodyPr/>
                    <a:lstStyle/>
                    <a:p>
                      <a:r>
                        <a:rPr kumimoji="1" lang="en-US" altLang="ja-JP" sz="1600" dirty="0" smtClean="0"/>
                        <a:t>1978</a:t>
                      </a:r>
                      <a:r>
                        <a:rPr kumimoji="1" lang="en-US" altLang="ja-JP" sz="1600" baseline="0" dirty="0" smtClean="0"/>
                        <a:t> – 2003</a:t>
                      </a:r>
                    </a:p>
                    <a:p>
                      <a:r>
                        <a:rPr kumimoji="1" lang="en-US" altLang="ja-JP" sz="1600" baseline="0" dirty="0" smtClean="0"/>
                        <a:t>2003 – 2005</a:t>
                      </a:r>
                      <a:endParaRPr kumimoji="1" lang="ja-JP" altLang="en-US" sz="1600" dirty="0"/>
                    </a:p>
                  </a:txBody>
                  <a:tcPr/>
                </a:tc>
                <a:tc>
                  <a:txBody>
                    <a:bodyPr/>
                    <a:lstStyle/>
                    <a:p>
                      <a:r>
                        <a:rPr kumimoji="1" lang="en-US" altLang="ja-JP" sz="1600" dirty="0" smtClean="0"/>
                        <a:t>30 min</a:t>
                      </a:r>
                    </a:p>
                    <a:p>
                      <a:r>
                        <a:rPr kumimoji="1" lang="en-US" altLang="ja-JP" sz="1600" dirty="0" smtClean="0"/>
                        <a:t>30 min</a:t>
                      </a:r>
                      <a:endParaRPr kumimoji="1" lang="ja-JP" altLang="en-US" sz="1600" dirty="0"/>
                    </a:p>
                  </a:txBody>
                  <a:tcPr/>
                </a:tc>
                <a:tc>
                  <a:txBody>
                    <a:bodyPr/>
                    <a:lstStyle/>
                    <a:p>
                      <a:endParaRPr kumimoji="1" lang="en-US" altLang="ja-JP" sz="1600" dirty="0" smtClean="0"/>
                    </a:p>
                    <a:p>
                      <a:r>
                        <a:rPr kumimoji="1" lang="en-US" altLang="ja-JP" sz="1600" dirty="0" smtClean="0"/>
                        <a:t>GOES-9</a:t>
                      </a:r>
                      <a:r>
                        <a:rPr kumimoji="1" lang="en-US" altLang="ja-JP" sz="1600" baseline="0" dirty="0" smtClean="0"/>
                        <a:t> was put at the Western Pacific Region</a:t>
                      </a:r>
                      <a:endParaRPr kumimoji="1" lang="ja-JP" altLang="en-US" sz="1600" dirty="0"/>
                    </a:p>
                  </a:txBody>
                  <a:tcPr/>
                </a:tc>
              </a:tr>
              <a:tr h="370840">
                <a:tc>
                  <a:txBody>
                    <a:bodyPr/>
                    <a:lstStyle/>
                    <a:p>
                      <a:r>
                        <a:rPr kumimoji="1" lang="en-US" altLang="ja-JP" sz="1600" dirty="0" smtClean="0"/>
                        <a:t>MTSAT</a:t>
                      </a:r>
                      <a:endParaRPr kumimoji="1" lang="ja-JP" alt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140°E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145°E</a:t>
                      </a:r>
                    </a:p>
                  </a:txBody>
                  <a:tcPr/>
                </a:tc>
                <a:tc>
                  <a:txBody>
                    <a:bodyPr/>
                    <a:lstStyle/>
                    <a:p>
                      <a:r>
                        <a:rPr kumimoji="1" lang="en-US" altLang="ja-JP" sz="1600" dirty="0" smtClean="0"/>
                        <a:t>2005 – 2010</a:t>
                      </a:r>
                    </a:p>
                    <a:p>
                      <a:r>
                        <a:rPr kumimoji="1" lang="en-US" altLang="ja-JP" sz="1600" dirty="0" smtClean="0"/>
                        <a:t>2010 – today</a:t>
                      </a:r>
                      <a:endParaRPr kumimoji="1" lang="ja-JP" altLang="en-US" sz="1600" dirty="0"/>
                    </a:p>
                  </a:txBody>
                  <a:tcPr/>
                </a:tc>
                <a:tc>
                  <a:txBody>
                    <a:bodyPr/>
                    <a:lstStyle/>
                    <a:p>
                      <a:r>
                        <a:rPr kumimoji="1" lang="en-US" altLang="ja-JP" sz="1600" dirty="0" smtClean="0"/>
                        <a:t>15min, 30min,</a:t>
                      </a:r>
                    </a:p>
                    <a:p>
                      <a:r>
                        <a:rPr kumimoji="1" lang="en-US" altLang="ja-JP" sz="1600" dirty="0" smtClean="0"/>
                        <a:t>60 min</a:t>
                      </a:r>
                      <a:endParaRPr kumimoji="1" lang="ja-JP" altLang="en-US" sz="1600" dirty="0"/>
                    </a:p>
                  </a:txBody>
                  <a:tcPr/>
                </a:tc>
                <a:tc>
                  <a:txBody>
                    <a:bodyPr/>
                    <a:lstStyle/>
                    <a:p>
                      <a:endParaRPr kumimoji="1" lang="ja-JP" altLang="en-US" sz="1600" dirty="0"/>
                    </a:p>
                  </a:txBody>
                  <a:tcPr/>
                </a:tc>
              </a:tr>
            </a:tbl>
          </a:graphicData>
        </a:graphic>
      </p:graphicFrame>
    </p:spTree>
    <p:extLst>
      <p:ext uri="{BB962C8B-B14F-4D97-AF65-F5344CB8AC3E}">
        <p14:creationId xmlns:p14="http://schemas.microsoft.com/office/powerpoint/2010/main" val="3035757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5"/>
          <p:cNvGraphicFramePr>
            <a:graphicFrameLocks noGrp="1"/>
          </p:cNvGraphicFramePr>
          <p:nvPr>
            <p:ph idx="1"/>
            <p:extLst>
              <p:ext uri="{D42A27DB-BD31-4B8C-83A1-F6EECF244321}">
                <p14:modId xmlns:p14="http://schemas.microsoft.com/office/powerpoint/2010/main" val="4012302027"/>
              </p:ext>
            </p:extLst>
          </p:nvPr>
        </p:nvGraphicFramePr>
        <p:xfrm>
          <a:off x="611560" y="1358517"/>
          <a:ext cx="7992888" cy="4734779"/>
        </p:xfrm>
        <a:graphic>
          <a:graphicData uri="http://schemas.openxmlformats.org/drawingml/2006/table">
            <a:tbl>
              <a:tblPr firstRow="1" firstCol="1" bandRow="1">
                <a:tableStyleId>{793D81CF-94F2-401A-BA57-92F5A7B2D0C5}</a:tableStyleId>
              </a:tblPr>
              <a:tblGrid>
                <a:gridCol w="5401261"/>
                <a:gridCol w="676567"/>
                <a:gridCol w="1915060"/>
              </a:tblGrid>
              <a:tr h="1872208">
                <a:tc>
                  <a:txBody>
                    <a:bodyPr/>
                    <a:lstStyle/>
                    <a:p>
                      <a:pPr marL="342900" lvl="0" indent="-342900" algn="l">
                        <a:spcBef>
                          <a:spcPts val="300"/>
                        </a:spcBef>
                        <a:spcAft>
                          <a:spcPts val="0"/>
                        </a:spcAft>
                        <a:buFont typeface="Calibri"/>
                        <a:buChar char="−"/>
                      </a:pPr>
                      <a:r>
                        <a:rPr lang="en-US" sz="1200" b="1" dirty="0">
                          <a:solidFill>
                            <a:schemeClr val="bg1"/>
                          </a:solidFill>
                          <a:effectLst/>
                        </a:rPr>
                        <a:t>Review on the use of AMV and CSR in past reanalysis;</a:t>
                      </a:r>
                      <a:endParaRPr lang="ja-JP" sz="1200" b="1" dirty="0">
                        <a:solidFill>
                          <a:schemeClr val="bg1"/>
                        </a:solidFill>
                        <a:effectLst/>
                      </a:endParaRPr>
                    </a:p>
                    <a:p>
                      <a:pPr marL="342900" lvl="0" indent="-342900" algn="l">
                        <a:spcBef>
                          <a:spcPts val="300"/>
                        </a:spcBef>
                        <a:spcAft>
                          <a:spcPts val="0"/>
                        </a:spcAft>
                        <a:buFont typeface="Calibri"/>
                        <a:buChar char="−"/>
                      </a:pPr>
                      <a:r>
                        <a:rPr lang="en-US" sz="1200" b="1" dirty="0">
                          <a:solidFill>
                            <a:schemeClr val="bg1"/>
                          </a:solidFill>
                          <a:effectLst/>
                        </a:rPr>
                        <a:t>Analyze requirement for future reanalysis;</a:t>
                      </a:r>
                      <a:endParaRPr lang="ja-JP" sz="1200" b="1" dirty="0">
                        <a:solidFill>
                          <a:schemeClr val="bg1"/>
                        </a:solidFill>
                        <a:effectLst/>
                      </a:endParaRPr>
                    </a:p>
                    <a:p>
                      <a:pPr marL="342900" lvl="0" indent="-342900" algn="l">
                        <a:spcBef>
                          <a:spcPts val="300"/>
                        </a:spcBef>
                        <a:spcAft>
                          <a:spcPts val="0"/>
                        </a:spcAft>
                        <a:buFont typeface="Calibri"/>
                        <a:buChar char="−"/>
                      </a:pPr>
                      <a:r>
                        <a:rPr lang="en-US" sz="1200" b="1" dirty="0">
                          <a:solidFill>
                            <a:schemeClr val="bg1"/>
                          </a:solidFill>
                          <a:effectLst/>
                        </a:rPr>
                        <a:t>Analyze the differences in AMV product definition, algorithms and processing chains and develop a plan for a globally coherent product;</a:t>
                      </a:r>
                      <a:endParaRPr lang="ja-JP" sz="1200" b="1" dirty="0">
                        <a:solidFill>
                          <a:schemeClr val="bg1"/>
                        </a:solidFill>
                        <a:effectLst/>
                      </a:endParaRPr>
                    </a:p>
                    <a:p>
                      <a:pPr marL="342900" lvl="0" indent="-342900" algn="l">
                        <a:spcBef>
                          <a:spcPts val="300"/>
                        </a:spcBef>
                        <a:spcAft>
                          <a:spcPts val="0"/>
                        </a:spcAft>
                        <a:buFont typeface="Calibri"/>
                        <a:buChar char="−"/>
                      </a:pPr>
                      <a:r>
                        <a:rPr lang="en-US" sz="1200" b="1" spc="-30" dirty="0">
                          <a:solidFill>
                            <a:schemeClr val="bg1"/>
                          </a:solidFill>
                          <a:effectLst/>
                        </a:rPr>
                        <a:t>Perform feasibility analysis of GOES AMV processing with respect to satellite observation schedule and forward analysis result to reanalysis </a:t>
                      </a:r>
                      <a:r>
                        <a:rPr lang="en-US" sz="1200" b="1" spc="-30" dirty="0" err="1" smtClean="0">
                          <a:solidFill>
                            <a:schemeClr val="bg1"/>
                          </a:solidFill>
                          <a:effectLst/>
                        </a:rPr>
                        <a:t>centres</a:t>
                      </a:r>
                      <a:endParaRPr lang="ja-JP" sz="1200" b="1" dirty="0">
                        <a:solidFill>
                          <a:schemeClr val="bg1"/>
                        </a:solidFill>
                        <a:effectLst/>
                      </a:endParaRPr>
                    </a:p>
                    <a:p>
                      <a:pPr marL="342900" lvl="0" indent="-342900" algn="l">
                        <a:spcBef>
                          <a:spcPts val="300"/>
                        </a:spcBef>
                        <a:spcAft>
                          <a:spcPts val="0"/>
                        </a:spcAft>
                        <a:buFont typeface="Calibri"/>
                        <a:buChar char="−"/>
                      </a:pPr>
                      <a:r>
                        <a:rPr lang="en-US" sz="1200" b="1" dirty="0">
                          <a:solidFill>
                            <a:schemeClr val="bg1"/>
                          </a:solidFill>
                          <a:effectLst/>
                        </a:rPr>
                        <a:t>Encourage other space agencies operating geostationary </a:t>
                      </a:r>
                      <a:r>
                        <a:rPr lang="en-US" sz="1200" b="1" dirty="0" smtClean="0">
                          <a:solidFill>
                            <a:schemeClr val="bg1"/>
                          </a:solidFill>
                          <a:effectLst/>
                        </a:rPr>
                        <a:t>/polar</a:t>
                      </a:r>
                      <a:r>
                        <a:rPr lang="en-US" sz="1200" b="1" baseline="0" dirty="0" smtClean="0">
                          <a:solidFill>
                            <a:schemeClr val="bg1"/>
                          </a:solidFill>
                          <a:effectLst/>
                        </a:rPr>
                        <a:t> orbital </a:t>
                      </a:r>
                      <a:r>
                        <a:rPr lang="en-US" sz="1200" b="1" dirty="0" smtClean="0">
                          <a:solidFill>
                            <a:schemeClr val="bg1"/>
                          </a:solidFill>
                          <a:effectLst/>
                        </a:rPr>
                        <a:t>instruments </a:t>
                      </a:r>
                      <a:r>
                        <a:rPr lang="en-US" sz="1200" b="1" dirty="0">
                          <a:solidFill>
                            <a:schemeClr val="bg1"/>
                          </a:solidFill>
                          <a:effectLst/>
                        </a:rPr>
                        <a:t>to join the project;</a:t>
                      </a:r>
                      <a:endParaRPr lang="ja-JP" sz="1200" b="1" dirty="0">
                        <a:solidFill>
                          <a:schemeClr val="bg1"/>
                        </a:solidFill>
                        <a:effectLst/>
                      </a:endParaRPr>
                    </a:p>
                    <a:p>
                      <a:pPr marL="342900" lvl="0" indent="-342900" algn="l">
                        <a:spcBef>
                          <a:spcPts val="300"/>
                        </a:spcBef>
                        <a:spcAft>
                          <a:spcPts val="0"/>
                        </a:spcAft>
                        <a:buFont typeface="Calibri"/>
                        <a:buChar char="−"/>
                      </a:pPr>
                      <a:r>
                        <a:rPr lang="en-US" sz="1200" b="1" dirty="0">
                          <a:solidFill>
                            <a:schemeClr val="bg1"/>
                          </a:solidFill>
                          <a:effectLst/>
                        </a:rPr>
                        <a:t>Open a project portal site</a:t>
                      </a:r>
                      <a:endParaRPr lang="ja-JP" sz="1200" b="1" dirty="0">
                        <a:solidFill>
                          <a:schemeClr val="bg1"/>
                        </a:solidFill>
                        <a:effectLst/>
                        <a:latin typeface="Times New Roman"/>
                        <a:ea typeface="ＭＳ 明朝"/>
                      </a:endParaRPr>
                    </a:p>
                  </a:txBody>
                  <a:tcPr marL="65699" marR="65699" marT="0" marB="0" anchor="ctr">
                    <a:solidFill>
                      <a:srgbClr val="0070C0"/>
                    </a:solidFill>
                  </a:tcPr>
                </a:tc>
                <a:tc>
                  <a:txBody>
                    <a:bodyPr/>
                    <a:lstStyle/>
                    <a:p>
                      <a:pPr algn="just">
                        <a:spcBef>
                          <a:spcPts val="300"/>
                        </a:spcBef>
                        <a:spcAft>
                          <a:spcPts val="0"/>
                        </a:spcAft>
                      </a:pPr>
                      <a:r>
                        <a:rPr lang="en-US" altLang="ja-JP" sz="1200" b="1" dirty="0" smtClean="0">
                          <a:solidFill>
                            <a:schemeClr val="tx1"/>
                          </a:solidFill>
                          <a:effectLst/>
                        </a:rPr>
                        <a:t>2014</a:t>
                      </a:r>
                      <a:endParaRPr lang="ja-JP" sz="1200" b="1" dirty="0">
                        <a:solidFill>
                          <a:schemeClr val="tx1"/>
                        </a:solidFill>
                        <a:effectLst/>
                        <a:latin typeface="Times New Roman"/>
                        <a:ea typeface="ＭＳ 明朝"/>
                      </a:endParaRPr>
                    </a:p>
                  </a:txBody>
                  <a:tcPr marL="65699" marR="65699" marT="0" marB="0" anchor="ctr">
                    <a:solidFill>
                      <a:schemeClr val="accent6"/>
                    </a:solidFill>
                  </a:tcPr>
                </a:tc>
                <a:tc>
                  <a:txBody>
                    <a:bodyPr/>
                    <a:lstStyle/>
                    <a:p>
                      <a:pPr algn="just">
                        <a:spcBef>
                          <a:spcPts val="300"/>
                        </a:spcBef>
                        <a:spcAft>
                          <a:spcPts val="0"/>
                        </a:spcAft>
                      </a:pPr>
                      <a:r>
                        <a:rPr lang="en-US" sz="1200" b="1" dirty="0">
                          <a:solidFill>
                            <a:schemeClr val="bg1"/>
                          </a:solidFill>
                          <a:effectLst/>
                        </a:rPr>
                        <a:t>All</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All</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JMA, EUM, NOAA, </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 </a:t>
                      </a:r>
                      <a:endParaRPr lang="ja-JP" sz="1200" b="1" dirty="0">
                        <a:solidFill>
                          <a:schemeClr val="bg1"/>
                        </a:solidFill>
                        <a:effectLst/>
                      </a:endParaRPr>
                    </a:p>
                    <a:p>
                      <a:pPr algn="just">
                        <a:spcBef>
                          <a:spcPts val="300"/>
                        </a:spcBef>
                        <a:spcAft>
                          <a:spcPts val="0"/>
                        </a:spcAft>
                      </a:pPr>
                      <a:r>
                        <a:rPr lang="en-US" sz="1200" b="1" dirty="0" smtClean="0">
                          <a:solidFill>
                            <a:schemeClr val="bg1"/>
                          </a:solidFill>
                          <a:effectLst/>
                        </a:rPr>
                        <a:t>NOAA</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 </a:t>
                      </a:r>
                      <a:endParaRPr lang="ja-JP" sz="1200" b="1" dirty="0">
                        <a:solidFill>
                          <a:schemeClr val="bg1"/>
                        </a:solidFill>
                        <a:effectLst/>
                      </a:endParaRPr>
                    </a:p>
                    <a:p>
                      <a:pPr algn="just">
                        <a:spcBef>
                          <a:spcPts val="300"/>
                        </a:spcBef>
                        <a:spcAft>
                          <a:spcPts val="0"/>
                        </a:spcAft>
                      </a:pPr>
                      <a:r>
                        <a:rPr lang="en-US" sz="1200" b="1" dirty="0" smtClean="0">
                          <a:solidFill>
                            <a:schemeClr val="bg1"/>
                          </a:solidFill>
                          <a:effectLst/>
                        </a:rPr>
                        <a:t>JMA</a:t>
                      </a:r>
                      <a:r>
                        <a:rPr lang="en-US" sz="1200" b="1" dirty="0">
                          <a:solidFill>
                            <a:schemeClr val="bg1"/>
                          </a:solidFill>
                          <a:effectLst/>
                        </a:rPr>
                        <a:t>, EUM</a:t>
                      </a:r>
                      <a:endParaRPr lang="ja-JP" sz="1200" b="1" dirty="0">
                        <a:solidFill>
                          <a:schemeClr val="bg1"/>
                        </a:solidFill>
                        <a:effectLst/>
                      </a:endParaRPr>
                    </a:p>
                    <a:p>
                      <a:pPr algn="just">
                        <a:spcBef>
                          <a:spcPts val="300"/>
                        </a:spcBef>
                        <a:spcAft>
                          <a:spcPts val="0"/>
                        </a:spcAft>
                      </a:pPr>
                      <a:r>
                        <a:rPr lang="en-US" sz="1200" b="1" dirty="0" smtClean="0">
                          <a:solidFill>
                            <a:schemeClr val="bg1"/>
                          </a:solidFill>
                          <a:effectLst/>
                        </a:rPr>
                        <a:t>JMA</a:t>
                      </a:r>
                      <a:endParaRPr lang="ja-JP" sz="1200" b="1" dirty="0">
                        <a:solidFill>
                          <a:schemeClr val="bg1"/>
                        </a:solidFill>
                        <a:effectLst/>
                        <a:latin typeface="Times New Roman"/>
                        <a:ea typeface="ＭＳ 明朝"/>
                      </a:endParaRPr>
                    </a:p>
                  </a:txBody>
                  <a:tcPr marL="65699" marR="65699" marT="0" marB="0" anchor="ctr">
                    <a:solidFill>
                      <a:schemeClr val="bg2">
                        <a:lumMod val="50000"/>
                      </a:schemeClr>
                    </a:solidFill>
                  </a:tcPr>
                </a:tc>
              </a:tr>
              <a:tr h="785966">
                <a:tc>
                  <a:txBody>
                    <a:bodyPr/>
                    <a:lstStyle/>
                    <a:p>
                      <a:pPr marL="342900" lvl="0" indent="-342900" algn="just">
                        <a:spcBef>
                          <a:spcPts val="300"/>
                        </a:spcBef>
                        <a:spcAft>
                          <a:spcPts val="0"/>
                        </a:spcAft>
                        <a:buFont typeface="Calibri"/>
                        <a:buChar char="−"/>
                      </a:pPr>
                      <a:r>
                        <a:rPr lang="en-US" sz="1200" b="1" dirty="0" smtClean="0">
                          <a:solidFill>
                            <a:schemeClr val="bg1"/>
                          </a:solidFill>
                          <a:effectLst/>
                        </a:rPr>
                        <a:t>Build common validation framework following agreed metric such as polar orbiting</a:t>
                      </a:r>
                      <a:r>
                        <a:rPr lang="en-US" sz="1200" b="1" baseline="0" dirty="0" smtClean="0">
                          <a:solidFill>
                            <a:schemeClr val="bg1"/>
                          </a:solidFill>
                          <a:effectLst/>
                        </a:rPr>
                        <a:t> satellites and radiosonde observations;</a:t>
                      </a:r>
                    </a:p>
                    <a:p>
                      <a:pPr marL="342900" marR="0" lvl="0" indent="-342900" algn="just" defTabSz="914400" rtl="0" eaLnBrk="1" fontAlgn="auto" latinLnBrk="0" hangingPunct="1">
                        <a:lnSpc>
                          <a:spcPct val="100000"/>
                        </a:lnSpc>
                        <a:spcBef>
                          <a:spcPts val="300"/>
                        </a:spcBef>
                        <a:spcAft>
                          <a:spcPts val="0"/>
                        </a:spcAft>
                        <a:buClrTx/>
                        <a:buSzTx/>
                        <a:buFont typeface="Calibri"/>
                        <a:buChar char="−"/>
                        <a:tabLst/>
                        <a:defRPr/>
                      </a:pPr>
                      <a:r>
                        <a:rPr lang="nl-NL" altLang="ja-JP" sz="1200" b="1" dirty="0" smtClean="0">
                          <a:solidFill>
                            <a:schemeClr val="bg1"/>
                          </a:solidFill>
                          <a:effectLst/>
                        </a:rPr>
                        <a:t>Perform processing of geostationary products;</a:t>
                      </a:r>
                      <a:endParaRPr lang="ja-JP" altLang="ja-JP" sz="1200" b="1" dirty="0" smtClean="0">
                        <a:solidFill>
                          <a:schemeClr val="bg1"/>
                        </a:solidFill>
                        <a:effectLst/>
                      </a:endParaRPr>
                    </a:p>
                  </a:txBody>
                  <a:tcPr marL="65699" marR="65699" marT="0" marB="0" anchor="ctr">
                    <a:solidFill>
                      <a:srgbClr val="0070C0"/>
                    </a:solidFill>
                  </a:tcPr>
                </a:tc>
                <a:tc>
                  <a:txBody>
                    <a:bodyPr/>
                    <a:lstStyle/>
                    <a:p>
                      <a:pPr algn="just">
                        <a:spcBef>
                          <a:spcPts val="300"/>
                        </a:spcBef>
                        <a:spcAft>
                          <a:spcPts val="0"/>
                        </a:spcAft>
                      </a:pPr>
                      <a:r>
                        <a:rPr lang="en-US" sz="1200" b="1" dirty="0">
                          <a:solidFill>
                            <a:schemeClr val="tx1"/>
                          </a:solidFill>
                          <a:effectLst/>
                        </a:rPr>
                        <a:t>2015</a:t>
                      </a:r>
                      <a:endParaRPr lang="ja-JP" sz="1200" b="1" dirty="0">
                        <a:solidFill>
                          <a:schemeClr val="tx1"/>
                        </a:solidFill>
                        <a:effectLst/>
                        <a:latin typeface="+mn-lt"/>
                        <a:ea typeface="ＭＳ 明朝"/>
                      </a:endParaRPr>
                    </a:p>
                  </a:txBody>
                  <a:tcPr marL="65699" marR="65699" marT="0" marB="0" anchor="ctr">
                    <a:solidFill>
                      <a:schemeClr val="accent6"/>
                    </a:solidFill>
                  </a:tcPr>
                </a:tc>
                <a:tc>
                  <a:txBody>
                    <a:bodyPr/>
                    <a:lstStyle/>
                    <a:p>
                      <a:pPr algn="just">
                        <a:spcBef>
                          <a:spcPts val="300"/>
                        </a:spcBef>
                        <a:spcAft>
                          <a:spcPts val="0"/>
                        </a:spcAft>
                      </a:pPr>
                      <a:r>
                        <a:rPr lang="en-US" sz="1200" b="1" dirty="0">
                          <a:solidFill>
                            <a:schemeClr val="bg1"/>
                          </a:solidFill>
                          <a:effectLst/>
                        </a:rPr>
                        <a:t>EUM, JMA, </a:t>
                      </a:r>
                      <a:r>
                        <a:rPr lang="en-US" sz="1200" b="1" dirty="0" smtClean="0">
                          <a:solidFill>
                            <a:schemeClr val="bg1"/>
                          </a:solidFill>
                          <a:effectLst/>
                        </a:rPr>
                        <a:t>NOAA</a:t>
                      </a:r>
                      <a:endParaRPr lang="ja-JP" sz="1200" b="1" dirty="0">
                        <a:solidFill>
                          <a:schemeClr val="bg1"/>
                        </a:solidFill>
                        <a:effectLst/>
                        <a:latin typeface="+mn-lt"/>
                        <a:ea typeface="ＭＳ 明朝"/>
                      </a:endParaRPr>
                    </a:p>
                  </a:txBody>
                  <a:tcPr marL="65699" marR="65699" marT="0" marB="0" anchor="ctr">
                    <a:solidFill>
                      <a:schemeClr val="bg2">
                        <a:lumMod val="50000"/>
                      </a:schemeClr>
                    </a:solidFill>
                  </a:tcPr>
                </a:tc>
              </a:tr>
              <a:tr h="918339">
                <a:tc>
                  <a:txBody>
                    <a:bodyPr/>
                    <a:lstStyle/>
                    <a:p>
                      <a:pPr marL="342900" lvl="0" indent="-342900" algn="just">
                        <a:spcBef>
                          <a:spcPts val="300"/>
                        </a:spcBef>
                        <a:spcAft>
                          <a:spcPts val="0"/>
                        </a:spcAft>
                        <a:buFont typeface="Calibri"/>
                        <a:buChar char="−"/>
                      </a:pPr>
                      <a:r>
                        <a:rPr lang="en-US" sz="1200" b="1" dirty="0">
                          <a:solidFill>
                            <a:schemeClr val="bg1"/>
                          </a:solidFill>
                          <a:effectLst/>
                        </a:rPr>
                        <a:t>Perform processing of polar orbit data</a:t>
                      </a:r>
                      <a:r>
                        <a:rPr lang="en-US" sz="1200" b="1" dirty="0" smtClean="0">
                          <a:solidFill>
                            <a:schemeClr val="bg1"/>
                          </a:solidFill>
                          <a:effectLst/>
                        </a:rPr>
                        <a:t>;</a:t>
                      </a:r>
                    </a:p>
                    <a:p>
                      <a:pPr marL="342900" marR="0" lvl="0" indent="-342900" algn="just" defTabSz="914400" rtl="0" eaLnBrk="1" fontAlgn="auto" latinLnBrk="0" hangingPunct="1">
                        <a:lnSpc>
                          <a:spcPct val="100000"/>
                        </a:lnSpc>
                        <a:spcBef>
                          <a:spcPts val="300"/>
                        </a:spcBef>
                        <a:spcAft>
                          <a:spcPts val="0"/>
                        </a:spcAft>
                        <a:buClrTx/>
                        <a:buSzTx/>
                        <a:buFont typeface="Calibri"/>
                        <a:buChar char="−"/>
                        <a:tabLst/>
                        <a:defRPr/>
                      </a:pPr>
                      <a:r>
                        <a:rPr lang="nl-NL" altLang="ja-JP" sz="1200" b="1" dirty="0" smtClean="0">
                          <a:solidFill>
                            <a:schemeClr val="bg1"/>
                          </a:solidFill>
                          <a:effectLst/>
                        </a:rPr>
                        <a:t>Perform processing of geostationary products (continue);</a:t>
                      </a:r>
                      <a:endParaRPr lang="ja-JP" sz="1200" b="1" dirty="0">
                        <a:solidFill>
                          <a:schemeClr val="bg1"/>
                        </a:solidFill>
                        <a:effectLst/>
                      </a:endParaRPr>
                    </a:p>
                    <a:p>
                      <a:pPr marL="342900" lvl="0" indent="-342900" algn="just">
                        <a:spcBef>
                          <a:spcPts val="300"/>
                        </a:spcBef>
                        <a:spcAft>
                          <a:spcPts val="0"/>
                        </a:spcAft>
                        <a:buFont typeface="Calibri"/>
                        <a:buChar char="−"/>
                      </a:pPr>
                      <a:r>
                        <a:rPr lang="nl-NL" sz="1200" b="1" dirty="0" smtClean="0">
                          <a:solidFill>
                            <a:schemeClr val="bg1"/>
                          </a:solidFill>
                          <a:effectLst/>
                        </a:rPr>
                        <a:t>Validate </a:t>
                      </a:r>
                      <a:r>
                        <a:rPr lang="nl-NL" sz="1200" b="1" dirty="0">
                          <a:solidFill>
                            <a:schemeClr val="bg1"/>
                          </a:solidFill>
                          <a:effectLst/>
                        </a:rPr>
                        <a:t>products from geostationary satellites;</a:t>
                      </a:r>
                      <a:endParaRPr lang="ja-JP" sz="1200" b="1" dirty="0">
                        <a:solidFill>
                          <a:schemeClr val="bg1"/>
                        </a:solidFill>
                        <a:effectLst/>
                      </a:endParaRPr>
                    </a:p>
                    <a:p>
                      <a:pPr marL="342900" lvl="0" indent="-342900" algn="just">
                        <a:spcBef>
                          <a:spcPts val="300"/>
                        </a:spcBef>
                        <a:spcAft>
                          <a:spcPts val="0"/>
                        </a:spcAft>
                        <a:buFont typeface="Calibri"/>
                        <a:buChar char="−"/>
                      </a:pPr>
                      <a:r>
                        <a:rPr lang="nl-NL" sz="1200" b="1" dirty="0">
                          <a:solidFill>
                            <a:schemeClr val="bg1"/>
                          </a:solidFill>
                          <a:effectLst/>
                        </a:rPr>
                        <a:t>Analyze feedback on early phase products from reanalysis centers</a:t>
                      </a:r>
                      <a:endParaRPr lang="ja-JP" sz="1200" b="1" dirty="0">
                        <a:solidFill>
                          <a:schemeClr val="bg1"/>
                        </a:solidFill>
                        <a:effectLst/>
                        <a:latin typeface="+mn-lt"/>
                        <a:ea typeface="ＭＳ 明朝"/>
                      </a:endParaRPr>
                    </a:p>
                  </a:txBody>
                  <a:tcPr marL="65699" marR="65699" marT="0" marB="0" anchor="ctr">
                    <a:solidFill>
                      <a:srgbClr val="0070C0"/>
                    </a:solidFill>
                  </a:tcPr>
                </a:tc>
                <a:tc>
                  <a:txBody>
                    <a:bodyPr/>
                    <a:lstStyle/>
                    <a:p>
                      <a:pPr algn="just">
                        <a:spcBef>
                          <a:spcPts val="300"/>
                        </a:spcBef>
                        <a:spcAft>
                          <a:spcPts val="0"/>
                        </a:spcAft>
                      </a:pPr>
                      <a:r>
                        <a:rPr lang="en-US" sz="1200" b="1" dirty="0">
                          <a:solidFill>
                            <a:schemeClr val="tx1"/>
                          </a:solidFill>
                          <a:effectLst/>
                        </a:rPr>
                        <a:t>2016</a:t>
                      </a:r>
                      <a:endParaRPr lang="ja-JP" sz="1200" b="1" dirty="0">
                        <a:solidFill>
                          <a:schemeClr val="tx1"/>
                        </a:solidFill>
                        <a:effectLst/>
                        <a:latin typeface="+mn-lt"/>
                        <a:ea typeface="ＭＳ 明朝"/>
                      </a:endParaRPr>
                    </a:p>
                  </a:txBody>
                  <a:tcPr marL="65699" marR="65699" marT="0" marB="0" anchor="ctr">
                    <a:solidFill>
                      <a:schemeClr val="accent6"/>
                    </a:solidFill>
                  </a:tcPr>
                </a:tc>
                <a:tc>
                  <a:txBody>
                    <a:bodyPr/>
                    <a:lstStyle/>
                    <a:p>
                      <a:pPr algn="just">
                        <a:spcBef>
                          <a:spcPts val="300"/>
                        </a:spcBef>
                        <a:spcAft>
                          <a:spcPts val="0"/>
                        </a:spcAft>
                      </a:pPr>
                      <a:r>
                        <a:rPr lang="en-US" sz="1200" b="1" dirty="0">
                          <a:solidFill>
                            <a:schemeClr val="bg1"/>
                          </a:solidFill>
                          <a:effectLst/>
                        </a:rPr>
                        <a:t>EUM</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EUM, JMA, NOAA</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All</a:t>
                      </a:r>
                      <a:endParaRPr lang="ja-JP" sz="1200" b="1" dirty="0">
                        <a:solidFill>
                          <a:schemeClr val="bg1"/>
                        </a:solidFill>
                        <a:effectLst/>
                      </a:endParaRPr>
                    </a:p>
                    <a:p>
                      <a:pPr algn="just">
                        <a:spcBef>
                          <a:spcPts val="300"/>
                        </a:spcBef>
                        <a:spcAft>
                          <a:spcPts val="0"/>
                        </a:spcAft>
                      </a:pPr>
                      <a:endParaRPr lang="ja-JP" sz="1200" b="1" dirty="0">
                        <a:solidFill>
                          <a:schemeClr val="bg1"/>
                        </a:solidFill>
                        <a:effectLst/>
                        <a:latin typeface="+mn-lt"/>
                        <a:ea typeface="ＭＳ 明朝"/>
                      </a:endParaRPr>
                    </a:p>
                  </a:txBody>
                  <a:tcPr marL="65699" marR="65699" marT="0" marB="0" anchor="ctr">
                    <a:solidFill>
                      <a:schemeClr val="bg2">
                        <a:lumMod val="50000"/>
                      </a:schemeClr>
                    </a:solidFill>
                  </a:tcPr>
                </a:tc>
              </a:tr>
              <a:tr h="579133">
                <a:tc>
                  <a:txBody>
                    <a:bodyPr/>
                    <a:lstStyle/>
                    <a:p>
                      <a:pPr marL="342900" lvl="0" indent="-342900" algn="just">
                        <a:spcBef>
                          <a:spcPts val="300"/>
                        </a:spcBef>
                        <a:spcAft>
                          <a:spcPts val="0"/>
                        </a:spcAft>
                        <a:buFont typeface="Calibri"/>
                        <a:buChar char="−"/>
                      </a:pPr>
                      <a:r>
                        <a:rPr lang="en-US" sz="1200" b="1" spc="-10" dirty="0">
                          <a:solidFill>
                            <a:schemeClr val="bg1"/>
                          </a:solidFill>
                          <a:effectLst/>
                        </a:rPr>
                        <a:t>Update the documentation of all products in coherent style;</a:t>
                      </a:r>
                      <a:endParaRPr lang="ja-JP" sz="1200" b="1" dirty="0">
                        <a:solidFill>
                          <a:schemeClr val="bg1"/>
                        </a:solidFill>
                        <a:effectLst/>
                      </a:endParaRPr>
                    </a:p>
                    <a:p>
                      <a:pPr marL="342900" lvl="0" indent="-342900" algn="just">
                        <a:spcBef>
                          <a:spcPts val="300"/>
                        </a:spcBef>
                        <a:spcAft>
                          <a:spcPts val="0"/>
                        </a:spcAft>
                        <a:buFont typeface="Calibri"/>
                        <a:buChar char="−"/>
                      </a:pPr>
                      <a:r>
                        <a:rPr lang="en-US" sz="1200" b="1" dirty="0">
                          <a:solidFill>
                            <a:schemeClr val="bg1"/>
                          </a:solidFill>
                          <a:effectLst/>
                        </a:rPr>
                        <a:t>Validate products from polar orbiting satellites;</a:t>
                      </a:r>
                      <a:endParaRPr lang="ja-JP" sz="1200" b="1" dirty="0">
                        <a:solidFill>
                          <a:schemeClr val="bg1"/>
                        </a:solidFill>
                        <a:effectLst/>
                        <a:latin typeface="+mn-lt"/>
                        <a:ea typeface="ＭＳ 明朝"/>
                      </a:endParaRPr>
                    </a:p>
                  </a:txBody>
                  <a:tcPr marL="65699" marR="65699" marT="0" marB="0" anchor="ctr">
                    <a:solidFill>
                      <a:srgbClr val="0070C0"/>
                    </a:solidFill>
                  </a:tcPr>
                </a:tc>
                <a:tc>
                  <a:txBody>
                    <a:bodyPr/>
                    <a:lstStyle/>
                    <a:p>
                      <a:pPr algn="just">
                        <a:spcBef>
                          <a:spcPts val="300"/>
                        </a:spcBef>
                        <a:spcAft>
                          <a:spcPts val="0"/>
                        </a:spcAft>
                      </a:pPr>
                      <a:r>
                        <a:rPr lang="en-US" sz="1200" b="1" dirty="0">
                          <a:solidFill>
                            <a:schemeClr val="tx1"/>
                          </a:solidFill>
                          <a:effectLst/>
                        </a:rPr>
                        <a:t>2017</a:t>
                      </a:r>
                      <a:endParaRPr lang="ja-JP" sz="1200" b="1" dirty="0">
                        <a:solidFill>
                          <a:schemeClr val="tx1"/>
                        </a:solidFill>
                        <a:effectLst/>
                        <a:latin typeface="+mn-lt"/>
                        <a:ea typeface="ＭＳ 明朝"/>
                      </a:endParaRPr>
                    </a:p>
                  </a:txBody>
                  <a:tcPr marL="65699" marR="65699" marT="0" marB="0" anchor="ctr">
                    <a:solidFill>
                      <a:schemeClr val="accent6"/>
                    </a:solidFill>
                  </a:tcPr>
                </a:tc>
                <a:tc>
                  <a:txBody>
                    <a:bodyPr/>
                    <a:lstStyle/>
                    <a:p>
                      <a:pPr algn="just">
                        <a:spcBef>
                          <a:spcPts val="300"/>
                        </a:spcBef>
                        <a:spcAft>
                          <a:spcPts val="0"/>
                        </a:spcAft>
                      </a:pPr>
                      <a:r>
                        <a:rPr lang="en-US" sz="1200" b="1" dirty="0">
                          <a:solidFill>
                            <a:schemeClr val="bg1"/>
                          </a:solidFill>
                          <a:effectLst/>
                        </a:rPr>
                        <a:t>EUM , JMA, NOAA</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  </a:t>
                      </a:r>
                      <a:endParaRPr lang="ja-JP" sz="1200" b="1" dirty="0">
                        <a:solidFill>
                          <a:schemeClr val="bg1"/>
                        </a:solidFill>
                        <a:effectLst/>
                        <a:latin typeface="+mn-lt"/>
                        <a:ea typeface="ＭＳ 明朝"/>
                      </a:endParaRPr>
                    </a:p>
                  </a:txBody>
                  <a:tcPr marL="65699" marR="65699" marT="0" marB="0" anchor="ctr">
                    <a:solidFill>
                      <a:schemeClr val="bg2">
                        <a:lumMod val="50000"/>
                      </a:schemeClr>
                    </a:solidFill>
                  </a:tcPr>
                </a:tc>
              </a:tr>
              <a:tr h="579133">
                <a:tc>
                  <a:txBody>
                    <a:bodyPr/>
                    <a:lstStyle/>
                    <a:p>
                      <a:pPr marL="342900" lvl="0" indent="-342900" algn="just">
                        <a:spcBef>
                          <a:spcPts val="300"/>
                        </a:spcBef>
                        <a:spcAft>
                          <a:spcPts val="0"/>
                        </a:spcAft>
                        <a:buFont typeface="Calibri"/>
                        <a:buChar char="−"/>
                      </a:pPr>
                      <a:r>
                        <a:rPr lang="en-US" sz="1200" b="1" dirty="0">
                          <a:solidFill>
                            <a:schemeClr val="bg1"/>
                          </a:solidFill>
                          <a:effectLst/>
                        </a:rPr>
                        <a:t>Analyze feedback on products from reanalysis </a:t>
                      </a:r>
                      <a:r>
                        <a:rPr lang="en-US" sz="1200" b="1" dirty="0" err="1">
                          <a:solidFill>
                            <a:schemeClr val="bg1"/>
                          </a:solidFill>
                          <a:effectLst/>
                        </a:rPr>
                        <a:t>centres</a:t>
                      </a:r>
                      <a:r>
                        <a:rPr lang="en-US" sz="1200" b="1" dirty="0">
                          <a:solidFill>
                            <a:schemeClr val="bg1"/>
                          </a:solidFill>
                          <a:effectLst/>
                        </a:rPr>
                        <a:t> and other applications and develop a plan for SCOPE-CM phase 3</a:t>
                      </a:r>
                      <a:endParaRPr lang="ja-JP" sz="1200" b="1" dirty="0">
                        <a:solidFill>
                          <a:schemeClr val="bg1"/>
                        </a:solidFill>
                        <a:effectLst/>
                        <a:latin typeface="+mn-lt"/>
                        <a:ea typeface="ＭＳ 明朝"/>
                      </a:endParaRPr>
                    </a:p>
                  </a:txBody>
                  <a:tcPr marL="65699" marR="65699" marT="0" marB="0" anchor="ctr">
                    <a:solidFill>
                      <a:srgbClr val="0070C0"/>
                    </a:solidFill>
                  </a:tcPr>
                </a:tc>
                <a:tc>
                  <a:txBody>
                    <a:bodyPr/>
                    <a:lstStyle/>
                    <a:p>
                      <a:pPr algn="just">
                        <a:spcBef>
                          <a:spcPts val="300"/>
                        </a:spcBef>
                        <a:spcAft>
                          <a:spcPts val="0"/>
                        </a:spcAft>
                      </a:pPr>
                      <a:r>
                        <a:rPr lang="en-US" sz="1200" b="1" dirty="0">
                          <a:solidFill>
                            <a:schemeClr val="tx1"/>
                          </a:solidFill>
                          <a:effectLst/>
                        </a:rPr>
                        <a:t>2018</a:t>
                      </a:r>
                      <a:endParaRPr lang="ja-JP" sz="1200" b="1" dirty="0">
                        <a:solidFill>
                          <a:schemeClr val="tx1"/>
                        </a:solidFill>
                        <a:effectLst/>
                        <a:latin typeface="+mn-lt"/>
                        <a:ea typeface="ＭＳ 明朝"/>
                      </a:endParaRPr>
                    </a:p>
                  </a:txBody>
                  <a:tcPr marL="65699" marR="65699" marT="0" marB="0" anchor="ctr">
                    <a:solidFill>
                      <a:schemeClr val="accent6"/>
                    </a:solidFill>
                  </a:tcPr>
                </a:tc>
                <a:tc>
                  <a:txBody>
                    <a:bodyPr/>
                    <a:lstStyle/>
                    <a:p>
                      <a:pPr algn="just">
                        <a:spcBef>
                          <a:spcPts val="300"/>
                        </a:spcBef>
                        <a:spcAft>
                          <a:spcPts val="0"/>
                        </a:spcAft>
                      </a:pPr>
                      <a:r>
                        <a:rPr lang="en-US" sz="1200" b="1" dirty="0">
                          <a:solidFill>
                            <a:schemeClr val="bg1"/>
                          </a:solidFill>
                          <a:effectLst/>
                        </a:rPr>
                        <a:t>All</a:t>
                      </a:r>
                      <a:endParaRPr lang="ja-JP" sz="1200" b="1" dirty="0">
                        <a:solidFill>
                          <a:schemeClr val="bg1"/>
                        </a:solidFill>
                        <a:effectLst/>
                      </a:endParaRPr>
                    </a:p>
                    <a:p>
                      <a:pPr algn="just">
                        <a:spcBef>
                          <a:spcPts val="300"/>
                        </a:spcBef>
                        <a:spcAft>
                          <a:spcPts val="0"/>
                        </a:spcAft>
                      </a:pPr>
                      <a:r>
                        <a:rPr lang="en-US" sz="1200" b="1" dirty="0">
                          <a:solidFill>
                            <a:schemeClr val="bg1"/>
                          </a:solidFill>
                          <a:effectLst/>
                        </a:rPr>
                        <a:t> </a:t>
                      </a:r>
                      <a:endParaRPr lang="ja-JP" sz="1200" b="1" dirty="0">
                        <a:solidFill>
                          <a:schemeClr val="bg1"/>
                        </a:solidFill>
                        <a:effectLst/>
                        <a:latin typeface="+mn-lt"/>
                        <a:ea typeface="ＭＳ 明朝"/>
                      </a:endParaRPr>
                    </a:p>
                  </a:txBody>
                  <a:tcPr marL="65699" marR="65699" marT="0" marB="0" anchor="ctr">
                    <a:solidFill>
                      <a:schemeClr val="bg2">
                        <a:lumMod val="50000"/>
                      </a:schemeClr>
                    </a:solidFill>
                  </a:tcPr>
                </a:tc>
              </a:tr>
            </a:tbl>
          </a:graphicData>
        </a:graphic>
      </p:graphicFrame>
      <p:sp>
        <p:nvSpPr>
          <p:cNvPr id="5" name="タイトル 1"/>
          <p:cNvSpPr>
            <a:spLocks noGrp="1"/>
          </p:cNvSpPr>
          <p:nvPr>
            <p:ph type="title"/>
          </p:nvPr>
        </p:nvSpPr>
        <p:spPr>
          <a:xfrm>
            <a:off x="539552" y="0"/>
            <a:ext cx="8229600" cy="1143000"/>
          </a:xfrm>
        </p:spPr>
        <p:txBody>
          <a:bodyPr>
            <a:normAutofit fontScale="90000"/>
          </a:bodyPr>
          <a:lstStyle/>
          <a:p>
            <a:r>
              <a:rPr lang="en-US" altLang="ja-JP" sz="3600" dirty="0" smtClean="0"/>
              <a:t>Duration of the Project and Schedule</a:t>
            </a:r>
            <a:br>
              <a:rPr lang="en-US" altLang="ja-JP" sz="3600" dirty="0" smtClean="0"/>
            </a:br>
            <a:r>
              <a:rPr lang="en-US" altLang="ja-JP" sz="3600" dirty="0" smtClean="0"/>
              <a:t>(5 years from 1 Jan 2014)</a:t>
            </a:r>
            <a:endParaRPr kumimoji="1" lang="ja-JP" altLang="en-US" sz="3600" dirty="0"/>
          </a:p>
        </p:txBody>
      </p:sp>
    </p:spTree>
    <p:extLst>
      <p:ext uri="{BB962C8B-B14F-4D97-AF65-F5344CB8AC3E}">
        <p14:creationId xmlns:p14="http://schemas.microsoft.com/office/powerpoint/2010/main" val="1894014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3536" y="0"/>
            <a:ext cx="8229600" cy="1143000"/>
          </a:xfrm>
        </p:spPr>
        <p:txBody>
          <a:bodyPr>
            <a:normAutofit/>
          </a:bodyPr>
          <a:lstStyle/>
          <a:p>
            <a:r>
              <a:rPr lang="en-US" altLang="ja-JP" sz="4000" dirty="0" smtClean="0"/>
              <a:t>Initial and Targeted </a:t>
            </a:r>
            <a:r>
              <a:rPr kumimoji="1" lang="en-US" altLang="ja-JP" sz="4000" dirty="0" smtClean="0"/>
              <a:t>Maturity </a:t>
            </a:r>
            <a:r>
              <a:rPr lang="en-US" altLang="ja-JP" sz="4000" dirty="0"/>
              <a:t>L</a:t>
            </a:r>
            <a:r>
              <a:rPr kumimoji="1" lang="en-US" altLang="ja-JP" sz="4000" dirty="0" smtClean="0"/>
              <a:t>evel</a:t>
            </a:r>
            <a:endParaRPr kumimoji="1" lang="ja-JP" altLang="en-US" sz="4000" dirty="0"/>
          </a:p>
        </p:txBody>
      </p:sp>
      <p:sp>
        <p:nvSpPr>
          <p:cNvPr id="4" name="正方形/長方形 3"/>
          <p:cNvSpPr/>
          <p:nvPr/>
        </p:nvSpPr>
        <p:spPr>
          <a:xfrm>
            <a:off x="395536" y="1772816"/>
            <a:ext cx="8424936" cy="1569660"/>
          </a:xfrm>
          <a:prstGeom prst="rect">
            <a:avLst/>
          </a:prstGeom>
        </p:spPr>
        <p:txBody>
          <a:bodyPr wrap="square">
            <a:spAutoFit/>
          </a:bodyPr>
          <a:lstStyle/>
          <a:p>
            <a:pPr lvl="0"/>
            <a:r>
              <a:rPr lang="en-GB" altLang="ja-JP" sz="2400" dirty="0" smtClean="0"/>
              <a:t>The software used to create AMV, CSR and ASR products is in operational use and can be considered mature. However, as one objective of this project is to present the products in a more coherent way by potentially using a common software.</a:t>
            </a:r>
            <a:endParaRPr lang="en-GB" altLang="ja-JP" sz="2400" dirty="0"/>
          </a:p>
        </p:txBody>
      </p:sp>
      <p:graphicFrame>
        <p:nvGraphicFramePr>
          <p:cNvPr id="5" name="表 4"/>
          <p:cNvGraphicFramePr>
            <a:graphicFrameLocks noGrp="1"/>
          </p:cNvGraphicFramePr>
          <p:nvPr>
            <p:extLst>
              <p:ext uri="{D42A27DB-BD31-4B8C-83A1-F6EECF244321}">
                <p14:modId xmlns:p14="http://schemas.microsoft.com/office/powerpoint/2010/main" val="3245729028"/>
              </p:ext>
            </p:extLst>
          </p:nvPr>
        </p:nvGraphicFramePr>
        <p:xfrm>
          <a:off x="256250" y="3573016"/>
          <a:ext cx="8556188" cy="1529080"/>
        </p:xfrm>
        <a:graphic>
          <a:graphicData uri="http://schemas.openxmlformats.org/drawingml/2006/table">
            <a:tbl>
              <a:tblPr firstRow="1" bandRow="1">
                <a:tableStyleId>{5C22544A-7EE6-4342-B048-85BDC9FD1C3A}</a:tableStyleId>
              </a:tblPr>
              <a:tblGrid>
                <a:gridCol w="2075468"/>
                <a:gridCol w="1031959"/>
                <a:gridCol w="984265"/>
                <a:gridCol w="1497087"/>
                <a:gridCol w="1095201"/>
                <a:gridCol w="1019471"/>
                <a:gridCol w="852737"/>
              </a:tblGrid>
              <a:tr h="370840">
                <a:tc>
                  <a:txBody>
                    <a:bodyPr/>
                    <a:lstStyle/>
                    <a:p>
                      <a:endParaRPr kumimoji="1" lang="ja-JP" altLang="en-US" sz="1600" dirty="0"/>
                    </a:p>
                  </a:txBody>
                  <a:tcPr/>
                </a:tc>
                <a:tc>
                  <a:txBody>
                    <a:bodyPr/>
                    <a:lstStyle/>
                    <a:p>
                      <a:pPr algn="ctr"/>
                      <a:r>
                        <a:rPr kumimoji="1" lang="en-US" altLang="ja-JP" sz="1600" dirty="0" smtClean="0"/>
                        <a:t>Software</a:t>
                      </a:r>
                      <a:r>
                        <a:rPr kumimoji="1" lang="en-US" altLang="ja-JP" sz="1600" baseline="0" dirty="0" smtClean="0"/>
                        <a:t> Readiness</a:t>
                      </a:r>
                      <a:endParaRPr kumimoji="1" lang="ja-JP" altLang="en-US" sz="1600" dirty="0"/>
                    </a:p>
                  </a:txBody>
                  <a:tcPr/>
                </a:tc>
                <a:tc>
                  <a:txBody>
                    <a:bodyPr/>
                    <a:lstStyle/>
                    <a:p>
                      <a:pPr algn="ctr"/>
                      <a:r>
                        <a:rPr kumimoji="1" lang="en-US" altLang="ja-JP" sz="1600" dirty="0" smtClean="0"/>
                        <a:t>Meta Data</a:t>
                      </a:r>
                      <a:endParaRPr kumimoji="1" lang="ja-JP" altLang="en-US" sz="1600" dirty="0"/>
                    </a:p>
                  </a:txBody>
                  <a:tcPr/>
                </a:tc>
                <a:tc>
                  <a:txBody>
                    <a:bodyPr/>
                    <a:lstStyle/>
                    <a:p>
                      <a:pPr algn="ctr"/>
                      <a:r>
                        <a:rPr kumimoji="1" lang="en-US" altLang="ja-JP" sz="1600" dirty="0" smtClean="0"/>
                        <a:t>Documentation</a:t>
                      </a:r>
                      <a:endParaRPr kumimoji="1" lang="ja-JP" altLang="en-US" sz="1600" dirty="0"/>
                    </a:p>
                  </a:txBody>
                  <a:tcPr/>
                </a:tc>
                <a:tc>
                  <a:txBody>
                    <a:bodyPr/>
                    <a:lstStyle/>
                    <a:p>
                      <a:pPr algn="ctr"/>
                      <a:r>
                        <a:rPr kumimoji="1" lang="en-US" altLang="ja-JP" sz="1600" dirty="0" smtClean="0"/>
                        <a:t>Validation</a:t>
                      </a:r>
                      <a:endParaRPr kumimoji="1" lang="ja-JP" altLang="en-US" sz="1600" dirty="0"/>
                    </a:p>
                  </a:txBody>
                  <a:tcPr/>
                </a:tc>
                <a:tc>
                  <a:txBody>
                    <a:bodyPr/>
                    <a:lstStyle/>
                    <a:p>
                      <a:pPr algn="ctr"/>
                      <a:r>
                        <a:rPr kumimoji="1" lang="en-US" altLang="ja-JP" sz="1600" dirty="0" smtClean="0"/>
                        <a:t>Public Access</a:t>
                      </a:r>
                      <a:endParaRPr kumimoji="1" lang="ja-JP" altLang="en-US" sz="1600" dirty="0"/>
                    </a:p>
                  </a:txBody>
                  <a:tcPr/>
                </a:tc>
                <a:tc>
                  <a:txBody>
                    <a:bodyPr/>
                    <a:lstStyle/>
                    <a:p>
                      <a:pPr algn="ctr"/>
                      <a:r>
                        <a:rPr kumimoji="1" lang="en-US" altLang="ja-JP" sz="1600" dirty="0" smtClean="0"/>
                        <a:t>Utility</a:t>
                      </a:r>
                      <a:endParaRPr kumimoji="1" lang="ja-JP" altLang="en-US" sz="1600" dirty="0"/>
                    </a:p>
                  </a:txBody>
                  <a:tcPr/>
                </a:tc>
              </a:tr>
              <a:tr h="370840">
                <a:tc>
                  <a:txBody>
                    <a:bodyPr/>
                    <a:lstStyle/>
                    <a:p>
                      <a:pPr algn="ctr"/>
                      <a:r>
                        <a:rPr kumimoji="1" lang="en-US" altLang="ja-JP" sz="1600" b="1" dirty="0" smtClean="0"/>
                        <a:t>Initial Maturity Level</a:t>
                      </a:r>
                      <a:endParaRPr kumimoji="1" lang="ja-JP" altLang="en-US" sz="1600" b="1" dirty="0"/>
                    </a:p>
                  </a:txBody>
                  <a:tcPr/>
                </a:tc>
                <a:tc>
                  <a:txBody>
                    <a:bodyPr/>
                    <a:lstStyle/>
                    <a:p>
                      <a:pPr algn="ctr"/>
                      <a:r>
                        <a:rPr kumimoji="1" lang="en-US" altLang="ja-JP" sz="1800" b="1" dirty="0" smtClean="0"/>
                        <a:t>3</a:t>
                      </a:r>
                      <a:endParaRPr kumimoji="1" lang="ja-JP" altLang="en-US" sz="1800" b="1" dirty="0"/>
                    </a:p>
                  </a:txBody>
                  <a:tcPr/>
                </a:tc>
                <a:tc>
                  <a:txBody>
                    <a:bodyPr/>
                    <a:lstStyle/>
                    <a:p>
                      <a:pPr algn="ctr"/>
                      <a:r>
                        <a:rPr kumimoji="1" lang="en-US" altLang="ja-JP" sz="1800" b="1" dirty="0" smtClean="0"/>
                        <a:t>3</a:t>
                      </a:r>
                      <a:endParaRPr kumimoji="1" lang="ja-JP" altLang="en-US" sz="1800" b="1" dirty="0"/>
                    </a:p>
                  </a:txBody>
                  <a:tcPr/>
                </a:tc>
                <a:tc>
                  <a:txBody>
                    <a:bodyPr/>
                    <a:lstStyle/>
                    <a:p>
                      <a:pPr algn="ctr"/>
                      <a:r>
                        <a:rPr kumimoji="1" lang="en-US" altLang="ja-JP" sz="1800" b="1" dirty="0" smtClean="0"/>
                        <a:t>3</a:t>
                      </a:r>
                      <a:endParaRPr kumimoji="1" lang="ja-JP" altLang="en-US" sz="1800" b="1" dirty="0"/>
                    </a:p>
                  </a:txBody>
                  <a:tcPr/>
                </a:tc>
                <a:tc>
                  <a:txBody>
                    <a:bodyPr/>
                    <a:lstStyle/>
                    <a:p>
                      <a:pPr algn="ctr"/>
                      <a:r>
                        <a:rPr kumimoji="1" lang="en-US" altLang="ja-JP" sz="1800" b="1" dirty="0" smtClean="0"/>
                        <a:t>2</a:t>
                      </a:r>
                      <a:endParaRPr kumimoji="1" lang="ja-JP" altLang="en-US" sz="1800" b="1" dirty="0"/>
                    </a:p>
                  </a:txBody>
                  <a:tcPr/>
                </a:tc>
                <a:tc>
                  <a:txBody>
                    <a:bodyPr/>
                    <a:lstStyle/>
                    <a:p>
                      <a:pPr algn="ctr"/>
                      <a:r>
                        <a:rPr kumimoji="1" lang="en-US" altLang="ja-JP" sz="1800" b="1" dirty="0" smtClean="0"/>
                        <a:t>4</a:t>
                      </a:r>
                      <a:endParaRPr kumimoji="1" lang="ja-JP" altLang="en-US" sz="1800" b="1" dirty="0"/>
                    </a:p>
                  </a:txBody>
                  <a:tcPr/>
                </a:tc>
                <a:tc>
                  <a:txBody>
                    <a:bodyPr/>
                    <a:lstStyle/>
                    <a:p>
                      <a:pPr algn="ctr"/>
                      <a:r>
                        <a:rPr kumimoji="1" lang="en-US" altLang="ja-JP" sz="1800" b="1" dirty="0" smtClean="0"/>
                        <a:t>5</a:t>
                      </a:r>
                      <a:endParaRPr kumimoji="1" lang="ja-JP" altLang="en-US" sz="1800" b="1" dirty="0"/>
                    </a:p>
                  </a:txBody>
                  <a:tcPr/>
                </a:tc>
              </a:tr>
              <a:tr h="370840">
                <a:tc>
                  <a:txBody>
                    <a:bodyPr/>
                    <a:lstStyle/>
                    <a:p>
                      <a:pPr algn="ctr"/>
                      <a:r>
                        <a:rPr kumimoji="1" lang="en-US" altLang="ja-JP" sz="1600" dirty="0" smtClean="0"/>
                        <a:t>Targeted Maturity Level</a:t>
                      </a:r>
                      <a:endParaRPr kumimoji="1" lang="ja-JP" altLang="en-US" sz="16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6</a:t>
                      </a:r>
                      <a:endParaRPr kumimoji="1" lang="ja-JP" altLang="en-US" sz="1800" dirty="0"/>
                    </a:p>
                  </a:txBody>
                  <a:tcPr/>
                </a:tc>
              </a:tr>
            </a:tbl>
          </a:graphicData>
        </a:graphic>
      </p:graphicFrame>
    </p:spTree>
    <p:extLst>
      <p:ext uri="{BB962C8B-B14F-4D97-AF65-F5344CB8AC3E}">
        <p14:creationId xmlns:p14="http://schemas.microsoft.com/office/powerpoint/2010/main" val="2962964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55576" y="1924383"/>
            <a:ext cx="3211245" cy="1811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180712" y="908720"/>
            <a:ext cx="5760640" cy="1015663"/>
          </a:xfrm>
          <a:prstGeom prst="rect">
            <a:avLst/>
          </a:prstGeom>
        </p:spPr>
        <p:txBody>
          <a:bodyPr wrap="square">
            <a:spAutoFit/>
          </a:bodyPr>
          <a:lstStyle/>
          <a:p>
            <a:pPr lvl="1"/>
            <a:r>
              <a:rPr lang="en-US" altLang="ja-JP" sz="2000" b="1" dirty="0">
                <a:solidFill>
                  <a:srgbClr val="006600"/>
                </a:solidFill>
              </a:rPr>
              <a:t>JRA-55</a:t>
            </a:r>
          </a:p>
          <a:p>
            <a:pPr lvl="1"/>
            <a:r>
              <a:rPr lang="en-US" altLang="ja-JP" sz="2000" b="1" dirty="0" smtClean="0">
                <a:solidFill>
                  <a:srgbClr val="006600"/>
                </a:solidFill>
              </a:rPr>
              <a:t>GMS-1,3,4,5,GOES-9,MTSAT-1R</a:t>
            </a:r>
            <a:r>
              <a:rPr lang="en-US" altLang="ja-JP" sz="2000" b="1" dirty="0">
                <a:solidFill>
                  <a:srgbClr val="006600"/>
                </a:solidFill>
              </a:rPr>
              <a:t>: </a:t>
            </a:r>
            <a:endParaRPr lang="en-US" altLang="ja-JP" sz="2000" b="1" dirty="0" smtClean="0">
              <a:solidFill>
                <a:srgbClr val="006600"/>
              </a:solidFill>
            </a:endParaRPr>
          </a:p>
          <a:p>
            <a:pPr lvl="1"/>
            <a:r>
              <a:rPr lang="en-US" altLang="ja-JP" sz="2000" b="1" dirty="0" smtClean="0">
                <a:solidFill>
                  <a:srgbClr val="006600"/>
                </a:solidFill>
              </a:rPr>
              <a:t>1979 – 2009 </a:t>
            </a:r>
            <a:r>
              <a:rPr lang="ja-JP" altLang="en-US" sz="2000" b="1" dirty="0" smtClean="0">
                <a:solidFill>
                  <a:srgbClr val="006600"/>
                </a:solidFill>
              </a:rPr>
              <a:t> </a:t>
            </a:r>
            <a:r>
              <a:rPr lang="en-US" altLang="ja-JP" sz="2000" b="1" dirty="0">
                <a:solidFill>
                  <a:srgbClr val="006600"/>
                </a:solidFill>
              </a:rPr>
              <a:t>with MTSAT algorithm</a:t>
            </a:r>
          </a:p>
        </p:txBody>
      </p:sp>
      <p:pic>
        <p:nvPicPr>
          <p:cNvPr id="1030" name="Picture 6" descr="http://www.data.jma.go.jp/mscweb/en/product/reprocess/amv/img/Iramv_19900100utc.BM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1352" y="1196752"/>
            <a:ext cx="2124157" cy="254788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表 8"/>
          <p:cNvGraphicFramePr>
            <a:graphicFrameLocks noGrp="1"/>
          </p:cNvGraphicFramePr>
          <p:nvPr>
            <p:extLst>
              <p:ext uri="{D42A27DB-BD31-4B8C-83A1-F6EECF244321}">
                <p14:modId xmlns:p14="http://schemas.microsoft.com/office/powerpoint/2010/main" val="1052016830"/>
              </p:ext>
            </p:extLst>
          </p:nvPr>
        </p:nvGraphicFramePr>
        <p:xfrm>
          <a:off x="395535" y="3861048"/>
          <a:ext cx="8424936" cy="1149122"/>
        </p:xfrm>
        <a:graphic>
          <a:graphicData uri="http://schemas.openxmlformats.org/drawingml/2006/table">
            <a:tbl>
              <a:tblPr firstRow="1" bandRow="1">
                <a:tableStyleId>{5C22544A-7EE6-4342-B048-85BDC9FD1C3A}</a:tableStyleId>
              </a:tblPr>
              <a:tblGrid>
                <a:gridCol w="2043631"/>
                <a:gridCol w="1016129"/>
                <a:gridCol w="969167"/>
                <a:gridCol w="1474121"/>
                <a:gridCol w="1078400"/>
                <a:gridCol w="1003832"/>
                <a:gridCol w="839656"/>
              </a:tblGrid>
              <a:tr h="478562">
                <a:tc>
                  <a:txBody>
                    <a:bodyPr/>
                    <a:lstStyle/>
                    <a:p>
                      <a:endParaRPr kumimoji="1" lang="ja-JP" altLang="en-US" sz="1200" dirty="0"/>
                    </a:p>
                  </a:txBody>
                  <a:tcPr/>
                </a:tc>
                <a:tc>
                  <a:txBody>
                    <a:bodyPr/>
                    <a:lstStyle/>
                    <a:p>
                      <a:pPr algn="ctr"/>
                      <a:r>
                        <a:rPr kumimoji="1" lang="en-US" altLang="ja-JP" sz="1200" dirty="0" smtClean="0"/>
                        <a:t>Software</a:t>
                      </a:r>
                      <a:r>
                        <a:rPr kumimoji="1" lang="en-US" altLang="ja-JP" sz="1200" baseline="0" dirty="0" smtClean="0"/>
                        <a:t> Readiness</a:t>
                      </a:r>
                      <a:endParaRPr kumimoji="1" lang="ja-JP" altLang="en-US" sz="1200" dirty="0"/>
                    </a:p>
                  </a:txBody>
                  <a:tcPr/>
                </a:tc>
                <a:tc>
                  <a:txBody>
                    <a:bodyPr/>
                    <a:lstStyle/>
                    <a:p>
                      <a:pPr algn="ctr"/>
                      <a:r>
                        <a:rPr kumimoji="1" lang="en-US" altLang="ja-JP" sz="1200" dirty="0" smtClean="0"/>
                        <a:t>Meta Data</a:t>
                      </a:r>
                      <a:endParaRPr kumimoji="1" lang="ja-JP" altLang="en-US" sz="1200" dirty="0"/>
                    </a:p>
                  </a:txBody>
                  <a:tcPr/>
                </a:tc>
                <a:tc>
                  <a:txBody>
                    <a:bodyPr/>
                    <a:lstStyle/>
                    <a:p>
                      <a:pPr algn="ctr"/>
                      <a:r>
                        <a:rPr kumimoji="1" lang="en-US" altLang="ja-JP" sz="1200" dirty="0" smtClean="0"/>
                        <a:t>Documentation</a:t>
                      </a:r>
                      <a:endParaRPr kumimoji="1" lang="ja-JP" altLang="en-US" sz="1200" dirty="0"/>
                    </a:p>
                  </a:txBody>
                  <a:tcPr/>
                </a:tc>
                <a:tc>
                  <a:txBody>
                    <a:bodyPr/>
                    <a:lstStyle/>
                    <a:p>
                      <a:pPr algn="ctr"/>
                      <a:r>
                        <a:rPr kumimoji="1" lang="en-US" altLang="ja-JP" sz="1200" dirty="0" smtClean="0"/>
                        <a:t>Validation</a:t>
                      </a:r>
                      <a:endParaRPr kumimoji="1" lang="ja-JP" altLang="en-US" sz="1200" dirty="0"/>
                    </a:p>
                  </a:txBody>
                  <a:tcPr/>
                </a:tc>
                <a:tc>
                  <a:txBody>
                    <a:bodyPr/>
                    <a:lstStyle/>
                    <a:p>
                      <a:pPr algn="ctr"/>
                      <a:r>
                        <a:rPr kumimoji="1" lang="en-US" altLang="ja-JP" sz="1200" dirty="0" smtClean="0"/>
                        <a:t>Public Access</a:t>
                      </a:r>
                      <a:endParaRPr kumimoji="1" lang="ja-JP" altLang="en-US" sz="1200" dirty="0"/>
                    </a:p>
                  </a:txBody>
                  <a:tcPr/>
                </a:tc>
                <a:tc>
                  <a:txBody>
                    <a:bodyPr/>
                    <a:lstStyle/>
                    <a:p>
                      <a:pPr algn="ctr"/>
                      <a:r>
                        <a:rPr kumimoji="1" lang="en-US" altLang="ja-JP" sz="1200" dirty="0" smtClean="0"/>
                        <a:t>Utility</a:t>
                      </a:r>
                      <a:endParaRPr kumimoji="1" lang="ja-JP" altLang="en-US" sz="1200" dirty="0"/>
                    </a:p>
                  </a:txBody>
                  <a:tcPr/>
                </a:tc>
              </a:tr>
              <a:tr h="285138">
                <a:tc>
                  <a:txBody>
                    <a:bodyPr/>
                    <a:lstStyle/>
                    <a:p>
                      <a:pPr algn="ctr"/>
                      <a:r>
                        <a:rPr kumimoji="1" lang="en-US" altLang="ja-JP" sz="1400" dirty="0" smtClean="0"/>
                        <a:t>initial Maturity Level</a:t>
                      </a:r>
                      <a:endParaRPr kumimoji="1" lang="ja-JP" altLang="en-US" sz="1400" dirty="0"/>
                    </a:p>
                  </a:txBody>
                  <a:tcPr/>
                </a:tc>
                <a:tc>
                  <a:txBody>
                    <a:bodyPr/>
                    <a:lstStyle/>
                    <a:p>
                      <a:pPr algn="ctr"/>
                      <a:r>
                        <a:rPr kumimoji="1" lang="en-US" altLang="ja-JP" sz="1600" dirty="0" smtClean="0"/>
                        <a:t>3</a:t>
                      </a:r>
                      <a:endParaRPr kumimoji="1" lang="ja-JP" altLang="en-US" sz="1600" dirty="0"/>
                    </a:p>
                  </a:txBody>
                  <a:tcPr/>
                </a:tc>
                <a:tc>
                  <a:txBody>
                    <a:bodyPr/>
                    <a:lstStyle/>
                    <a:p>
                      <a:pPr algn="ctr"/>
                      <a:r>
                        <a:rPr kumimoji="1" lang="en-US" altLang="ja-JP" sz="1600" dirty="0" smtClean="0"/>
                        <a:t>3</a:t>
                      </a:r>
                      <a:endParaRPr kumimoji="1" lang="ja-JP" altLang="en-US" sz="1600" dirty="0"/>
                    </a:p>
                  </a:txBody>
                  <a:tcPr/>
                </a:tc>
                <a:tc>
                  <a:txBody>
                    <a:bodyPr/>
                    <a:lstStyle/>
                    <a:p>
                      <a:pPr algn="ctr"/>
                      <a:r>
                        <a:rPr kumimoji="1" lang="en-US" altLang="ja-JP" sz="1600" dirty="0" smtClean="0"/>
                        <a:t>3</a:t>
                      </a:r>
                      <a:endParaRPr kumimoji="1" lang="ja-JP" altLang="en-US" sz="1600" dirty="0"/>
                    </a:p>
                  </a:txBody>
                  <a:tcPr/>
                </a:tc>
                <a:tc>
                  <a:txBody>
                    <a:bodyPr/>
                    <a:lstStyle/>
                    <a:p>
                      <a:pPr algn="ctr"/>
                      <a:r>
                        <a:rPr kumimoji="1" lang="en-US" altLang="ja-JP" sz="1600" dirty="0" smtClean="0"/>
                        <a:t>2</a:t>
                      </a:r>
                      <a:endParaRPr kumimoji="1" lang="ja-JP" altLang="en-US" sz="1600" dirty="0"/>
                    </a:p>
                  </a:txBody>
                  <a:tcPr/>
                </a:tc>
                <a:tc>
                  <a:txBody>
                    <a:bodyPr/>
                    <a:lstStyle/>
                    <a:p>
                      <a:pPr algn="ctr"/>
                      <a:r>
                        <a:rPr kumimoji="1" lang="en-US" altLang="ja-JP" sz="1600" dirty="0" smtClean="0"/>
                        <a:t>4</a:t>
                      </a:r>
                      <a:endParaRPr kumimoji="1" lang="ja-JP" altLang="en-US" sz="1600" dirty="0"/>
                    </a:p>
                  </a:txBody>
                  <a:tcPr/>
                </a:tc>
                <a:tc>
                  <a:txBody>
                    <a:bodyPr/>
                    <a:lstStyle/>
                    <a:p>
                      <a:pPr algn="ctr"/>
                      <a:r>
                        <a:rPr kumimoji="1" lang="en-US" altLang="ja-JP" sz="1600" dirty="0" smtClean="0"/>
                        <a:t>5</a:t>
                      </a:r>
                      <a:endParaRPr kumimoji="1" lang="ja-JP" altLang="en-US" sz="1600" dirty="0"/>
                    </a:p>
                  </a:txBody>
                  <a:tcPr/>
                </a:tc>
              </a:tr>
              <a:tr h="285138">
                <a:tc>
                  <a:txBody>
                    <a:bodyPr/>
                    <a:lstStyle/>
                    <a:p>
                      <a:pPr algn="ctr"/>
                      <a:r>
                        <a:rPr kumimoji="1" lang="en-US" altLang="ja-JP" sz="1400" b="1" dirty="0" smtClean="0">
                          <a:solidFill>
                            <a:schemeClr val="tx1"/>
                          </a:solidFill>
                        </a:rPr>
                        <a:t>Upgraded</a:t>
                      </a:r>
                      <a:r>
                        <a:rPr kumimoji="1" lang="en-US" altLang="ja-JP" sz="1400" b="1" baseline="0" dirty="0" smtClean="0">
                          <a:solidFill>
                            <a:schemeClr val="tx1"/>
                          </a:solidFill>
                        </a:rPr>
                        <a:t> Maturity Level</a:t>
                      </a:r>
                      <a:endParaRPr kumimoji="1" lang="ja-JP" altLang="en-US" sz="1400" b="1" dirty="0">
                        <a:solidFill>
                          <a:schemeClr val="tx1"/>
                        </a:solidFill>
                      </a:endParaRPr>
                    </a:p>
                  </a:txBody>
                  <a:tcPr/>
                </a:tc>
                <a:tc>
                  <a:txBody>
                    <a:bodyPr/>
                    <a:lstStyle/>
                    <a:p>
                      <a:pPr algn="ctr"/>
                      <a:r>
                        <a:rPr kumimoji="1" lang="en-US" altLang="ja-JP" sz="1600" b="1" dirty="0" smtClean="0">
                          <a:solidFill>
                            <a:schemeClr val="tx1"/>
                          </a:solidFill>
                        </a:rPr>
                        <a:t>3</a:t>
                      </a:r>
                      <a:endParaRPr kumimoji="1" lang="ja-JP" altLang="en-US" sz="1600" b="1" dirty="0">
                        <a:solidFill>
                          <a:schemeClr val="tx1"/>
                        </a:solidFill>
                      </a:endParaRPr>
                    </a:p>
                  </a:txBody>
                  <a:tcPr/>
                </a:tc>
                <a:tc>
                  <a:txBody>
                    <a:bodyPr/>
                    <a:lstStyle/>
                    <a:p>
                      <a:pPr algn="ctr"/>
                      <a:r>
                        <a:rPr kumimoji="1" lang="en-US" altLang="ja-JP" sz="1600" b="1" dirty="0" smtClean="0">
                          <a:solidFill>
                            <a:srgbClr val="00B050"/>
                          </a:solidFill>
                        </a:rPr>
                        <a:t>4</a:t>
                      </a:r>
                      <a:endParaRPr kumimoji="1" lang="ja-JP" altLang="en-US" sz="1600" b="1" dirty="0">
                        <a:solidFill>
                          <a:srgbClr val="00B050"/>
                        </a:solidFill>
                      </a:endParaRPr>
                    </a:p>
                  </a:txBody>
                  <a:tcPr/>
                </a:tc>
                <a:tc>
                  <a:txBody>
                    <a:bodyPr/>
                    <a:lstStyle/>
                    <a:p>
                      <a:pPr algn="ctr"/>
                      <a:r>
                        <a:rPr kumimoji="1" lang="en-US" altLang="ja-JP" sz="1600" b="1" dirty="0" smtClean="0">
                          <a:solidFill>
                            <a:schemeClr val="accent6"/>
                          </a:solidFill>
                        </a:rPr>
                        <a:t>4</a:t>
                      </a:r>
                      <a:endParaRPr kumimoji="1" lang="ja-JP" altLang="en-US" sz="1600" b="1" dirty="0">
                        <a:solidFill>
                          <a:schemeClr val="accent6"/>
                        </a:solidFill>
                      </a:endParaRPr>
                    </a:p>
                  </a:txBody>
                  <a:tcPr/>
                </a:tc>
                <a:tc>
                  <a:txBody>
                    <a:bodyPr/>
                    <a:lstStyle/>
                    <a:p>
                      <a:pPr algn="ctr"/>
                      <a:r>
                        <a:rPr kumimoji="1" lang="en-US" altLang="ja-JP" sz="1600" b="1" dirty="0" smtClean="0">
                          <a:solidFill>
                            <a:srgbClr val="FF0000"/>
                          </a:solidFill>
                        </a:rPr>
                        <a:t>3</a:t>
                      </a:r>
                      <a:endParaRPr kumimoji="1" lang="ja-JP" altLang="en-US" sz="1600" b="1" dirty="0">
                        <a:solidFill>
                          <a:srgbClr val="FF0000"/>
                        </a:solidFill>
                      </a:endParaRPr>
                    </a:p>
                  </a:txBody>
                  <a:tcPr/>
                </a:tc>
                <a:tc>
                  <a:txBody>
                    <a:bodyPr/>
                    <a:lstStyle/>
                    <a:p>
                      <a:pPr algn="ctr"/>
                      <a:r>
                        <a:rPr kumimoji="1" lang="en-US" altLang="ja-JP" sz="1600" b="1" dirty="0" smtClean="0">
                          <a:solidFill>
                            <a:srgbClr val="00B050"/>
                          </a:solidFill>
                        </a:rPr>
                        <a:t>5</a:t>
                      </a:r>
                      <a:endParaRPr kumimoji="1" lang="ja-JP" altLang="en-US" sz="1600" b="1" dirty="0">
                        <a:solidFill>
                          <a:srgbClr val="00B050"/>
                        </a:solidFill>
                      </a:endParaRPr>
                    </a:p>
                  </a:txBody>
                  <a:tcPr/>
                </a:tc>
                <a:tc>
                  <a:txBody>
                    <a:bodyPr/>
                    <a:lstStyle/>
                    <a:p>
                      <a:pPr algn="ctr"/>
                      <a:r>
                        <a:rPr kumimoji="1" lang="en-US" altLang="ja-JP" sz="1600" b="1" dirty="0" smtClean="0">
                          <a:solidFill>
                            <a:srgbClr val="00B050"/>
                          </a:solidFill>
                        </a:rPr>
                        <a:t>5</a:t>
                      </a:r>
                      <a:endParaRPr kumimoji="1" lang="ja-JP" altLang="en-US" sz="1600" b="1" dirty="0">
                        <a:solidFill>
                          <a:srgbClr val="00B050"/>
                        </a:solidFill>
                      </a:endParaRPr>
                    </a:p>
                  </a:txBody>
                  <a:tcPr/>
                </a:tc>
              </a:tr>
            </a:tbl>
          </a:graphicData>
        </a:graphic>
      </p:graphicFrame>
      <p:sp>
        <p:nvSpPr>
          <p:cNvPr id="10" name="タイトル 1"/>
          <p:cNvSpPr>
            <a:spLocks noGrp="1"/>
          </p:cNvSpPr>
          <p:nvPr>
            <p:ph type="title"/>
          </p:nvPr>
        </p:nvSpPr>
        <p:spPr>
          <a:xfrm>
            <a:off x="423536" y="0"/>
            <a:ext cx="8229600" cy="1143000"/>
          </a:xfrm>
        </p:spPr>
        <p:txBody>
          <a:bodyPr>
            <a:normAutofit fontScale="90000"/>
          </a:bodyPr>
          <a:lstStyle/>
          <a:p>
            <a:r>
              <a:rPr lang="en-US" altLang="ja-JP" sz="4000" dirty="0" smtClean="0"/>
              <a:t>Review of reprocessing AMV for JRA-55 </a:t>
            </a:r>
            <a:endParaRPr kumimoji="1" lang="ja-JP" altLang="en-US" sz="4000" dirty="0"/>
          </a:p>
        </p:txBody>
      </p:sp>
      <p:sp>
        <p:nvSpPr>
          <p:cNvPr id="5" name="正方形/長方形 4"/>
          <p:cNvSpPr/>
          <p:nvPr/>
        </p:nvSpPr>
        <p:spPr>
          <a:xfrm>
            <a:off x="451884" y="5013176"/>
            <a:ext cx="8424936" cy="1323439"/>
          </a:xfrm>
          <a:prstGeom prst="rect">
            <a:avLst/>
          </a:prstGeom>
        </p:spPr>
        <p:txBody>
          <a:bodyPr wrap="square">
            <a:spAutoFit/>
          </a:bodyPr>
          <a:lstStyle/>
          <a:p>
            <a:r>
              <a:rPr lang="en-US" altLang="ja-JP" sz="2000" dirty="0" smtClean="0"/>
              <a:t>JMA/MSC’s reprocessing for JRA-55 project is deficient in validation information.</a:t>
            </a:r>
          </a:p>
          <a:p>
            <a:r>
              <a:rPr lang="en-US" altLang="ja-JP" sz="2000" dirty="0"/>
              <a:t> </a:t>
            </a:r>
            <a:r>
              <a:rPr lang="en-US" altLang="ja-JP" sz="2000" dirty="0" smtClean="0"/>
              <a:t>   - Common validation such as comparison against RAOB, other AMVs, etc. </a:t>
            </a:r>
          </a:p>
          <a:p>
            <a:r>
              <a:rPr lang="en-US" altLang="ja-JP" sz="2000" dirty="0" smtClean="0"/>
              <a:t>Reprocessed data for next JMA’s reanalysis project, JRA-3Q, will be provided with the validation information.</a:t>
            </a:r>
            <a:endParaRPr lang="ja-JP" altLang="en-US" sz="2000" dirty="0"/>
          </a:p>
        </p:txBody>
      </p:sp>
    </p:spTree>
    <p:extLst>
      <p:ext uri="{BB962C8B-B14F-4D97-AF65-F5344CB8AC3E}">
        <p14:creationId xmlns:p14="http://schemas.microsoft.com/office/powerpoint/2010/main" val="765740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7200" y="205978"/>
            <a:ext cx="8229600" cy="475562"/>
          </a:xfrm>
        </p:spPr>
        <p:txBody>
          <a:bodyPr>
            <a:normAutofit fontScale="90000"/>
          </a:bodyPr>
          <a:lstStyle/>
          <a:p>
            <a:r>
              <a:rPr kumimoji="1" lang="en-US" altLang="ja-JP" sz="3600" b="1" dirty="0" smtClean="0"/>
              <a:t>Reprocessed AMV/CSR/ASR </a:t>
            </a:r>
            <a:endParaRPr kumimoji="1" lang="ja-JP" altLang="en-US" sz="3600" b="1" dirty="0"/>
          </a:p>
        </p:txBody>
      </p:sp>
      <p:sp>
        <p:nvSpPr>
          <p:cNvPr id="7" name="正方形/長方形 6"/>
          <p:cNvSpPr/>
          <p:nvPr/>
        </p:nvSpPr>
        <p:spPr>
          <a:xfrm>
            <a:off x="5364088" y="6237312"/>
            <a:ext cx="3678315" cy="307777"/>
          </a:xfrm>
          <a:prstGeom prst="rect">
            <a:avLst/>
          </a:prstGeom>
        </p:spPr>
        <p:txBody>
          <a:bodyPr wrap="none">
            <a:spAutoFit/>
          </a:bodyPr>
          <a:lstStyle/>
          <a:p>
            <a:r>
              <a:rPr lang="en-US" altLang="ja-JP" sz="1400" dirty="0" smtClean="0"/>
              <a:t>by IWW12 (2014), IWW13(2016), IWW14(2018)</a:t>
            </a:r>
            <a:endParaRPr lang="ja-JP" altLang="en-US" sz="1400" dirty="0"/>
          </a:p>
        </p:txBody>
      </p:sp>
      <p:sp>
        <p:nvSpPr>
          <p:cNvPr id="8" name="正方形/長方形 7"/>
          <p:cNvSpPr/>
          <p:nvPr/>
        </p:nvSpPr>
        <p:spPr>
          <a:xfrm>
            <a:off x="23374" y="3166438"/>
            <a:ext cx="9144000" cy="1107996"/>
          </a:xfrm>
          <a:prstGeom prst="rect">
            <a:avLst/>
          </a:prstGeom>
        </p:spPr>
        <p:txBody>
          <a:bodyPr wrap="square">
            <a:spAutoFit/>
          </a:bodyPr>
          <a:lstStyle/>
          <a:p>
            <a:pPr lvl="1"/>
            <a:r>
              <a:rPr lang="en-GB" altLang="ja-JP" sz="2400" b="1" dirty="0" smtClean="0"/>
              <a:t>NOAA/NESDIS</a:t>
            </a:r>
            <a:r>
              <a:rPr lang="en-US" altLang="ja-JP" sz="2400" b="1" dirty="0" smtClean="0"/>
              <a:t> </a:t>
            </a:r>
            <a:r>
              <a:rPr lang="en-US" altLang="ja-JP" sz="2400" b="1" dirty="0"/>
              <a:t>and </a:t>
            </a:r>
            <a:r>
              <a:rPr lang="en-US" altLang="ja-JP" sz="2400" b="1" dirty="0" smtClean="0"/>
              <a:t>CIMSS</a:t>
            </a:r>
            <a:endParaRPr lang="en-US" altLang="ja-JP" b="1" dirty="0">
              <a:solidFill>
                <a:srgbClr val="00B050"/>
              </a:solidFill>
            </a:endParaRPr>
          </a:p>
          <a:p>
            <a:pPr lvl="1"/>
            <a:r>
              <a:rPr lang="en-US" altLang="ja-JP" sz="1400" b="1" dirty="0" smtClean="0">
                <a:solidFill>
                  <a:srgbClr val="006600"/>
                </a:solidFill>
              </a:rPr>
              <a:t>AMV GOES </a:t>
            </a:r>
            <a:r>
              <a:rPr lang="en-US" altLang="ja-JP" sz="1400" b="1" dirty="0">
                <a:solidFill>
                  <a:srgbClr val="006600"/>
                </a:solidFill>
              </a:rPr>
              <a:t>East and West (GOES-8 to -15</a:t>
            </a:r>
            <a:r>
              <a:rPr lang="en-US" altLang="ja-JP" sz="1400" b="1" dirty="0" smtClean="0">
                <a:solidFill>
                  <a:srgbClr val="006600"/>
                </a:solidFill>
              </a:rPr>
              <a:t>):	</a:t>
            </a:r>
            <a:r>
              <a:rPr lang="en-GB" altLang="ja-JP" sz="1400" b="1" dirty="0" smtClean="0">
                <a:solidFill>
                  <a:srgbClr val="006600"/>
                </a:solidFill>
              </a:rPr>
              <a:t>1995-01-01/2013-07-10 with NESDIS </a:t>
            </a:r>
            <a:r>
              <a:rPr lang="en-GB" altLang="ja-JP" sz="1400" b="1" dirty="0">
                <a:solidFill>
                  <a:srgbClr val="006600"/>
                </a:solidFill>
              </a:rPr>
              <a:t>operational algorithm</a:t>
            </a:r>
          </a:p>
          <a:p>
            <a:pPr lvl="1"/>
            <a:r>
              <a:rPr lang="en-US" altLang="ja-JP" sz="1400" b="1" dirty="0" smtClean="0">
                <a:solidFill>
                  <a:srgbClr val="006600"/>
                </a:solidFill>
              </a:rPr>
              <a:t>AMV AVHRR</a:t>
            </a:r>
            <a:r>
              <a:rPr lang="en-US" altLang="ja-JP" sz="1400" b="1" dirty="0">
                <a:solidFill>
                  <a:srgbClr val="006600"/>
                </a:solidFill>
              </a:rPr>
              <a:t>: </a:t>
            </a:r>
            <a:r>
              <a:rPr lang="en-US" altLang="ja-JP" sz="1400" b="1" dirty="0" smtClean="0">
                <a:solidFill>
                  <a:srgbClr val="006600"/>
                </a:solidFill>
              </a:rPr>
              <a:t>			1982 - 2014</a:t>
            </a:r>
            <a:endParaRPr lang="en-GB" altLang="ja-JP" sz="1400" b="1" dirty="0">
              <a:solidFill>
                <a:srgbClr val="006600"/>
              </a:solidFill>
            </a:endParaRPr>
          </a:p>
          <a:p>
            <a:pPr lvl="1"/>
            <a:r>
              <a:rPr lang="en-GB" altLang="ja-JP" sz="1400" b="1" dirty="0" smtClean="0">
                <a:solidFill>
                  <a:srgbClr val="FF0000"/>
                </a:solidFill>
              </a:rPr>
              <a:t>Full </a:t>
            </a:r>
            <a:r>
              <a:rPr lang="en-GB" altLang="ja-JP" sz="1400" b="1" dirty="0">
                <a:solidFill>
                  <a:srgbClr val="FF0000"/>
                </a:solidFill>
              </a:rPr>
              <a:t>GOES </a:t>
            </a:r>
            <a:r>
              <a:rPr lang="en-GB" altLang="ja-JP" sz="1400" b="1" dirty="0" smtClean="0">
                <a:solidFill>
                  <a:srgbClr val="FF0000"/>
                </a:solidFill>
              </a:rPr>
              <a:t>archive with </a:t>
            </a:r>
            <a:r>
              <a:rPr lang="en-GB" altLang="ja-JP" sz="1400" b="1" dirty="0">
                <a:solidFill>
                  <a:srgbClr val="FF0000"/>
                </a:solidFill>
              </a:rPr>
              <a:t>the latest </a:t>
            </a:r>
            <a:r>
              <a:rPr lang="en-GB" altLang="ja-JP" sz="1400" b="1" dirty="0" smtClean="0">
                <a:solidFill>
                  <a:srgbClr val="FF0000"/>
                </a:solidFill>
              </a:rPr>
              <a:t>GOES </a:t>
            </a:r>
            <a:r>
              <a:rPr lang="en-GB" altLang="ja-JP" sz="1400" b="1" dirty="0">
                <a:solidFill>
                  <a:srgbClr val="FF0000"/>
                </a:solidFill>
              </a:rPr>
              <a:t>algorithm</a:t>
            </a:r>
          </a:p>
        </p:txBody>
      </p:sp>
      <p:sp>
        <p:nvSpPr>
          <p:cNvPr id="9" name="コンテンツ プレースホルダー 2"/>
          <p:cNvSpPr txBox="1">
            <a:spLocks/>
          </p:cNvSpPr>
          <p:nvPr/>
        </p:nvSpPr>
        <p:spPr>
          <a:xfrm>
            <a:off x="0" y="692696"/>
            <a:ext cx="9144000" cy="252028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457200" lvl="1" indent="0">
              <a:buNone/>
            </a:pPr>
            <a:r>
              <a:rPr lang="en-US" altLang="ja-JP" sz="2400" b="1" dirty="0" smtClean="0"/>
              <a:t>EUMETSAT</a:t>
            </a:r>
            <a:endParaRPr lang="en-GB" altLang="ja-JP" sz="1800" b="1" dirty="0" smtClean="0">
              <a:solidFill>
                <a:srgbClr val="00B050"/>
              </a:solidFill>
            </a:endParaRPr>
          </a:p>
          <a:p>
            <a:pPr marL="457200" lvl="1" indent="0">
              <a:buFont typeface="Arial" panose="020B0604020202020204" pitchFamily="34" charset="0"/>
              <a:buNone/>
            </a:pPr>
            <a:r>
              <a:rPr lang="en-GB" altLang="ja-JP" sz="1400" b="1" dirty="0" smtClean="0">
                <a:solidFill>
                  <a:srgbClr val="006600"/>
                </a:solidFill>
              </a:rPr>
              <a:t>ERA-CLIM</a:t>
            </a:r>
          </a:p>
          <a:p>
            <a:pPr marL="457200" lvl="1" indent="0">
              <a:buFont typeface="Arial" panose="020B0604020202020204" pitchFamily="34" charset="0"/>
              <a:buNone/>
            </a:pPr>
            <a:r>
              <a:rPr lang="en-GB" altLang="ja-JP" sz="1400" b="1" dirty="0" smtClean="0">
                <a:solidFill>
                  <a:srgbClr val="006600"/>
                </a:solidFill>
              </a:rPr>
              <a:t>	MSG (Meteosat-8, -9): 	</a:t>
            </a:r>
            <a:r>
              <a:rPr lang="en-US" altLang="ja-JP" sz="1400" b="1" dirty="0" smtClean="0">
                <a:solidFill>
                  <a:srgbClr val="006600"/>
                </a:solidFill>
              </a:rPr>
              <a:t>2004-03-01/2012-12-31 (2015 released)</a:t>
            </a:r>
          </a:p>
          <a:p>
            <a:pPr marL="457200" lvl="1" indent="0">
              <a:buNone/>
            </a:pPr>
            <a:r>
              <a:rPr lang="en-US" altLang="ja-JP" sz="1400" b="1" dirty="0" smtClean="0">
                <a:solidFill>
                  <a:srgbClr val="006600"/>
                </a:solidFill>
              </a:rPr>
              <a:t>	AVHRR</a:t>
            </a:r>
            <a:r>
              <a:rPr lang="en-US" altLang="ja-JP" sz="1400" b="1" dirty="0">
                <a:solidFill>
                  <a:srgbClr val="006600"/>
                </a:solidFill>
              </a:rPr>
              <a:t>: </a:t>
            </a:r>
            <a:r>
              <a:rPr lang="en-US" altLang="ja-JP" sz="1400" b="1" dirty="0" smtClean="0">
                <a:solidFill>
                  <a:srgbClr val="006600"/>
                </a:solidFill>
              </a:rPr>
              <a:t>		2007-2014</a:t>
            </a:r>
            <a:r>
              <a:rPr lang="en-US" altLang="ja-JP" sz="1400" b="1" dirty="0">
                <a:solidFill>
                  <a:srgbClr val="006600"/>
                </a:solidFill>
              </a:rPr>
              <a:t>, with EUMETSAT </a:t>
            </a:r>
            <a:r>
              <a:rPr lang="en-US" altLang="ja-JP" sz="1400" b="1" dirty="0" smtClean="0">
                <a:solidFill>
                  <a:srgbClr val="006600"/>
                </a:solidFill>
              </a:rPr>
              <a:t>&amp; CIMSS </a:t>
            </a:r>
            <a:r>
              <a:rPr lang="en-US" altLang="ja-JP" sz="1400" b="1" dirty="0">
                <a:solidFill>
                  <a:srgbClr val="006600"/>
                </a:solidFill>
              </a:rPr>
              <a:t>algorithm</a:t>
            </a:r>
          </a:p>
          <a:p>
            <a:pPr marL="457200" lvl="1" indent="0">
              <a:buFont typeface="Arial" panose="020B0604020202020204" pitchFamily="34" charset="0"/>
              <a:buNone/>
            </a:pPr>
            <a:r>
              <a:rPr lang="en-US" altLang="ja-JP" sz="1400" b="1" dirty="0" smtClean="0">
                <a:solidFill>
                  <a:srgbClr val="00B050"/>
                </a:solidFill>
              </a:rPr>
              <a:t>ERA-CLIM2</a:t>
            </a:r>
          </a:p>
          <a:p>
            <a:pPr marL="457200" lvl="1" indent="0">
              <a:buNone/>
            </a:pPr>
            <a:r>
              <a:rPr lang="en-GB" altLang="ja-JP" sz="1400" b="1" dirty="0" smtClean="0">
                <a:solidFill>
                  <a:srgbClr val="00B050"/>
                </a:solidFill>
              </a:rPr>
              <a:t>	MFG/MSG : 		1982-2017 </a:t>
            </a:r>
            <a:r>
              <a:rPr lang="en-GB" altLang="ja-JP" sz="1400" b="1" dirty="0">
                <a:solidFill>
                  <a:srgbClr val="00B050"/>
                </a:solidFill>
              </a:rPr>
              <a:t>with </a:t>
            </a:r>
            <a:r>
              <a:rPr lang="en-GB" altLang="ja-JP" sz="1400" b="1" dirty="0" smtClean="0">
                <a:solidFill>
                  <a:srgbClr val="00B050"/>
                </a:solidFill>
              </a:rPr>
              <a:t>EUMETSAT algorithm</a:t>
            </a:r>
          </a:p>
          <a:p>
            <a:pPr marL="457200" lvl="1" indent="0">
              <a:buNone/>
            </a:pPr>
            <a:r>
              <a:rPr lang="en-US" altLang="ja-JP" sz="1400" b="1" dirty="0" smtClean="0">
                <a:solidFill>
                  <a:srgbClr val="00B050"/>
                </a:solidFill>
              </a:rPr>
              <a:t>	GAC </a:t>
            </a:r>
            <a:r>
              <a:rPr lang="en-US" altLang="ja-JP" sz="1400" b="1" dirty="0">
                <a:solidFill>
                  <a:srgbClr val="00B050"/>
                </a:solidFill>
              </a:rPr>
              <a:t>AVHRR: </a:t>
            </a:r>
            <a:r>
              <a:rPr lang="en-US" altLang="ja-JP" sz="1400" b="1" dirty="0" smtClean="0">
                <a:solidFill>
                  <a:srgbClr val="00B050"/>
                </a:solidFill>
              </a:rPr>
              <a:t>	1982-2016 </a:t>
            </a:r>
            <a:r>
              <a:rPr lang="en-US" altLang="ja-JP" sz="1400" b="1" dirty="0">
                <a:solidFill>
                  <a:srgbClr val="00B050"/>
                </a:solidFill>
              </a:rPr>
              <a:t>with EUMETSAT </a:t>
            </a:r>
            <a:r>
              <a:rPr lang="en-US" altLang="ja-JP" sz="1400" b="1" dirty="0" smtClean="0">
                <a:solidFill>
                  <a:srgbClr val="00B050"/>
                </a:solidFill>
              </a:rPr>
              <a:t>algorithm</a:t>
            </a:r>
            <a:endParaRPr lang="en-GB" altLang="ja-JP" sz="1400" b="1" dirty="0">
              <a:solidFill>
                <a:srgbClr val="00B050"/>
              </a:solidFill>
            </a:endParaRPr>
          </a:p>
          <a:p>
            <a:pPr marL="457200" lvl="1" indent="0">
              <a:buNone/>
            </a:pPr>
            <a:r>
              <a:rPr lang="en-GB" altLang="ja-JP" sz="1400" b="1" dirty="0" smtClean="0">
                <a:solidFill>
                  <a:srgbClr val="FF9900"/>
                </a:solidFill>
              </a:rPr>
              <a:t>MFG/MSG  Reprocessing will be repeated in the future with an improved cloud top pressure </a:t>
            </a:r>
          </a:p>
          <a:p>
            <a:pPr marL="457200" lvl="1" indent="0">
              <a:buFont typeface="Arial" panose="020B0604020202020204" pitchFamily="34" charset="0"/>
              <a:buNone/>
            </a:pPr>
            <a:r>
              <a:rPr lang="en-US" altLang="ja-JP" sz="1400" b="1" dirty="0" smtClean="0">
                <a:solidFill>
                  <a:srgbClr val="FF9900"/>
                </a:solidFill>
              </a:rPr>
              <a:t>AVHRR second release, including NOAA6,8,10 (will release in 2019)</a:t>
            </a:r>
            <a:endParaRPr lang="en-US" altLang="ja-JP" sz="1200" b="1" dirty="0" smtClean="0">
              <a:solidFill>
                <a:srgbClr val="FF0000"/>
              </a:solidFill>
            </a:endParaRPr>
          </a:p>
          <a:p>
            <a:pPr marL="457200" lvl="1" indent="0">
              <a:buFont typeface="Arial" panose="020B0604020202020204" pitchFamily="34" charset="0"/>
              <a:buNone/>
            </a:pPr>
            <a:endParaRPr lang="en-US" altLang="ja-JP" sz="1400" dirty="0" smtClean="0"/>
          </a:p>
        </p:txBody>
      </p:sp>
      <p:sp>
        <p:nvSpPr>
          <p:cNvPr id="11" name="コンテンツ プレースホルダー 2"/>
          <p:cNvSpPr txBox="1">
            <a:spLocks/>
          </p:cNvSpPr>
          <p:nvPr/>
        </p:nvSpPr>
        <p:spPr>
          <a:xfrm>
            <a:off x="-9204" y="4274434"/>
            <a:ext cx="9153204" cy="1971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457200" lvl="1" indent="0">
              <a:buNone/>
            </a:pPr>
            <a:r>
              <a:rPr lang="en-US" altLang="ja-JP" sz="2400" b="1" dirty="0" smtClean="0"/>
              <a:t>JMA/MSC</a:t>
            </a:r>
            <a:endParaRPr lang="en-US" altLang="ja-JP" sz="1400" b="1" dirty="0" smtClean="0">
              <a:solidFill>
                <a:srgbClr val="00B050"/>
              </a:solidFill>
            </a:endParaRPr>
          </a:p>
          <a:p>
            <a:pPr marL="457200" lvl="1" indent="0">
              <a:buFont typeface="Arial" panose="020B0604020202020204" pitchFamily="34" charset="0"/>
              <a:buNone/>
            </a:pPr>
            <a:r>
              <a:rPr lang="en-US" altLang="ja-JP" sz="1400" b="1" dirty="0" smtClean="0">
                <a:solidFill>
                  <a:srgbClr val="006600"/>
                </a:solidFill>
              </a:rPr>
              <a:t>JRA-55</a:t>
            </a:r>
          </a:p>
          <a:p>
            <a:pPr marL="457200" lvl="1" indent="0">
              <a:buFont typeface="Arial" panose="020B0604020202020204" pitchFamily="34" charset="0"/>
              <a:buNone/>
            </a:pPr>
            <a:r>
              <a:rPr lang="en-US" altLang="ja-JP" sz="1400" b="1" dirty="0" smtClean="0">
                <a:solidFill>
                  <a:srgbClr val="006600"/>
                </a:solidFill>
              </a:rPr>
              <a:t>	AMV   GMS-1,3,4,5,GOES-9,MTSAT-1R: 	1979-01-01/2009-09-30</a:t>
            </a:r>
            <a:r>
              <a:rPr lang="ja-JP" altLang="en-US" sz="1400" b="1" dirty="0" smtClean="0">
                <a:solidFill>
                  <a:srgbClr val="006600"/>
                </a:solidFill>
              </a:rPr>
              <a:t> </a:t>
            </a:r>
            <a:r>
              <a:rPr lang="en-US" altLang="ja-JP" sz="1400" b="1" dirty="0" smtClean="0">
                <a:solidFill>
                  <a:srgbClr val="006600"/>
                </a:solidFill>
              </a:rPr>
              <a:t>with MTSAT algorithm</a:t>
            </a:r>
          </a:p>
          <a:p>
            <a:pPr marL="457200" lvl="1" indent="0">
              <a:buFont typeface="Arial" panose="020B0604020202020204" pitchFamily="34" charset="0"/>
              <a:buNone/>
            </a:pPr>
            <a:r>
              <a:rPr lang="en-US" altLang="ja-JP" sz="1400" b="1" dirty="0" smtClean="0">
                <a:solidFill>
                  <a:srgbClr val="006600"/>
                </a:solidFill>
              </a:rPr>
              <a:t>	CSR</a:t>
            </a:r>
            <a:r>
              <a:rPr lang="en-US" altLang="ja-JP" sz="1400" b="1" dirty="0">
                <a:solidFill>
                  <a:srgbClr val="006600"/>
                </a:solidFill>
              </a:rPr>
              <a:t> </a:t>
            </a:r>
            <a:r>
              <a:rPr lang="en-US" altLang="ja-JP" sz="1400" b="1" dirty="0" smtClean="0">
                <a:solidFill>
                  <a:srgbClr val="006600"/>
                </a:solidFill>
              </a:rPr>
              <a:t>    </a:t>
            </a:r>
            <a:r>
              <a:rPr lang="en-GB" altLang="ja-JP" sz="1400" b="1" dirty="0" smtClean="0">
                <a:solidFill>
                  <a:srgbClr val="006600"/>
                </a:solidFill>
              </a:rPr>
              <a:t>GMS-5</a:t>
            </a:r>
            <a:r>
              <a:rPr lang="en-GB" altLang="ja-JP" sz="1400" b="1" dirty="0">
                <a:solidFill>
                  <a:srgbClr val="006600"/>
                </a:solidFill>
              </a:rPr>
              <a:t>, GOES-9, </a:t>
            </a:r>
            <a:r>
              <a:rPr lang="en-GB" altLang="ja-JP" sz="1400" b="1" dirty="0" smtClean="0">
                <a:solidFill>
                  <a:srgbClr val="006600"/>
                </a:solidFill>
              </a:rPr>
              <a:t>MTSAT-1R:</a:t>
            </a:r>
            <a:r>
              <a:rPr lang="en-GB" altLang="ja-JP" sz="1400" b="1" dirty="0">
                <a:solidFill>
                  <a:srgbClr val="006600"/>
                </a:solidFill>
              </a:rPr>
              <a:t> </a:t>
            </a:r>
            <a:r>
              <a:rPr lang="en-GB" altLang="ja-JP" sz="1400" b="1" dirty="0" smtClean="0">
                <a:solidFill>
                  <a:srgbClr val="006600"/>
                </a:solidFill>
              </a:rPr>
              <a:t>		</a:t>
            </a:r>
            <a:r>
              <a:rPr lang="en-US" altLang="ja-JP" sz="1400" b="1" dirty="0" smtClean="0">
                <a:solidFill>
                  <a:srgbClr val="006600"/>
                </a:solidFill>
              </a:rPr>
              <a:t>1995-06-06/2009-12-31</a:t>
            </a:r>
          </a:p>
          <a:p>
            <a:pPr marL="457200" lvl="1" indent="0">
              <a:buFont typeface="Arial" panose="020B0604020202020204" pitchFamily="34" charset="0"/>
              <a:buNone/>
            </a:pPr>
            <a:r>
              <a:rPr lang="en-GB" altLang="ja-JP" sz="1400" b="1" dirty="0" smtClean="0">
                <a:solidFill>
                  <a:srgbClr val="FF9900"/>
                </a:solidFill>
              </a:rPr>
              <a:t>JRA-3Q</a:t>
            </a:r>
          </a:p>
          <a:p>
            <a:pPr marL="457200" lvl="1" indent="0">
              <a:buFont typeface="Arial" panose="020B0604020202020204" pitchFamily="34" charset="0"/>
              <a:buNone/>
            </a:pPr>
            <a:r>
              <a:rPr lang="en-GB" altLang="ja-JP" sz="1400" b="1" dirty="0" smtClean="0">
                <a:solidFill>
                  <a:srgbClr val="FF9900"/>
                </a:solidFill>
              </a:rPr>
              <a:t>	AMV  MTSAT-1R/2 to Himawari-8:  	2005 - 2015  with the latest Himawari-8 algorithm (ongoing)</a:t>
            </a:r>
          </a:p>
          <a:p>
            <a:pPr marL="457200" lvl="1" indent="0">
              <a:buNone/>
            </a:pPr>
            <a:r>
              <a:rPr lang="en-GB" altLang="ja-JP" sz="1400" b="1" dirty="0" smtClean="0">
                <a:solidFill>
                  <a:srgbClr val="FF0000"/>
                </a:solidFill>
              </a:rPr>
              <a:t>	AMV  GMS-5, GOES-9 with the latest Himawari-8 algorithm (planned) </a:t>
            </a:r>
            <a:endParaRPr lang="en-GB" altLang="ja-JP" sz="1400" b="1" dirty="0" smtClean="0">
              <a:solidFill>
                <a:srgbClr val="FF9900"/>
              </a:solidFill>
            </a:endParaRPr>
          </a:p>
        </p:txBody>
      </p:sp>
    </p:spTree>
    <p:extLst>
      <p:ext uri="{BB962C8B-B14F-4D97-AF65-F5344CB8AC3E}">
        <p14:creationId xmlns:p14="http://schemas.microsoft.com/office/powerpoint/2010/main" val="2598655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3536" y="0"/>
            <a:ext cx="8229600" cy="1143000"/>
          </a:xfrm>
        </p:spPr>
        <p:txBody>
          <a:bodyPr>
            <a:normAutofit/>
          </a:bodyPr>
          <a:lstStyle/>
          <a:p>
            <a:r>
              <a:rPr lang="en-US" altLang="ja-JP" sz="4000" dirty="0" smtClean="0"/>
              <a:t>Latest </a:t>
            </a:r>
            <a:r>
              <a:rPr kumimoji="1" lang="en-US" altLang="ja-JP" sz="4000" dirty="0" smtClean="0"/>
              <a:t>Maturity </a:t>
            </a:r>
            <a:r>
              <a:rPr lang="en-US" altLang="ja-JP" sz="4000" dirty="0"/>
              <a:t>L</a:t>
            </a:r>
            <a:r>
              <a:rPr kumimoji="1" lang="en-US" altLang="ja-JP" sz="4000" dirty="0" smtClean="0"/>
              <a:t>evel</a:t>
            </a:r>
            <a:endParaRPr kumimoji="1" lang="ja-JP" altLang="en-US" sz="4000" dirty="0"/>
          </a:p>
        </p:txBody>
      </p:sp>
      <p:sp>
        <p:nvSpPr>
          <p:cNvPr id="4" name="正方形/長方形 3"/>
          <p:cNvSpPr/>
          <p:nvPr/>
        </p:nvSpPr>
        <p:spPr>
          <a:xfrm>
            <a:off x="395536" y="1340768"/>
            <a:ext cx="8424936" cy="1323439"/>
          </a:xfrm>
          <a:prstGeom prst="rect">
            <a:avLst/>
          </a:prstGeom>
        </p:spPr>
        <p:txBody>
          <a:bodyPr wrap="square">
            <a:spAutoFit/>
          </a:bodyPr>
          <a:lstStyle/>
          <a:p>
            <a:pPr lvl="0"/>
            <a:r>
              <a:rPr lang="en-GB" altLang="ja-JP" sz="2000" dirty="0" smtClean="0"/>
              <a:t>The software used to create AMV, CSR and ASR products is in operational use and can be considered mature. However, as one objective of this project is to present the products in a more coherent way by potentially using a common software.</a:t>
            </a:r>
            <a:endParaRPr lang="en-GB" altLang="ja-JP" sz="2000" dirty="0"/>
          </a:p>
        </p:txBody>
      </p:sp>
      <p:graphicFrame>
        <p:nvGraphicFramePr>
          <p:cNvPr id="5" name="表 4"/>
          <p:cNvGraphicFramePr>
            <a:graphicFrameLocks noGrp="1"/>
          </p:cNvGraphicFramePr>
          <p:nvPr>
            <p:extLst>
              <p:ext uri="{D42A27DB-BD31-4B8C-83A1-F6EECF244321}">
                <p14:modId xmlns:p14="http://schemas.microsoft.com/office/powerpoint/2010/main" val="962249557"/>
              </p:ext>
            </p:extLst>
          </p:nvPr>
        </p:nvGraphicFramePr>
        <p:xfrm>
          <a:off x="323528" y="2690783"/>
          <a:ext cx="8556188" cy="2108200"/>
        </p:xfrm>
        <a:graphic>
          <a:graphicData uri="http://schemas.openxmlformats.org/drawingml/2006/table">
            <a:tbl>
              <a:tblPr firstRow="1" bandRow="1">
                <a:tableStyleId>{5C22544A-7EE6-4342-B048-85BDC9FD1C3A}</a:tableStyleId>
              </a:tblPr>
              <a:tblGrid>
                <a:gridCol w="2075468"/>
                <a:gridCol w="1031959"/>
                <a:gridCol w="984265"/>
                <a:gridCol w="1497087"/>
                <a:gridCol w="1095201"/>
                <a:gridCol w="1019471"/>
                <a:gridCol w="852737"/>
              </a:tblGrid>
              <a:tr h="370840">
                <a:tc>
                  <a:txBody>
                    <a:bodyPr/>
                    <a:lstStyle/>
                    <a:p>
                      <a:endParaRPr kumimoji="1" lang="ja-JP" altLang="en-US" sz="1600" dirty="0"/>
                    </a:p>
                  </a:txBody>
                  <a:tcPr/>
                </a:tc>
                <a:tc>
                  <a:txBody>
                    <a:bodyPr/>
                    <a:lstStyle/>
                    <a:p>
                      <a:pPr algn="ctr"/>
                      <a:r>
                        <a:rPr kumimoji="1" lang="en-US" altLang="ja-JP" sz="1600" dirty="0" smtClean="0"/>
                        <a:t>Software</a:t>
                      </a:r>
                      <a:r>
                        <a:rPr kumimoji="1" lang="en-US" altLang="ja-JP" sz="1600" baseline="0" dirty="0" smtClean="0"/>
                        <a:t> Readiness</a:t>
                      </a:r>
                      <a:endParaRPr kumimoji="1" lang="ja-JP" altLang="en-US" sz="1600" dirty="0"/>
                    </a:p>
                  </a:txBody>
                  <a:tcPr/>
                </a:tc>
                <a:tc>
                  <a:txBody>
                    <a:bodyPr/>
                    <a:lstStyle/>
                    <a:p>
                      <a:pPr algn="ctr"/>
                      <a:r>
                        <a:rPr kumimoji="1" lang="en-US" altLang="ja-JP" sz="1600" dirty="0" smtClean="0"/>
                        <a:t>Meta Data</a:t>
                      </a:r>
                      <a:endParaRPr kumimoji="1" lang="ja-JP" altLang="en-US" sz="1600" dirty="0"/>
                    </a:p>
                  </a:txBody>
                  <a:tcPr/>
                </a:tc>
                <a:tc>
                  <a:txBody>
                    <a:bodyPr/>
                    <a:lstStyle/>
                    <a:p>
                      <a:pPr algn="ctr"/>
                      <a:r>
                        <a:rPr kumimoji="1" lang="en-US" altLang="ja-JP" sz="1600" dirty="0" smtClean="0"/>
                        <a:t>Documentation</a:t>
                      </a:r>
                      <a:endParaRPr kumimoji="1" lang="ja-JP" altLang="en-US" sz="1600" dirty="0"/>
                    </a:p>
                  </a:txBody>
                  <a:tcPr/>
                </a:tc>
                <a:tc>
                  <a:txBody>
                    <a:bodyPr/>
                    <a:lstStyle/>
                    <a:p>
                      <a:pPr algn="ctr"/>
                      <a:r>
                        <a:rPr kumimoji="1" lang="en-US" altLang="ja-JP" sz="1600" dirty="0" smtClean="0"/>
                        <a:t>Validation</a:t>
                      </a:r>
                      <a:endParaRPr kumimoji="1" lang="ja-JP" altLang="en-US" sz="1600" dirty="0"/>
                    </a:p>
                  </a:txBody>
                  <a:tcPr/>
                </a:tc>
                <a:tc>
                  <a:txBody>
                    <a:bodyPr/>
                    <a:lstStyle/>
                    <a:p>
                      <a:pPr algn="ctr"/>
                      <a:r>
                        <a:rPr kumimoji="1" lang="en-US" altLang="ja-JP" sz="1600" dirty="0" smtClean="0"/>
                        <a:t>Public Access</a:t>
                      </a:r>
                      <a:endParaRPr kumimoji="1" lang="ja-JP" altLang="en-US" sz="1600" dirty="0"/>
                    </a:p>
                  </a:txBody>
                  <a:tcPr/>
                </a:tc>
                <a:tc>
                  <a:txBody>
                    <a:bodyPr/>
                    <a:lstStyle/>
                    <a:p>
                      <a:pPr algn="ctr"/>
                      <a:r>
                        <a:rPr kumimoji="1" lang="en-US" altLang="ja-JP" sz="1600" dirty="0" smtClean="0"/>
                        <a:t>Utility</a:t>
                      </a:r>
                      <a:endParaRPr kumimoji="1" lang="ja-JP" altLang="en-US" sz="1600" dirty="0"/>
                    </a:p>
                  </a:txBody>
                  <a:tcPr/>
                </a:tc>
              </a:tr>
              <a:tr h="370840">
                <a:tc>
                  <a:txBody>
                    <a:bodyPr/>
                    <a:lstStyle/>
                    <a:p>
                      <a:pPr algn="ctr"/>
                      <a:r>
                        <a:rPr kumimoji="1" lang="en-US" altLang="ja-JP" sz="1600" dirty="0" smtClean="0"/>
                        <a:t>Initial Maturity Level</a:t>
                      </a:r>
                      <a:endParaRPr kumimoji="1" lang="ja-JP" altLang="en-US" sz="1600" dirty="0"/>
                    </a:p>
                  </a:txBody>
                  <a:tcPr/>
                </a:tc>
                <a:tc>
                  <a:txBody>
                    <a:bodyPr/>
                    <a:lstStyle/>
                    <a:p>
                      <a:pPr algn="ctr"/>
                      <a:r>
                        <a:rPr kumimoji="1" lang="en-US" altLang="ja-JP" sz="1800" dirty="0" smtClean="0"/>
                        <a:t>3</a:t>
                      </a:r>
                      <a:endParaRPr kumimoji="1" lang="ja-JP" altLang="en-US" sz="1800" dirty="0"/>
                    </a:p>
                  </a:txBody>
                  <a:tcPr/>
                </a:tc>
                <a:tc>
                  <a:txBody>
                    <a:bodyPr/>
                    <a:lstStyle/>
                    <a:p>
                      <a:pPr algn="ctr"/>
                      <a:r>
                        <a:rPr kumimoji="1" lang="en-US" altLang="ja-JP" sz="1800" dirty="0" smtClean="0"/>
                        <a:t>3</a:t>
                      </a:r>
                      <a:endParaRPr kumimoji="1" lang="ja-JP" altLang="en-US" sz="1800" dirty="0"/>
                    </a:p>
                  </a:txBody>
                  <a:tcPr/>
                </a:tc>
                <a:tc>
                  <a:txBody>
                    <a:bodyPr/>
                    <a:lstStyle/>
                    <a:p>
                      <a:pPr algn="ctr"/>
                      <a:r>
                        <a:rPr kumimoji="1" lang="en-US" altLang="ja-JP" sz="1800" dirty="0" smtClean="0"/>
                        <a:t>3</a:t>
                      </a:r>
                      <a:endParaRPr kumimoji="1" lang="ja-JP" altLang="en-US" sz="1800" dirty="0"/>
                    </a:p>
                  </a:txBody>
                  <a:tcPr/>
                </a:tc>
                <a:tc>
                  <a:txBody>
                    <a:bodyPr/>
                    <a:lstStyle/>
                    <a:p>
                      <a:pPr algn="ctr"/>
                      <a:r>
                        <a:rPr kumimoji="1" lang="en-US" altLang="ja-JP" sz="1800" dirty="0" smtClean="0"/>
                        <a:t>2</a:t>
                      </a:r>
                      <a:endParaRPr kumimoji="1" lang="ja-JP" altLang="en-US" sz="1800" dirty="0"/>
                    </a:p>
                  </a:txBody>
                  <a:tcPr/>
                </a:tc>
                <a:tc>
                  <a:txBody>
                    <a:bodyPr/>
                    <a:lstStyle/>
                    <a:p>
                      <a:pPr algn="ctr"/>
                      <a:r>
                        <a:rPr kumimoji="1" lang="en-US" altLang="ja-JP" sz="1800" dirty="0" smtClean="0"/>
                        <a:t>4</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r>
              <a:tr h="370840">
                <a:tc>
                  <a:txBody>
                    <a:bodyPr/>
                    <a:lstStyle/>
                    <a:p>
                      <a:pPr algn="ctr"/>
                      <a:r>
                        <a:rPr kumimoji="1" lang="en-US" altLang="ja-JP" sz="1600" dirty="0" smtClean="0"/>
                        <a:t>Targeted Maturity Level</a:t>
                      </a:r>
                      <a:endParaRPr kumimoji="1" lang="ja-JP" altLang="en-US" sz="16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5</a:t>
                      </a:r>
                      <a:endParaRPr kumimoji="1" lang="ja-JP" altLang="en-US" sz="1800" dirty="0"/>
                    </a:p>
                  </a:txBody>
                  <a:tcPr/>
                </a:tc>
                <a:tc>
                  <a:txBody>
                    <a:bodyPr/>
                    <a:lstStyle/>
                    <a:p>
                      <a:pPr algn="ctr"/>
                      <a:r>
                        <a:rPr kumimoji="1" lang="en-US" altLang="ja-JP" sz="1800" dirty="0" smtClean="0"/>
                        <a:t>6</a:t>
                      </a:r>
                      <a:endParaRPr kumimoji="1" lang="ja-JP" altLang="en-US" sz="1800" dirty="0"/>
                    </a:p>
                  </a:txBody>
                  <a:tcPr/>
                </a:tc>
              </a:tr>
              <a:tr h="370840">
                <a:tc>
                  <a:txBody>
                    <a:bodyPr/>
                    <a:lstStyle/>
                    <a:p>
                      <a:pPr algn="ctr"/>
                      <a:r>
                        <a:rPr kumimoji="1" lang="en-US" altLang="ja-JP" sz="1600" dirty="0" smtClean="0"/>
                        <a:t>Upgraded</a:t>
                      </a:r>
                      <a:r>
                        <a:rPr kumimoji="1" lang="en-US" altLang="ja-JP" sz="1600" baseline="0" dirty="0" smtClean="0"/>
                        <a:t> Maturity Level</a:t>
                      </a:r>
                      <a:endParaRPr kumimoji="1" lang="ja-JP" altLang="en-US" sz="1600" dirty="0"/>
                    </a:p>
                  </a:txBody>
                  <a:tcPr/>
                </a:tc>
                <a:tc>
                  <a:txBody>
                    <a:bodyPr/>
                    <a:lstStyle/>
                    <a:p>
                      <a:pPr algn="ctr"/>
                      <a:r>
                        <a:rPr kumimoji="1" lang="en-US" altLang="ja-JP" sz="1800" b="1" dirty="0" smtClean="0">
                          <a:solidFill>
                            <a:srgbClr val="FF0000"/>
                          </a:solidFill>
                        </a:rPr>
                        <a:t>3</a:t>
                      </a:r>
                      <a:endParaRPr kumimoji="1" lang="ja-JP" altLang="en-US" sz="1800" b="1" dirty="0">
                        <a:solidFill>
                          <a:srgbClr val="FF0000"/>
                        </a:solidFill>
                      </a:endParaRPr>
                    </a:p>
                  </a:txBody>
                  <a:tcPr/>
                </a:tc>
                <a:tc>
                  <a:txBody>
                    <a:bodyPr/>
                    <a:lstStyle/>
                    <a:p>
                      <a:pPr algn="ctr"/>
                      <a:r>
                        <a:rPr kumimoji="1" lang="en-US" altLang="ja-JP" sz="1800" b="1" dirty="0" smtClean="0">
                          <a:solidFill>
                            <a:srgbClr val="00B050"/>
                          </a:solidFill>
                        </a:rPr>
                        <a:t>5</a:t>
                      </a:r>
                      <a:endParaRPr kumimoji="1" lang="ja-JP" altLang="en-US" sz="1800" b="1" dirty="0">
                        <a:solidFill>
                          <a:srgbClr val="00B050"/>
                        </a:solidFill>
                      </a:endParaRPr>
                    </a:p>
                  </a:txBody>
                  <a:tcPr/>
                </a:tc>
                <a:tc>
                  <a:txBody>
                    <a:bodyPr/>
                    <a:lstStyle/>
                    <a:p>
                      <a:pPr algn="ctr"/>
                      <a:r>
                        <a:rPr kumimoji="1" lang="en-US" altLang="ja-JP" sz="1800" b="1" dirty="0" smtClean="0"/>
                        <a:t>5</a:t>
                      </a:r>
                      <a:endParaRPr kumimoji="1" lang="ja-JP" altLang="en-US" sz="1800" b="1" dirty="0"/>
                    </a:p>
                  </a:txBody>
                  <a:tcPr/>
                </a:tc>
                <a:tc>
                  <a:txBody>
                    <a:bodyPr/>
                    <a:lstStyle/>
                    <a:p>
                      <a:pPr algn="ctr"/>
                      <a:r>
                        <a:rPr kumimoji="1" lang="en-US" altLang="ja-JP" sz="1800" b="1" dirty="0" smtClean="0"/>
                        <a:t>4</a:t>
                      </a:r>
                      <a:endParaRPr kumimoji="1" lang="ja-JP" altLang="en-US" sz="1800" b="1" dirty="0"/>
                    </a:p>
                  </a:txBody>
                  <a:tcPr/>
                </a:tc>
                <a:tc>
                  <a:txBody>
                    <a:bodyPr/>
                    <a:lstStyle/>
                    <a:p>
                      <a:pPr algn="ctr"/>
                      <a:r>
                        <a:rPr kumimoji="1" lang="en-US" altLang="ja-JP" sz="1800" b="1" dirty="0" smtClean="0">
                          <a:solidFill>
                            <a:srgbClr val="00B050"/>
                          </a:solidFill>
                        </a:rPr>
                        <a:t>5</a:t>
                      </a:r>
                      <a:endParaRPr kumimoji="1" lang="ja-JP" altLang="en-US" sz="1800" b="1" dirty="0">
                        <a:solidFill>
                          <a:srgbClr val="00B050"/>
                        </a:solidFill>
                      </a:endParaRPr>
                    </a:p>
                  </a:txBody>
                  <a:tcPr/>
                </a:tc>
                <a:tc>
                  <a:txBody>
                    <a:bodyPr/>
                    <a:lstStyle/>
                    <a:p>
                      <a:pPr algn="ctr"/>
                      <a:r>
                        <a:rPr kumimoji="1" lang="en-US" altLang="ja-JP" sz="1800" b="1" dirty="0" smtClean="0">
                          <a:solidFill>
                            <a:schemeClr val="tx1"/>
                          </a:solidFill>
                        </a:rPr>
                        <a:t>5</a:t>
                      </a:r>
                      <a:endParaRPr kumimoji="1" lang="ja-JP" altLang="en-US" sz="1800" b="1" dirty="0">
                        <a:solidFill>
                          <a:schemeClr val="tx1"/>
                        </a:solidFill>
                      </a:endParaRPr>
                    </a:p>
                  </a:txBody>
                  <a:tcPr/>
                </a:tc>
              </a:tr>
            </a:tbl>
          </a:graphicData>
        </a:graphic>
      </p:graphicFrame>
      <p:sp>
        <p:nvSpPr>
          <p:cNvPr id="7" name="正方形/長方形 6"/>
          <p:cNvSpPr/>
          <p:nvPr/>
        </p:nvSpPr>
        <p:spPr>
          <a:xfrm>
            <a:off x="323528" y="4797152"/>
            <a:ext cx="8647256" cy="707886"/>
          </a:xfrm>
          <a:prstGeom prst="rect">
            <a:avLst/>
          </a:prstGeom>
        </p:spPr>
        <p:txBody>
          <a:bodyPr wrap="square">
            <a:spAutoFit/>
          </a:bodyPr>
          <a:lstStyle/>
          <a:p>
            <a:r>
              <a:rPr lang="en-GB" altLang="ja-JP" sz="2000" dirty="0" smtClean="0">
                <a:solidFill>
                  <a:srgbClr val="FF0000"/>
                </a:solidFill>
              </a:rPr>
              <a:t>Reprocessing with the coherent </a:t>
            </a:r>
            <a:r>
              <a:rPr lang="en-GB" altLang="ja-JP" sz="2000" dirty="0">
                <a:solidFill>
                  <a:srgbClr val="FF0000"/>
                </a:solidFill>
              </a:rPr>
              <a:t>way by </a:t>
            </a:r>
            <a:r>
              <a:rPr lang="en-GB" altLang="ja-JP" sz="2000" dirty="0" smtClean="0">
                <a:solidFill>
                  <a:srgbClr val="FF0000"/>
                </a:solidFill>
              </a:rPr>
              <a:t>using </a:t>
            </a:r>
            <a:r>
              <a:rPr lang="en-GB" altLang="ja-JP" sz="2000" dirty="0">
                <a:solidFill>
                  <a:srgbClr val="FF0000"/>
                </a:solidFill>
              </a:rPr>
              <a:t>a common </a:t>
            </a:r>
            <a:r>
              <a:rPr lang="en-GB" altLang="ja-JP" sz="2000" dirty="0" smtClean="0">
                <a:solidFill>
                  <a:srgbClr val="FF0000"/>
                </a:solidFill>
              </a:rPr>
              <a:t>software was not fulfilled in the Phase II.</a:t>
            </a:r>
            <a:endParaRPr lang="ja-JP" altLang="en-US" sz="2000" dirty="0">
              <a:solidFill>
                <a:srgbClr val="FF0000"/>
              </a:solidFill>
            </a:endParaRPr>
          </a:p>
        </p:txBody>
      </p:sp>
      <p:sp>
        <p:nvSpPr>
          <p:cNvPr id="6" name="正方形/長方形 5"/>
          <p:cNvSpPr/>
          <p:nvPr/>
        </p:nvSpPr>
        <p:spPr>
          <a:xfrm>
            <a:off x="323528" y="5589240"/>
            <a:ext cx="8712968" cy="707886"/>
          </a:xfrm>
          <a:prstGeom prst="rect">
            <a:avLst/>
          </a:prstGeom>
        </p:spPr>
        <p:txBody>
          <a:bodyPr wrap="square">
            <a:spAutoFit/>
          </a:bodyPr>
          <a:lstStyle/>
          <a:p>
            <a:r>
              <a:rPr lang="en-GB" altLang="ja-JP" sz="2000" dirty="0" smtClean="0">
                <a:solidFill>
                  <a:srgbClr val="006600"/>
                </a:solidFill>
              </a:rPr>
              <a:t>Documentation and Validation were matured (EUMETSAT), </a:t>
            </a:r>
            <a:r>
              <a:rPr lang="en-GB" altLang="ja-JP" sz="2000" dirty="0" smtClean="0">
                <a:solidFill>
                  <a:schemeClr val="accent6"/>
                </a:solidFill>
              </a:rPr>
              <a:t>but were not enough (JMA).</a:t>
            </a:r>
          </a:p>
        </p:txBody>
      </p:sp>
    </p:spTree>
    <p:extLst>
      <p:ext uri="{BB962C8B-B14F-4D97-AF65-F5344CB8AC3E}">
        <p14:creationId xmlns:p14="http://schemas.microsoft.com/office/powerpoint/2010/main" val="31386505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13680</TotalTime>
  <Words>1328</Words>
  <Application>Microsoft Office PowerPoint</Application>
  <PresentationFormat>画面に合わせる (4:3)</PresentationFormat>
  <Paragraphs>277</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SCOPE-CM #10:  Atmospheric Motion Vectors (AMV) and Clear/All Sky Radiances (CSR/ASR) from historical meteorological satellites in geostationary and polar orbit </vt:lpstr>
      <vt:lpstr>Objective</vt:lpstr>
      <vt:lpstr>Project Purpose at Phase II</vt:lpstr>
      <vt:lpstr>Target Satellite Sensor Record for Geostationary Imagers (2014)</vt:lpstr>
      <vt:lpstr>Duration of the Project and Schedule (5 years from 1 Jan 2014)</vt:lpstr>
      <vt:lpstr>Initial and Targeted Maturity Level</vt:lpstr>
      <vt:lpstr>Review of reprocessing AMV for JRA-55 </vt:lpstr>
      <vt:lpstr>Reprocessed AMV/CSR/ASR </vt:lpstr>
      <vt:lpstr>Latest Maturity Level</vt:lpstr>
      <vt:lpstr>Learning from the phase-2</vt:lpstr>
      <vt:lpstr>PowerPoint プレゼンテーション</vt:lpstr>
      <vt:lpstr>Related projects</vt:lpstr>
      <vt:lpstr>Thank you for your attention</vt:lpstr>
      <vt:lpstr>PowerPoint プレゼンテーション</vt:lpstr>
    </vt:vector>
  </TitlesOfParts>
  <Company>気象庁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SCM-10 Atmospheric Motion Vectors (AMV) and Clear/All Sky Radiances (CSR/ASR) from historical meteorological satellites in geostationary and polar orbit</dc:title>
  <dc:creator>気象庁</dc:creator>
  <cp:lastModifiedBy>衛星センター</cp:lastModifiedBy>
  <cp:revision>182</cp:revision>
  <cp:lastPrinted>2019-02-07T06:05:33Z</cp:lastPrinted>
  <dcterms:created xsi:type="dcterms:W3CDTF">2014-02-19T11:11:44Z</dcterms:created>
  <dcterms:modified xsi:type="dcterms:W3CDTF">2019-02-07T06:06:15Z</dcterms:modified>
</cp:coreProperties>
</file>