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669" r:id="rId3"/>
    <p:sldId id="817" r:id="rId4"/>
    <p:sldId id="741" r:id="rId5"/>
    <p:sldId id="819" r:id="rId6"/>
    <p:sldId id="730" r:id="rId7"/>
    <p:sldId id="806" r:id="rId8"/>
    <p:sldId id="797" r:id="rId9"/>
    <p:sldId id="830" r:id="rId10"/>
    <p:sldId id="822" r:id="rId11"/>
    <p:sldId id="809" r:id="rId12"/>
    <p:sldId id="812" r:id="rId13"/>
    <p:sldId id="824" r:id="rId14"/>
    <p:sldId id="811" r:id="rId15"/>
    <p:sldId id="831" r:id="rId16"/>
    <p:sldId id="816" r:id="rId17"/>
    <p:sldId id="825" r:id="rId18"/>
    <p:sldId id="813" r:id="rId19"/>
    <p:sldId id="814" r:id="rId20"/>
    <p:sldId id="826" r:id="rId21"/>
    <p:sldId id="827" r:id="rId22"/>
    <p:sldId id="828" r:id="rId23"/>
    <p:sldId id="829" r:id="rId24"/>
    <p:sldId id="737" r:id="rId25"/>
  </p:sldIdLst>
  <p:sldSz cx="9906000" cy="6858000" type="A4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C93369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C93369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C93369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C93369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C93369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 &amp; Outline" id="{FD5C760A-003A-49C8-9F9D-49F4046A86D8}">
          <p14:sldIdLst>
            <p14:sldId id="669"/>
            <p14:sldId id="817"/>
          </p14:sldIdLst>
        </p14:section>
        <p14:section name="GNSS-RO data, data records, missions" id="{0B128F94-22DB-48A9-B134-B761B93CC4C6}">
          <p14:sldIdLst>
            <p14:sldId id="741"/>
            <p14:sldId id="819"/>
            <p14:sldId id="730"/>
            <p14:sldId id="806"/>
            <p14:sldId id="797"/>
            <p14:sldId id="830"/>
          </p14:sldIdLst>
        </p14:section>
        <p14:section name="SCOPE-CM / RO-CLIM" id="{D6AF10D3-F213-436B-9FC1-D86B296E986E}">
          <p14:sldIdLst>
            <p14:sldId id="822"/>
            <p14:sldId id="809"/>
            <p14:sldId id="812"/>
            <p14:sldId id="824"/>
            <p14:sldId id="811"/>
            <p14:sldId id="831"/>
            <p14:sldId id="816"/>
            <p14:sldId id="825"/>
            <p14:sldId id="813"/>
            <p14:sldId id="814"/>
            <p14:sldId id="826"/>
          </p14:sldIdLst>
        </p14:section>
        <p14:section name="Project state at end of Phase II" id="{3783710E-6F4A-46A1-B3E8-B39876348A0B}">
          <p14:sldIdLst>
            <p14:sldId id="827"/>
          </p14:sldIdLst>
        </p14:section>
        <p14:section name="Difficulties, challenges, uncertainties" id="{5DBBCA7B-7760-418E-8DB1-5E41F267C7E3}">
          <p14:sldIdLst>
            <p14:sldId id="828"/>
          </p14:sldIdLst>
        </p14:section>
        <p14:section name="Next steps, SCOPE-CM Phase III" id="{B0E14C87-C5CC-496E-82E0-9A669C2439E6}">
          <p14:sldIdLst>
            <p14:sldId id="829"/>
          </p14:sldIdLst>
        </p14:section>
        <p14:section name="End" id="{2CD8CC71-94E5-47C7-B1F1-C639097AF47C}">
          <p14:sldIdLst>
            <p14:sldId id="7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3200"/>
    <a:srgbClr val="000000"/>
    <a:srgbClr val="53AB60"/>
    <a:srgbClr val="F41100"/>
    <a:srgbClr val="F95AB7"/>
    <a:srgbClr val="919191"/>
    <a:srgbClr val="FF7C80"/>
    <a:srgbClr val="C8E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595" autoAdjust="0"/>
  </p:normalViewPr>
  <p:slideViewPr>
    <p:cSldViewPr>
      <p:cViewPr>
        <p:scale>
          <a:sx n="80" d="100"/>
          <a:sy n="80" d="100"/>
        </p:scale>
        <p:origin x="-774" y="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2304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9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78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4796" rIns="91197" bIns="44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860425"/>
            <a:ext cx="501650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20439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53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altLang="da-DK" dirty="0" err="1" smtClean="0"/>
              <a:t>These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techniques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available</a:t>
            </a:r>
            <a:r>
              <a:rPr lang="da-DK" altLang="da-DK" dirty="0" smtClean="0"/>
              <a:t> for </a:t>
            </a:r>
            <a:r>
              <a:rPr lang="da-DK" altLang="da-DK" dirty="0" err="1" smtClean="0"/>
              <a:t>monitoring</a:t>
            </a:r>
            <a:r>
              <a:rPr lang="da-DK" altLang="da-DK" dirty="0" smtClean="0"/>
              <a:t> the global </a:t>
            </a:r>
            <a:r>
              <a:rPr lang="da-DK" altLang="da-DK" dirty="0" err="1" smtClean="0"/>
              <a:t>troposphere</a:t>
            </a:r>
            <a:r>
              <a:rPr lang="da-DK" altLang="da-DK" dirty="0" smtClean="0"/>
              <a:t>.</a:t>
            </a:r>
            <a:br>
              <a:rPr lang="da-DK" altLang="da-DK" dirty="0" smtClean="0"/>
            </a:br>
            <a:r>
              <a:rPr lang="da-DK" altLang="da-DK" dirty="0" err="1" smtClean="0"/>
              <a:t>They</a:t>
            </a:r>
            <a:r>
              <a:rPr lang="da-DK" altLang="da-DK" dirty="0" smtClean="0"/>
              <a:t> have </a:t>
            </a:r>
            <a:r>
              <a:rPr lang="da-DK" altLang="da-DK" dirty="0" err="1" smtClean="0"/>
              <a:t>different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advantages</a:t>
            </a:r>
            <a:r>
              <a:rPr lang="da-DK" altLang="da-DK" dirty="0" smtClean="0"/>
              <a:t> and </a:t>
            </a:r>
            <a:r>
              <a:rPr lang="da-DK" altLang="da-DK" dirty="0" err="1" smtClean="0"/>
              <a:t>disadvantages</a:t>
            </a:r>
            <a:r>
              <a:rPr lang="da-DK" altLang="da-DK" dirty="0" smtClean="0"/>
              <a:t>, but </a:t>
            </a:r>
            <a:r>
              <a:rPr lang="da-DK" altLang="da-DK" dirty="0" err="1" smtClean="0"/>
              <a:t>one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all</a:t>
            </a:r>
            <a:br>
              <a:rPr lang="da-DK" altLang="da-DK" dirty="0" smtClean="0"/>
            </a:br>
            <a:r>
              <a:rPr lang="da-DK" altLang="da-DK" dirty="0" smtClean="0"/>
              <a:t>have in </a:t>
            </a:r>
            <a:r>
              <a:rPr lang="da-DK" altLang="da-DK" dirty="0" err="1" smtClean="0"/>
              <a:t>common</a:t>
            </a:r>
            <a:r>
              <a:rPr lang="da-DK" altLang="da-DK" dirty="0" smtClean="0"/>
              <a:t> is </a:t>
            </a:r>
            <a:r>
              <a:rPr lang="da-DK" altLang="da-DK" dirty="0" err="1" smtClean="0"/>
              <a:t>calibration</a:t>
            </a:r>
            <a:r>
              <a:rPr lang="da-DK" altLang="da-DK" dirty="0" smtClean="0"/>
              <a:t>. </a:t>
            </a:r>
            <a:r>
              <a:rPr lang="da-DK" altLang="da-DK" dirty="0"/>
              <a:t>T</a:t>
            </a:r>
            <a:r>
              <a:rPr lang="da-DK" altLang="da-DK" dirty="0" smtClean="0"/>
              <a:t>ime and </a:t>
            </a:r>
            <a:r>
              <a:rPr lang="da-DK" altLang="da-DK" dirty="0" err="1" smtClean="0"/>
              <a:t>money</a:t>
            </a:r>
            <a:r>
              <a:rPr lang="da-DK" altLang="da-DK" dirty="0" smtClean="0"/>
              <a:t> is </a:t>
            </a:r>
            <a:r>
              <a:rPr lang="da-DK" altLang="da-DK" dirty="0" err="1" smtClean="0"/>
              <a:t>spent</a:t>
            </a:r>
            <a:r>
              <a:rPr lang="da-DK" altLang="da-DK" dirty="0" smtClean="0"/>
              <a:t> on </a:t>
            </a:r>
            <a:r>
              <a:rPr lang="da-DK" altLang="da-DK" dirty="0" err="1" smtClean="0"/>
              <a:t>calibration</a:t>
            </a:r>
            <a:r>
              <a:rPr lang="da-DK" altLang="da-DK" dirty="0" smtClean="0"/>
              <a:t> to </a:t>
            </a:r>
            <a:br>
              <a:rPr lang="da-DK" altLang="da-DK" dirty="0" smtClean="0"/>
            </a:br>
            <a:r>
              <a:rPr lang="da-DK" altLang="da-DK" dirty="0" err="1" smtClean="0"/>
              <a:t>make</a:t>
            </a:r>
            <a:r>
              <a:rPr lang="da-DK" altLang="da-DK" dirty="0" smtClean="0"/>
              <a:t> the data </a:t>
            </a:r>
            <a:r>
              <a:rPr lang="da-DK" altLang="da-DK" dirty="0" err="1" smtClean="0"/>
              <a:t>useful</a:t>
            </a:r>
            <a:r>
              <a:rPr lang="da-DK" altLang="da-DK" dirty="0" smtClean="0"/>
              <a:t> for </a:t>
            </a:r>
            <a:r>
              <a:rPr lang="da-DK" altLang="da-DK" dirty="0" err="1" smtClean="0"/>
              <a:t>climate</a:t>
            </a:r>
            <a:r>
              <a:rPr lang="da-DK" altLang="da-DK" dirty="0" smtClean="0"/>
              <a:t> purposes, derivation trends, etc.</a:t>
            </a:r>
          </a:p>
          <a:p>
            <a:r>
              <a:rPr lang="da-DK" altLang="da-DK" dirty="0" smtClean="0"/>
              <a:t> </a:t>
            </a:r>
          </a:p>
          <a:p>
            <a:r>
              <a:rPr lang="da-DK" altLang="da-DK" dirty="0" smtClean="0"/>
              <a:t>Radiosondes:	+ </a:t>
            </a:r>
            <a:r>
              <a:rPr lang="da-DK" altLang="da-DK" dirty="0" err="1" smtClean="0"/>
              <a:t>high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vertical</a:t>
            </a:r>
            <a:r>
              <a:rPr lang="da-DK" altLang="da-DK" dirty="0" smtClean="0"/>
              <a:t> resolution</a:t>
            </a:r>
            <a:br>
              <a:rPr lang="da-DK" altLang="da-DK" dirty="0" smtClean="0"/>
            </a:br>
            <a:r>
              <a:rPr lang="da-DK" altLang="da-DK" dirty="0" smtClean="0"/>
              <a:t>		+ long data set, </a:t>
            </a:r>
            <a:r>
              <a:rPr lang="da-DK" altLang="da-DK" dirty="0" err="1" smtClean="0"/>
              <a:t>since</a:t>
            </a:r>
            <a:r>
              <a:rPr lang="da-DK" altLang="da-DK" dirty="0" smtClean="0"/>
              <a:t> the 1950s</a:t>
            </a:r>
            <a:br>
              <a:rPr lang="da-DK" altLang="da-DK" dirty="0" smtClean="0"/>
            </a:br>
            <a:r>
              <a:rPr lang="da-DK" altLang="da-DK" dirty="0" smtClean="0"/>
              <a:t>		– </a:t>
            </a:r>
            <a:r>
              <a:rPr lang="da-DK" altLang="da-DK" dirty="0" err="1" smtClean="0"/>
              <a:t>few</a:t>
            </a:r>
            <a:r>
              <a:rPr lang="da-DK" altLang="da-DK" dirty="0" smtClean="0"/>
              <a:t> data, </a:t>
            </a:r>
            <a:r>
              <a:rPr lang="da-DK" altLang="da-DK" dirty="0" err="1" smtClean="0"/>
              <a:t>sparse</a:t>
            </a:r>
            <a:r>
              <a:rPr lang="da-DK" altLang="da-DK" dirty="0" smtClean="0"/>
              <a:t> sampling</a:t>
            </a:r>
            <a:br>
              <a:rPr lang="da-DK" altLang="da-DK" dirty="0" smtClean="0"/>
            </a:br>
            <a:r>
              <a:rPr lang="da-DK" altLang="da-DK" dirty="0" smtClean="0"/>
              <a:t>		– </a:t>
            </a:r>
            <a:r>
              <a:rPr lang="da-DK" altLang="da-DK" dirty="0" err="1" smtClean="0"/>
              <a:t>calibration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issues</a:t>
            </a:r>
            <a:endParaRPr lang="da-DK" altLang="da-DK" dirty="0" smtClean="0"/>
          </a:p>
          <a:p>
            <a:r>
              <a:rPr lang="da-DK" altLang="da-DK" dirty="0" err="1" smtClean="0"/>
              <a:t>Microwave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sounding</a:t>
            </a:r>
            <a:r>
              <a:rPr lang="da-DK" altLang="da-DK" dirty="0" smtClean="0"/>
              <a:t>:	* bulk temperatures in </a:t>
            </a:r>
            <a:r>
              <a:rPr lang="da-DK" altLang="da-DK" dirty="0" err="1" smtClean="0"/>
              <a:t>thick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layers</a:t>
            </a:r>
            <a:r>
              <a:rPr lang="da-DK" altLang="da-DK" dirty="0" smtClean="0"/>
              <a:t> of the </a:t>
            </a:r>
            <a:r>
              <a:rPr lang="da-DK" altLang="da-DK" dirty="0" err="1" smtClean="0"/>
              <a:t>atmosphere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>		+ long dataset, </a:t>
            </a:r>
            <a:r>
              <a:rPr lang="da-DK" altLang="da-DK" dirty="0" err="1" smtClean="0"/>
              <a:t>since</a:t>
            </a:r>
            <a:r>
              <a:rPr lang="da-DK" altLang="da-DK" dirty="0" smtClean="0"/>
              <a:t> 1979</a:t>
            </a:r>
            <a:br>
              <a:rPr lang="da-DK" altLang="da-DK" dirty="0" smtClean="0"/>
            </a:br>
            <a:r>
              <a:rPr lang="da-DK" altLang="da-DK" dirty="0" smtClean="0"/>
              <a:t>		– </a:t>
            </a:r>
            <a:r>
              <a:rPr lang="da-DK" altLang="da-DK" dirty="0" err="1" smtClean="0"/>
              <a:t>calibration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issues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>		– </a:t>
            </a:r>
            <a:r>
              <a:rPr lang="da-DK" altLang="da-DK" dirty="0" err="1" smtClean="0"/>
              <a:t>troposphere</a:t>
            </a:r>
            <a:r>
              <a:rPr lang="da-DK" altLang="da-DK" dirty="0" smtClean="0"/>
              <a:t>: </a:t>
            </a:r>
            <a:r>
              <a:rPr lang="da-DK" altLang="da-DK" dirty="0" err="1" smtClean="0"/>
              <a:t>contamination</a:t>
            </a:r>
            <a:r>
              <a:rPr lang="da-DK" altLang="da-DK" dirty="0" smtClean="0"/>
              <a:t> from </a:t>
            </a:r>
            <a:r>
              <a:rPr lang="da-DK" altLang="da-DK" dirty="0" err="1" smtClean="0"/>
              <a:t>surface</a:t>
            </a:r>
            <a:r>
              <a:rPr lang="da-DK" altLang="da-DK" dirty="0" smtClean="0"/>
              <a:t> &amp; </a:t>
            </a:r>
            <a:r>
              <a:rPr lang="da-DK" altLang="da-DK" dirty="0" err="1" smtClean="0"/>
              <a:t>strato</a:t>
            </a:r>
            <a:r>
              <a:rPr lang="da-DK" altLang="da-DK" dirty="0" smtClean="0"/>
              <a:t>, 			    </a:t>
            </a:r>
            <a:r>
              <a:rPr lang="da-DK" altLang="da-DK" dirty="0" err="1" smtClean="0"/>
              <a:t>issues</a:t>
            </a:r>
            <a:r>
              <a:rPr lang="da-DK" altLang="da-DK" dirty="0" smtClean="0"/>
              <a:t> at </a:t>
            </a:r>
            <a:r>
              <a:rPr lang="da-DK" altLang="da-DK" dirty="0" err="1" smtClean="0"/>
              <a:t>high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latitudes</a:t>
            </a:r>
            <a:r>
              <a:rPr lang="da-DK" altLang="da-DK" dirty="0" smtClean="0"/>
              <a:t> &amp; </a:t>
            </a:r>
            <a:r>
              <a:rPr lang="da-DK" altLang="da-DK" dirty="0" err="1" smtClean="0"/>
              <a:t>high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terrain</a:t>
            </a:r>
            <a:endParaRPr lang="da-DK" altLang="da-DK" dirty="0" smtClean="0"/>
          </a:p>
          <a:p>
            <a:r>
              <a:rPr lang="da-DK" altLang="da-DK" dirty="0" err="1" smtClean="0"/>
              <a:t>Infrared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sounding</a:t>
            </a:r>
            <a:r>
              <a:rPr lang="da-DK" altLang="da-DK" dirty="0" smtClean="0"/>
              <a:t>:	+ </a:t>
            </a:r>
            <a:r>
              <a:rPr lang="da-DK" altLang="da-DK" dirty="0" err="1" smtClean="0"/>
              <a:t>better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vertical</a:t>
            </a:r>
            <a:r>
              <a:rPr lang="da-DK" altLang="da-DK" dirty="0" smtClean="0"/>
              <a:t> resolution</a:t>
            </a:r>
            <a:br>
              <a:rPr lang="da-DK" altLang="da-DK" dirty="0" smtClean="0"/>
            </a:br>
            <a:r>
              <a:rPr lang="da-DK" altLang="da-DK" dirty="0" smtClean="0"/>
              <a:t>		– </a:t>
            </a:r>
            <a:r>
              <a:rPr lang="da-DK" altLang="da-DK" dirty="0" err="1" smtClean="0"/>
              <a:t>calibration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issues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>		– </a:t>
            </a:r>
            <a:r>
              <a:rPr lang="da-DK" altLang="da-DK" dirty="0" err="1" smtClean="0"/>
              <a:t>only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cloud-free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areas</a:t>
            </a:r>
            <a:r>
              <a:rPr lang="da-DK" altLang="da-DK" dirty="0" smtClean="0"/>
              <a:t>, </a:t>
            </a:r>
            <a:r>
              <a:rPr lang="da-DK" altLang="da-DK" dirty="0" err="1" smtClean="0"/>
              <a:t>risk</a:t>
            </a:r>
            <a:r>
              <a:rPr lang="da-DK" altLang="da-DK" dirty="0" smtClean="0"/>
              <a:t> of </a:t>
            </a:r>
            <a:r>
              <a:rPr lang="da-DK" altLang="da-DK" dirty="0" err="1" smtClean="0"/>
              <a:t>contamination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>		– inversion dependent on a priori information   </a:t>
            </a:r>
          </a:p>
          <a:p>
            <a:r>
              <a:rPr lang="da-DK" altLang="da-DK" dirty="0" smtClean="0"/>
              <a:t>Radio </a:t>
            </a:r>
            <a:r>
              <a:rPr lang="da-DK" altLang="da-DK" dirty="0" err="1" smtClean="0"/>
              <a:t>occultation</a:t>
            </a:r>
            <a:r>
              <a:rPr lang="da-DK" altLang="da-DK" dirty="0" smtClean="0"/>
              <a:t>:	+ </a:t>
            </a:r>
            <a:r>
              <a:rPr lang="da-DK" altLang="da-DK" dirty="0" err="1" smtClean="0"/>
              <a:t>high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vertical</a:t>
            </a:r>
            <a:r>
              <a:rPr lang="da-DK" altLang="da-DK" dirty="0" smtClean="0"/>
              <a:t> resolution</a:t>
            </a:r>
            <a:br>
              <a:rPr lang="da-DK" altLang="da-DK" dirty="0" smtClean="0"/>
            </a:br>
            <a:r>
              <a:rPr lang="da-DK" altLang="da-DK" dirty="0" smtClean="0"/>
              <a:t>		+ </a:t>
            </a:r>
            <a:r>
              <a:rPr lang="da-DK" altLang="da-DK" dirty="0" err="1" smtClean="0"/>
              <a:t>fundamentally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calibration-free</a:t>
            </a:r>
            <a:r>
              <a:rPr lang="da-DK" altLang="da-DK" dirty="0"/>
              <a:t/>
            </a:r>
            <a:br>
              <a:rPr lang="da-DK" altLang="da-DK" dirty="0"/>
            </a:br>
            <a:r>
              <a:rPr lang="da-DK" altLang="da-DK" dirty="0" smtClean="0"/>
              <a:t>		+ global </a:t>
            </a:r>
            <a:r>
              <a:rPr lang="da-DK" altLang="da-DK" dirty="0" err="1" smtClean="0"/>
              <a:t>coverage</a:t>
            </a:r>
            <a:r>
              <a:rPr lang="da-DK" altLang="da-DK" dirty="0" smtClean="0"/>
              <a:t>, independent of </a:t>
            </a:r>
            <a:r>
              <a:rPr lang="da-DK" altLang="da-DK" dirty="0" err="1" smtClean="0"/>
              <a:t>clouds</a:t>
            </a:r>
            <a:r>
              <a:rPr lang="da-DK" altLang="da-DK" dirty="0"/>
              <a:t/>
            </a:r>
            <a:br>
              <a:rPr lang="da-DK" altLang="da-DK" dirty="0"/>
            </a:br>
            <a:r>
              <a:rPr lang="da-DK" altLang="da-DK" dirty="0" smtClean="0"/>
              <a:t>		– short data set, </a:t>
            </a:r>
            <a:r>
              <a:rPr lang="da-DK" altLang="da-DK" dirty="0" err="1" smtClean="0"/>
              <a:t>since</a:t>
            </a:r>
            <a:r>
              <a:rPr lang="da-DK" altLang="da-DK" dirty="0" smtClean="0"/>
              <a:t> 2001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4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68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944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45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91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19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33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7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62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946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58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84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EC19-193B-434F-80DF-EFCFF4504736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8650-777A-4CCF-9623-D2A0A7EC4DF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337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E496-538E-4E41-A5C0-08B4929561A8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E200-AE55-4B1E-84FD-B6CC287AC3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43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CF8C-4215-44BF-AE55-2D3865F53F0D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3FBC-047E-484E-86F4-F8F389F17B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87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F691-E7D5-4D89-9EB6-1EB87A2A235F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CB73-D43E-43C4-9F72-EA64AC02CE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09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933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0CD6-9440-49F5-940F-2E5160B75DFA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DE5D-3961-46C6-8224-B5A23577E99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31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A950-BE3C-4347-83F3-B630AFDA6FF1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3421-D8EA-4B91-A6A7-A5721C92EF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21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DAE-8060-4063-AA21-9EB063205E4F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B773-0D50-4482-9B00-2B554AFEC3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047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A496-0777-4EA9-8DE8-62B1D64E015B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EDA3-4506-46C5-A127-65579FBA33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906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B4A6-E948-432B-9901-6BC09B0D8020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AA28-9D35-4F98-BD15-AC9425348D8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62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0FC6-3AFA-4732-8C95-A365A2C17D9F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A6EE-C437-4E7B-8BC4-9FAFAB8588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12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5C9B-CB60-4B8E-AD74-38FF86648454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8991-C8DA-432E-84ED-4DF9D8E9F15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2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938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878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77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1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039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450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F9EA"/>
            </a:gs>
            <a:gs pos="100000">
              <a:srgbClr val="C8E59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4"/>
          <p:cNvSpPr>
            <a:spLocks noChangeArrowheads="1"/>
          </p:cNvSpPr>
          <p:nvPr/>
        </p:nvSpPr>
        <p:spPr bwMode="auto">
          <a:xfrm>
            <a:off x="180000" y="6453188"/>
            <a:ext cx="7920000" cy="3175"/>
          </a:xfrm>
          <a:custGeom>
            <a:avLst/>
            <a:gdLst>
              <a:gd name="T0" fmla="*/ 0 w 4536"/>
              <a:gd name="T1" fmla="*/ 2147483647 h 2"/>
              <a:gd name="T2" fmla="*/ 2147483647 w 4536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6" h="2">
                <a:moveTo>
                  <a:pt x="0" y="2"/>
                </a:moveTo>
                <a:lnTo>
                  <a:pt x="4536" y="0"/>
                </a:lnTo>
              </a:path>
            </a:pathLst>
          </a:custGeom>
          <a:solidFill>
            <a:srgbClr val="FFFFFF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28" name="Rectangle 22"/>
          <p:cNvSpPr>
            <a:spLocks noChangeArrowheads="1"/>
          </p:cNvSpPr>
          <p:nvPr/>
        </p:nvSpPr>
        <p:spPr bwMode="auto">
          <a:xfrm>
            <a:off x="4038600" y="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1" tIns="44441" rIns="90471" bIns="44441"/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da-DK" altLang="da-DK" sz="2000" smtClean="0"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313867" y="6444000"/>
            <a:ext cx="6319718" cy="338614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 marL="0" marR="0" lvl="0" indent="0" algn="r" defTabSz="862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</a:t>
            </a:r>
            <a:r>
              <a:rPr kumimoji="0" lang="en-IE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SCOPE-CM  Meeting </a:t>
            </a:r>
          </a:p>
          <a:p>
            <a:pPr marL="0" marR="0" lvl="0" indent="0" algn="r" defTabSz="862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Feb 7-8, 2019</a:t>
            </a:r>
          </a:p>
          <a:p>
            <a:pPr marL="0" marR="0" lvl="0" indent="0" algn="r" defTabSz="862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464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C93369"/>
        </a:buClr>
        <a:buSzPct val="12000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27088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Wingdings 3" pitchFamily="18" charset="2"/>
        <a:buChar char="}"/>
        <a:defRPr>
          <a:solidFill>
            <a:srgbClr val="336699"/>
          </a:solidFill>
          <a:latin typeface="+mn-lt"/>
        </a:defRPr>
      </a:lvl2pPr>
      <a:lvl3pPr marL="1235075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Wingdings 2" pitchFamily="18" charset="2"/>
        <a:defRPr sz="1600">
          <a:solidFill>
            <a:srgbClr val="53AB60"/>
          </a:solidFill>
          <a:latin typeface="+mn-lt"/>
        </a:defRPr>
      </a:lvl3pPr>
      <a:lvl4pPr marL="1639888" indent="-225425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5813" indent="-2270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3013" indent="-2270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0213" indent="-2270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7413" indent="-2270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4613" indent="-2270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36BB95-E5E7-4938-B26F-BF97388483F3}" type="datetimeFigureOut">
              <a:rPr lang="da-DK"/>
              <a:pPr>
                <a:defRPr/>
              </a:pPr>
              <a:t>07-02-2019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2CFAE7-1670-47CA-B449-EEC92AC68D8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48544" y="808856"/>
            <a:ext cx="7920880" cy="3124200"/>
          </a:xfrm>
          <a:prstGeom prst="rect">
            <a:avLst/>
          </a:prstGeom>
        </p:spPr>
        <p:txBody>
          <a:bodyPr rtlCol="0">
            <a:normAutofit fontScale="82500" lnSpcReduction="20000"/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464"/>
                </a:solidFill>
                <a:latin typeface="Arial" charset="0"/>
              </a:defRPr>
            </a:lvl9pPr>
          </a:lstStyle>
          <a:p>
            <a:pPr algn="l">
              <a:spcBef>
                <a:spcPts val="1800"/>
              </a:spcBef>
              <a:buClrTx/>
              <a:buSzTx/>
            </a:pPr>
            <a:r>
              <a:rPr lang="en-US" sz="3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kern="0" dirty="0" smtClean="0"/>
              <a:t/>
            </a:r>
            <a:br>
              <a:rPr lang="en-GB" sz="3200" kern="0" dirty="0" smtClean="0"/>
            </a:br>
            <a:r>
              <a:rPr lang="en-GB" sz="3100" kern="0" dirty="0" smtClean="0"/>
              <a:t>		</a:t>
            </a:r>
            <a:r>
              <a:rPr lang="en-IE" sz="3100" i="1" kern="0" dirty="0" smtClean="0"/>
              <a:t>RO-CLIM</a:t>
            </a:r>
            <a:r>
              <a:rPr lang="en-IE" sz="3100" kern="0" dirty="0" smtClean="0"/>
              <a:t>  (SCM-08)</a:t>
            </a:r>
            <a:br>
              <a:rPr lang="en-IE" sz="3100" kern="0" dirty="0" smtClean="0"/>
            </a:br>
            <a:r>
              <a:rPr lang="en-IE" sz="3100" kern="0" dirty="0" smtClean="0"/>
              <a:t>		</a:t>
            </a:r>
            <a:br>
              <a:rPr lang="en-IE" sz="3100" kern="0" dirty="0" smtClean="0"/>
            </a:br>
            <a:r>
              <a:rPr lang="en-IE" sz="3100" kern="0" dirty="0" smtClean="0"/>
              <a:t>		Radio Occultation based gridded</a:t>
            </a:r>
            <a:br>
              <a:rPr lang="en-IE" sz="3100" kern="0" dirty="0" smtClean="0"/>
            </a:br>
            <a:r>
              <a:rPr lang="en-IE" sz="3100" kern="0" dirty="0" smtClean="0"/>
              <a:t>		climate data sets</a:t>
            </a:r>
            <a:br>
              <a:rPr lang="en-IE" sz="3100" kern="0" dirty="0" smtClean="0"/>
            </a:br>
            <a:r>
              <a:rPr lang="en-IE" sz="3100" kern="0" dirty="0" smtClean="0"/>
              <a:t/>
            </a:r>
            <a:br>
              <a:rPr lang="en-IE" sz="3100" kern="0" dirty="0" smtClean="0"/>
            </a:br>
            <a:r>
              <a:rPr lang="en-IE" sz="3100" kern="0" dirty="0" smtClean="0"/>
              <a:t>		</a:t>
            </a:r>
            <a:r>
              <a:rPr lang="en-IE" sz="2400" kern="0" dirty="0" smtClean="0"/>
              <a:t>Hans </a:t>
            </a:r>
            <a:r>
              <a:rPr lang="en-IE" sz="2400" kern="0" dirty="0" err="1" smtClean="0"/>
              <a:t>Gleisner</a:t>
            </a:r>
            <a:r>
              <a:rPr lang="en-IE" sz="2400" kern="0" dirty="0" smtClean="0"/>
              <a:t> &amp; the </a:t>
            </a:r>
            <a:r>
              <a:rPr lang="en-IE" sz="2400" i="1" kern="0" dirty="0" smtClean="0"/>
              <a:t>RO-CLIM</a:t>
            </a:r>
            <a:r>
              <a:rPr lang="en-IE" sz="2400" kern="0" dirty="0" smtClean="0"/>
              <a:t> Project Team</a:t>
            </a:r>
            <a:br>
              <a:rPr lang="en-IE" sz="2400" kern="0" dirty="0" smtClean="0"/>
            </a:br>
            <a:endParaRPr lang="en-GB" sz="24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4528" y="1240299"/>
            <a:ext cx="892899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In 2007, the RO community started inter-comparisons of RO data records from different processing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centers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In 2014, this informal collaboration was formalized as the RO-CLIM 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project under SCOPE-CM.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The main aim of RO-CLIM has been to support the generation and successive improvement 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RO climate data records, by better understanding of differences between processing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centers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, and by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identifying potential problems with the retrievals.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RO-CLIM partners: 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ROM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SAF, JPL (NASA),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WegC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(Univ. of Graz), GFZ,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UCAR, EUMETSAT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T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he 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6 processing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centers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use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independent processing chains. We do not agree 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on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common 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algorithms – independence is regarded as an advantage. </a:t>
            </a:r>
            <a:endParaRPr lang="en-GB" altLang="da-DK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lang="en-GB" altLang="da-DK" sz="1600" i="1" dirty="0" smtClean="0">
                <a:solidFill>
                  <a:schemeClr val="tx1"/>
                </a:solidFill>
                <a:latin typeface="+mn-lt"/>
              </a:rPr>
              <a:t>structural uncertainty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– i.e. the impact of different assumptions, algorithmic choices,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and unknown errors – is characterized through comparison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between processing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centers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using common input data. The project partners can improve their methods and get a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better error characterization.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As a result of this process, we get up to 6 (quasi)-independent CDRs;   </a:t>
            </a:r>
            <a:endParaRPr lang="en-GB" altLang="da-DK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T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he RO-CLIM (SCM-08) project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–   starting point   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6536" y="1394480"/>
            <a:ext cx="892899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The RO-CLIM project incorporate two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main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activities: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A multi-mission, multi-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intercomparison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, leading to better error characterization and 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establishment of gridded monthly mean data records available to users: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altLang="da-DK" sz="4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GB" altLang="da-DK" sz="1600" b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) Coordinated generation of data records (time series of RO data), followed by detailed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   analyses of differences (led by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WegC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, with support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from the other processing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centers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)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altLang="da-DK" sz="4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GB" altLang="da-DK" sz="16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) Establishment of a 6-member ensemble of gridded monthly mean Climate Data Records,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    with a certain degree of documentation (user manual, web links to document repositories).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Build capacity for climate-model usage of RO data: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altLang="da-DK" sz="4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GB" altLang="da-DK" sz="1600" b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) Generation of an Obs4MIPs RO data set in the form of a 4-member ensemble 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    (led by JPL, funded by NASA, with support from ROM SAF, UCAR, and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WegC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)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altLang="da-DK" sz="4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GB" altLang="da-DK" sz="16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) Implementation and application of an RO module for the COSP simulator tool 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    (led by</a:t>
            </a: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Met Office Hadley </a:t>
            </a:r>
            <a:r>
              <a:rPr lang="en-GB" altLang="da-DK" sz="1600" dirty="0" err="1" smtClean="0">
                <a:solidFill>
                  <a:schemeClr val="tx1"/>
                </a:solidFill>
                <a:latin typeface="+mn-lt"/>
              </a:rPr>
              <a:t>Center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, supported by ROM SAF)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The RO-CLIM project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–   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planned 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activities   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1a. Inter-comparison studies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4" name="Picture 8" descr="JClim_Fig8c_tre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90" y="1295407"/>
            <a:ext cx="5892406" cy="4673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8464" y="1524002"/>
            <a:ext cx="3886199" cy="26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  <a:normAutofit/>
          </a:bodyPr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•"/>
              <a:defRPr sz="31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–"/>
              <a:defRPr sz="27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•"/>
              <a:defRPr sz="22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325" indent="-360363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Common CHAMP data </a:t>
            </a:r>
          </a:p>
          <a:p>
            <a:pPr marL="187325" indent="-360363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DMI, WEGC, UCAR, JPL, GFZ </a:t>
            </a:r>
          </a:p>
          <a:p>
            <a:pPr marL="350838" indent="-350838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Refractivity anomalies</a:t>
            </a:r>
          </a:p>
          <a:p>
            <a:pPr marL="350838" indent="-350838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12-20 km</a:t>
            </a:r>
          </a:p>
          <a:p>
            <a:pPr marL="350838" indent="-350838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6 latitude bands</a:t>
            </a:r>
          </a:p>
          <a:p>
            <a:pPr marL="350838" indent="-350838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Data within +/- 0.2%</a:t>
            </a:r>
          </a:p>
          <a:p>
            <a:pPr marL="350838" indent="-350838" eaLnBrk="1" hangingPunct="1">
              <a:buClr>
                <a:srgbClr val="C00000"/>
              </a:buClr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Trends within +/- 0.02%/10yr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endParaRPr lang="en-IE" sz="160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1a. Inter-comparison studies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75" y="1299548"/>
            <a:ext cx="72866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1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1a. Inter-comparison studies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80" y="1169813"/>
            <a:ext cx="4464844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1a. Inter-comparison studies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421854"/>
            <a:ext cx="75914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2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1b. </a:t>
            </a: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G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ridded monthly mean Climate Data Records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22348" r="49318" b="30405"/>
          <a:stretch/>
        </p:blipFill>
        <p:spPr bwMode="auto">
          <a:xfrm>
            <a:off x="669027" y="2709090"/>
            <a:ext cx="4716021" cy="34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978"/>
          <a:stretch/>
        </p:blipFill>
        <p:spPr bwMode="auto">
          <a:xfrm>
            <a:off x="6536748" y="1732941"/>
            <a:ext cx="2808740" cy="43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643100" y="2247255"/>
            <a:ext cx="416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At http</a:t>
            </a:r>
            <a:r>
              <a:rPr lang="da-DK" sz="1600" b="1" dirty="0"/>
              <a:t>://www.scope-cm.org/projects/scm-08</a:t>
            </a:r>
            <a:r>
              <a:rPr lang="da-DK" dirty="0"/>
              <a:t>/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632520" y="148478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tx1"/>
                </a:solidFill>
                <a:latin typeface="+mn-lt"/>
              </a:rPr>
              <a:t>Collection of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gridded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monthly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mean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data in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netCDF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files,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provided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together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with a User Guide. </a:t>
            </a:r>
            <a:br>
              <a:rPr 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da-DK" sz="1600" dirty="0">
                <a:solidFill>
                  <a:schemeClr val="tx1"/>
                </a:solidFill>
                <a:latin typeface="+mn-lt"/>
              </a:rPr>
              <a:t>F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rom the initial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study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lang="da-DK" sz="1600" dirty="0" smtClean="0">
                <a:solidFill>
                  <a:schemeClr val="tx1"/>
                </a:solidFill>
                <a:latin typeface="+mn-lt"/>
              </a:rPr>
              <a:t> on CHAMP data.  </a:t>
            </a:r>
            <a:endParaRPr lang="da-DK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2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2a. Generation of an RO–based Obs4MIPs data set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6536" y="1505104"/>
            <a:ext cx="8928992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Obs4MIPs (Observations for Model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Intercomparisons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Project) 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are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observational datasets produced for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climate model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intercomparison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activities (CMIP5, CMIP6, etc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.).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Few years ago,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JPL was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funded by NASA to produce monthly averaged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dataset based on RO.</a:t>
            </a:r>
            <a:br>
              <a:rPr lang="en-US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JPL generated a gridded geopotential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height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temperature data set from the CHAMP and </a:t>
            </a:r>
            <a:br>
              <a:rPr lang="en-US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COSMIC missions.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2017, JPL was funded by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NASA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extend the existing dataset to include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more </a:t>
            </a:r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observables</a:t>
            </a:r>
            <a:br>
              <a:rPr lang="en-US" sz="1600" u="sng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(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refractivity), with higher vertical resolution,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more missions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data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multiple </a:t>
            </a:r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processing</a:t>
            </a:r>
            <a:br>
              <a:rPr lang="en-US" sz="1600" u="sng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1600" u="sng" dirty="0">
                <a:solidFill>
                  <a:schemeClr val="tx1"/>
                </a:solidFill>
                <a:latin typeface="+mn-lt"/>
              </a:rPr>
              <a:t>centers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RO-CLIM partners JPL, ROM SAF, UCAR, and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WegC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participate in the project, with the</a:t>
            </a:r>
            <a:br>
              <a:rPr lang="en-US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aim to make a 4-member ensemble of RO-based Obs4MIPs data available to users. 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6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T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he RO-CLIM project activities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2b. Forward modelling, “simulators”, and COSP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79" y="1396231"/>
            <a:ext cx="3293269" cy="48410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2480" y="1556792"/>
            <a:ext cx="55232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  <a:noAutofit/>
          </a:bodyPr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•"/>
              <a:defRPr sz="31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–"/>
              <a:defRPr sz="27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•"/>
              <a:defRPr sz="22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IE" sz="18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87325" indent="-360363" eaLnBrk="1" hangingPunct="1">
              <a:defRPr/>
            </a:pP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Collaboration between ROM SAF &amp; Met Office; </a:t>
            </a:r>
          </a:p>
          <a:p>
            <a:pPr marL="187325" indent="-360363" eaLnBrk="1" hangingPunct="1">
              <a:defRPr/>
            </a:pP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Based on ROM SAF forward model, including</a:t>
            </a:r>
            <a:b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bending angle, refractivity, and dry temperature;</a:t>
            </a:r>
          </a:p>
          <a:p>
            <a:pPr marL="350838" indent="-350838" eaLnBrk="1" hangingPunct="1">
              <a:defRPr/>
            </a:pP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Integrated into COSP, which is used by almost all major climate modelling centres;</a:t>
            </a:r>
          </a:p>
          <a:p>
            <a:pPr marL="350838" indent="-350838" eaLnBrk="1" hangingPunct="1">
              <a:defRPr/>
            </a:pP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Facilitates inclusion of RO parameters in Obs4MIPs, encouraging modellers to use RO data;</a:t>
            </a:r>
          </a:p>
          <a:p>
            <a:pPr marL="350838" indent="-350838" eaLnBrk="1" hangingPunct="1">
              <a:defRPr/>
            </a:pP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Initial HadGEM3 climate model simulation, forced with observed SSTs and Sea Ice;</a:t>
            </a:r>
          </a:p>
          <a:p>
            <a:pPr marL="350838" indent="-350838" eaLnBrk="1" hangingPunct="1">
              <a:defRPr/>
            </a:pPr>
            <a: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Comparison of mean states, trends, variability, etc., with a focus on parameters relevant for reducing uncertainty in climate predictions.</a:t>
            </a:r>
            <a:br>
              <a:rPr lang="en-IE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IE" sz="18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98" y="1700808"/>
            <a:ext cx="86234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/>
          <p:nvPr/>
        </p:nvSpPr>
        <p:spPr>
          <a:xfrm>
            <a:off x="272415" y="4551962"/>
            <a:ext cx="91382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SAF self-assessment, following CORE-CLIMAX guidelines.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Note that maturity is here quantified by ranges, rather than single numbers.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Maturity assessment 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––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567243" y="1244079"/>
            <a:ext cx="91382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initial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roject plan: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229200"/>
            <a:ext cx="9696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Contents 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6536" y="1388383"/>
            <a:ext cx="8856984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endParaRPr lang="en-GB" altLang="da-DK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r>
              <a:rPr lang="en-GB" altLang="da-DK" sz="18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GB" altLang="da-DK" sz="1800" dirty="0" smtClean="0">
                <a:solidFill>
                  <a:schemeClr val="tx1"/>
                </a:solidFill>
                <a:latin typeface="+mn-lt"/>
              </a:rPr>
              <a:t>. GNSS-RO intro: what is measured, FCDRs, TCDRs, ECVs, satellite missions</a:t>
            </a: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endParaRPr lang="en-GB" altLang="da-DK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r>
              <a:rPr lang="en-GB" altLang="da-DK" sz="1800" dirty="0" smtClean="0">
                <a:solidFill>
                  <a:schemeClr val="tx1"/>
                </a:solidFill>
                <a:latin typeface="+mn-lt"/>
              </a:rPr>
              <a:t>1. Starting point for the SCM-08 project. Project purposes.</a:t>
            </a: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endParaRPr lang="en-GB" altLang="da-DK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r>
              <a:rPr lang="en-GB" altLang="da-DK" sz="1800" dirty="0" smtClean="0">
                <a:solidFill>
                  <a:schemeClr val="tx1"/>
                </a:solidFill>
                <a:latin typeface="+mn-lt"/>
              </a:rPr>
              <a:t>2. Project activities. Advances and developments.</a:t>
            </a:r>
            <a:endParaRPr lang="en-GB" altLang="da-DK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buFont typeface="Wingdings 3" pitchFamily="18" charset="2"/>
              <a:buChar char="Â"/>
              <a:defRPr/>
            </a:pPr>
            <a:endParaRPr lang="en-GB" altLang="da-DK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r>
              <a:rPr lang="en-GB" altLang="da-DK" sz="1800" dirty="0" smtClean="0">
                <a:solidFill>
                  <a:schemeClr val="tx1"/>
                </a:solidFill>
                <a:latin typeface="+mn-lt"/>
              </a:rPr>
              <a:t>3. Summary of project state at end of Phase II</a:t>
            </a:r>
          </a:p>
          <a:p>
            <a:pPr>
              <a:spcBef>
                <a:spcPts val="0"/>
              </a:spcBef>
              <a:buClr>
                <a:srgbClr val="963200"/>
              </a:buClr>
              <a:buSzTx/>
              <a:buFont typeface="Wingdings 3" pitchFamily="18" charset="2"/>
              <a:buChar char="Â"/>
              <a:defRPr/>
            </a:pPr>
            <a:endParaRPr lang="en-GB" altLang="da-DK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r>
              <a:rPr lang="en-GB" altLang="da-DK" sz="1800" dirty="0" smtClean="0">
                <a:solidFill>
                  <a:schemeClr val="tx1"/>
                </a:solidFill>
                <a:latin typeface="+mn-lt"/>
              </a:rPr>
              <a:t>4. Difficulties and challenges</a:t>
            </a:r>
          </a:p>
          <a:p>
            <a:pPr>
              <a:spcBef>
                <a:spcPts val="0"/>
              </a:spcBef>
              <a:buClr>
                <a:srgbClr val="963200"/>
              </a:buClr>
              <a:buSzTx/>
              <a:buFont typeface="Wingdings 3" pitchFamily="18" charset="2"/>
              <a:buChar char="Â"/>
              <a:defRPr/>
            </a:pPr>
            <a:endParaRPr lang="en-GB" altLang="da-DK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963200"/>
              </a:buClr>
              <a:buSzTx/>
              <a:defRPr/>
            </a:pPr>
            <a:r>
              <a:rPr lang="en-GB" altLang="da-DK" sz="1800" dirty="0" smtClean="0">
                <a:solidFill>
                  <a:schemeClr val="tx1"/>
                </a:solidFill>
                <a:latin typeface="+mn-lt"/>
              </a:rPr>
              <a:t>5. Way forward. Role within SCOPE-CM Phase III.</a:t>
            </a:r>
            <a:endParaRPr lang="en-GB" altLang="da-DK" sz="180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defRPr/>
            </a:pPr>
            <a:endParaRPr lang="en-GB" altLang="da-DK" sz="18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P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roject state at end of Phase II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9074" y="908720"/>
            <a:ext cx="8712398" cy="4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 defTabSz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81000" defTabSz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571500" defTabSz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762000" defTabSz="381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192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6764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133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5908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>
                <a:srgbClr val="963200"/>
              </a:buClr>
              <a:buSzTx/>
            </a:pPr>
            <a:endParaRPr lang="en-GB" altLang="da-DK" sz="1600" dirty="0" smtClean="0">
              <a:latin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latin typeface="Arial" charset="0"/>
              </a:rPr>
              <a:t> A</a:t>
            </a:r>
            <a:r>
              <a:rPr lang="en-GB" altLang="da-DK" sz="1600" dirty="0" smtClean="0">
                <a:latin typeface="Arial" charset="0"/>
              </a:rPr>
              <a:t> CF compliant </a:t>
            </a:r>
            <a:r>
              <a:rPr lang="en-GB" altLang="da-DK" sz="1600" dirty="0" err="1" smtClean="0">
                <a:latin typeface="Arial" charset="0"/>
              </a:rPr>
              <a:t>netCDF</a:t>
            </a:r>
            <a:r>
              <a:rPr lang="en-GB" altLang="da-DK" sz="1600" dirty="0" smtClean="0">
                <a:latin typeface="Arial" charset="0"/>
              </a:rPr>
              <a:t> file format for monthly mean gridded RO data have been defined,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and an ensemble data set based on the CHAMP RO data has been developed. The data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are made available together with a User Guide. </a:t>
            </a:r>
            <a:r>
              <a:rPr lang="en-GB" altLang="da-DK" sz="1600" i="1" dirty="0" smtClean="0">
                <a:latin typeface="Arial" charset="0"/>
              </a:rPr>
              <a:t>This is short data series (~7 years) and</a:t>
            </a:r>
            <a:br>
              <a:rPr lang="en-GB" altLang="da-DK" sz="1600" i="1" dirty="0" smtClean="0">
                <a:latin typeface="Arial" charset="0"/>
              </a:rPr>
            </a:br>
            <a:r>
              <a:rPr lang="en-GB" altLang="da-DK" sz="1600" i="1" dirty="0" smtClean="0">
                <a:latin typeface="Arial" charset="0"/>
              </a:rPr>
              <a:t>   should be seen as an experimental data set, an example of what is feasible.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latin typeface="Arial" charset="0"/>
              </a:rPr>
              <a:t> </a:t>
            </a:r>
            <a:r>
              <a:rPr lang="en-GB" altLang="da-DK" sz="1600" dirty="0" smtClean="0">
                <a:latin typeface="Arial" charset="0"/>
              </a:rPr>
              <a:t>5 processing </a:t>
            </a:r>
            <a:r>
              <a:rPr lang="en-GB" altLang="da-DK" sz="1600" dirty="0" err="1" smtClean="0">
                <a:latin typeface="Arial" charset="0"/>
              </a:rPr>
              <a:t>centers</a:t>
            </a:r>
            <a:r>
              <a:rPr lang="en-GB" altLang="da-DK" sz="1600" dirty="0" smtClean="0">
                <a:latin typeface="Arial" charset="0"/>
              </a:rPr>
              <a:t> reprocessed nearly all CHAMP, GRACE, COSMIC, and </a:t>
            </a:r>
            <a:r>
              <a:rPr lang="en-GB" altLang="da-DK" sz="1600" dirty="0" err="1" smtClean="0">
                <a:latin typeface="Arial" charset="0"/>
              </a:rPr>
              <a:t>Metop</a:t>
            </a:r>
            <a:r>
              <a:rPr lang="en-GB" altLang="da-DK" sz="1600" dirty="0" smtClean="0">
                <a:latin typeface="Arial" charset="0"/>
              </a:rPr>
              <a:t>(-A,.B)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data up to end of 2016. Different type of inter-comparison studies have been undertaken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over the last 2 years (led by </a:t>
            </a:r>
            <a:r>
              <a:rPr lang="en-GB" altLang="da-DK" sz="1600" dirty="0" err="1" smtClean="0">
                <a:latin typeface="Arial" charset="0"/>
              </a:rPr>
              <a:t>WegC</a:t>
            </a:r>
            <a:r>
              <a:rPr lang="en-GB" altLang="da-DK" sz="1600" dirty="0" smtClean="0">
                <a:latin typeface="Arial" charset="0"/>
              </a:rPr>
              <a:t>). Results presented at meetings and conferences. A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paper</a:t>
            </a:r>
            <a:r>
              <a:rPr lang="en-GB" altLang="da-DK" sz="1600" dirty="0">
                <a:latin typeface="Arial" charset="0"/>
              </a:rPr>
              <a:t> </a:t>
            </a:r>
            <a:r>
              <a:rPr lang="en-GB" altLang="da-DK" sz="1600" dirty="0" smtClean="0">
                <a:latin typeface="Arial" charset="0"/>
              </a:rPr>
              <a:t>on structural uncertainty of multi-mission RO data is currently being co-authored by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RO-CLIM project team.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latin typeface="Arial" charset="0"/>
              </a:rPr>
              <a:t> </a:t>
            </a:r>
            <a:r>
              <a:rPr lang="en-GB" altLang="da-DK" sz="1600" dirty="0" smtClean="0">
                <a:latin typeface="Arial" charset="0"/>
              </a:rPr>
              <a:t>Work is ongoing at JPL to generate Obs4MIPs compliant gridded RO data, </a:t>
            </a:r>
            <a:r>
              <a:rPr lang="en-GB" altLang="da-DK" sz="1600" dirty="0" smtClean="0">
                <a:latin typeface="Arial" charset="0"/>
              </a:rPr>
              <a:t>primarily</a:t>
            </a:r>
            <a:r>
              <a:rPr lang="en-GB" altLang="da-DK" sz="1600" dirty="0" smtClean="0">
                <a:latin typeface="Arial" charset="0"/>
              </a:rPr>
              <a:t> from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JPL’s </a:t>
            </a:r>
            <a:r>
              <a:rPr lang="en-GB" altLang="da-DK" sz="1600" dirty="0" smtClean="0">
                <a:latin typeface="Arial" charset="0"/>
              </a:rPr>
              <a:t>reprocessed data, </a:t>
            </a:r>
            <a:r>
              <a:rPr lang="en-GB" altLang="da-DK" sz="1600" dirty="0" smtClean="0">
                <a:latin typeface="Arial" charset="0"/>
              </a:rPr>
              <a:t>but also</a:t>
            </a:r>
            <a:r>
              <a:rPr lang="en-GB" altLang="da-DK" sz="1600" dirty="0" smtClean="0">
                <a:latin typeface="Arial" charset="0"/>
              </a:rPr>
              <a:t> </a:t>
            </a:r>
            <a:r>
              <a:rPr lang="en-GB" altLang="da-DK" sz="1600" dirty="0" smtClean="0">
                <a:latin typeface="Arial" charset="0"/>
              </a:rPr>
              <a:t>from ROM SAF, </a:t>
            </a:r>
            <a:r>
              <a:rPr lang="en-GB" altLang="da-DK" sz="1600" dirty="0" err="1" smtClean="0">
                <a:latin typeface="Arial" charset="0"/>
              </a:rPr>
              <a:t>WegC</a:t>
            </a:r>
            <a:r>
              <a:rPr lang="en-GB" altLang="da-DK" sz="1600" dirty="0" smtClean="0">
                <a:latin typeface="Arial" charset="0"/>
              </a:rPr>
              <a:t>, and UCAR reprocessed data. The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work aims at generation of latitude-longitude gridded data from global spherical-harmonics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fit to RO data. Funded by NASA.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latin typeface="Arial" charset="0"/>
              </a:rPr>
              <a:t> </a:t>
            </a:r>
            <a:r>
              <a:rPr lang="en-GB" altLang="da-DK" sz="1600" dirty="0" smtClean="0">
                <a:latin typeface="Arial" charset="0"/>
              </a:rPr>
              <a:t>A “simulator” tool, based on ROM SAF forward-modelling software, has been developed at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the Met Office Hadley </a:t>
            </a:r>
            <a:r>
              <a:rPr lang="en-GB" altLang="da-DK" sz="1600" dirty="0" err="1" smtClean="0">
                <a:latin typeface="Arial" charset="0"/>
              </a:rPr>
              <a:t>Center</a:t>
            </a:r>
            <a:r>
              <a:rPr lang="en-GB" altLang="da-DK" sz="1600" dirty="0" smtClean="0">
                <a:latin typeface="Arial" charset="0"/>
              </a:rPr>
              <a:t>, with the intention of using it in a study involving HadGEM3</a:t>
            </a:r>
            <a:br>
              <a:rPr lang="en-GB" altLang="da-DK" sz="1600" dirty="0" smtClean="0">
                <a:latin typeface="Arial" charset="0"/>
              </a:rPr>
            </a:br>
            <a:r>
              <a:rPr lang="en-GB" altLang="da-DK" sz="1600" dirty="0" smtClean="0">
                <a:latin typeface="Arial" charset="0"/>
              </a:rPr>
              <a:t>   data and a suitable monthly mean gridded RO data set.</a:t>
            </a:r>
            <a:endParaRPr lang="en-GB" altLang="da-DK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Difficulties and challenges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04528" y="1535301"/>
            <a:ext cx="842493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US" altLang="da-DK" sz="1600" b="1" dirty="0" smtClean="0">
                <a:solidFill>
                  <a:schemeClr val="tx1"/>
                </a:solidFill>
                <a:latin typeface="+mn-lt"/>
              </a:rPr>
              <a:t>Some thoughts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GB" altLang="da-DK" sz="1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Unfunded projects (may) mean slow progress.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Uncertain data ownership of an ensemble data set with contributions from several </a:t>
            </a:r>
            <a:br>
              <a:rPr lang="en-US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   organizations.</a:t>
            </a:r>
            <a:r>
              <a:rPr lang="en-US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An alternative is simply to agree on common standards for file formats,</a:t>
            </a:r>
            <a:br>
              <a:rPr lang="en-US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   but to have separate distribution channels.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Different priorities amongst project partners: Operational commitments vs. scientific</a:t>
            </a:r>
            <a:br>
              <a:rPr lang="en-US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research. RO data processing is undertaken by satellite operators and space agencies,</a:t>
            </a:r>
            <a:br>
              <a:rPr lang="en-US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but also by research institutes and universities. 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Uncertainty as to how the stated goals of SCOPE-CM (Phase II) should be translated</a:t>
            </a:r>
            <a:br>
              <a:rPr lang="en-US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 into concrete project activities for our particular set of data. </a:t>
            </a:r>
          </a:p>
        </p:txBody>
      </p:sp>
    </p:spTree>
    <p:extLst>
      <p:ext uri="{BB962C8B-B14F-4D97-AF65-F5344CB8AC3E}">
        <p14:creationId xmlns:p14="http://schemas.microsoft.com/office/powerpoint/2010/main" val="23059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Next steps, SCOPE-CM Phase III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6536" y="1196752"/>
            <a:ext cx="90010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381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r>
              <a:rPr lang="en-US" sz="1600" b="1" dirty="0">
                <a:solidFill>
                  <a:schemeClr val="tx1"/>
                </a:solidFill>
                <a:latin typeface="+mn-lt"/>
              </a:rPr>
              <a:t>Some conclusions for way forward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Not too ambitious project goals.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Ensure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clear connection between project goals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stated goals of SCOPE-CM (Phase III).  </a:t>
            </a:r>
            <a:br>
              <a:rPr lang="en-US" sz="1600" dirty="0">
                <a:solidFill>
                  <a:schemeClr val="tx1"/>
                </a:solidFill>
                <a:latin typeface="+mn-lt"/>
              </a:rPr>
            </a:b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GB" altLang="da-DK" sz="1600" b="1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GB" altLang="da-DK" sz="1600" b="1" dirty="0" smtClean="0">
                <a:solidFill>
                  <a:schemeClr val="tx1"/>
                </a:solidFill>
                <a:latin typeface="+mn-lt"/>
              </a:rPr>
              <a:t>ptions </a:t>
            </a:r>
            <a:r>
              <a:rPr lang="en-GB" altLang="da-DK" sz="1600" b="1" dirty="0">
                <a:solidFill>
                  <a:schemeClr val="tx1"/>
                </a:solidFill>
                <a:latin typeface="+mn-lt"/>
              </a:rPr>
              <a:t>currently under discussion within the project team</a:t>
            </a:r>
            <a:endParaRPr lang="en-GB" altLang="da-DK" sz="1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Continue the two mai</a:t>
            </a: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n activities (CDR generation/inter-comparison studies, and building</a:t>
            </a:r>
            <a:br>
              <a:rPr lang="en-GB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GB" altLang="da-DK" sz="1600" dirty="0" smtClean="0">
                <a:solidFill>
                  <a:schemeClr val="tx1"/>
                </a:solidFill>
                <a:latin typeface="+mn-lt"/>
              </a:rPr>
              <a:t>   capacity for climate usage) as SCOPE-CM activities.</a:t>
            </a:r>
            <a:endParaRPr lang="en-GB" altLang="da-DK" sz="1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  <a:buFont typeface="Wingdings 3" pitchFamily="18" charset="2"/>
              <a:buChar char="Â"/>
            </a:pPr>
            <a:r>
              <a:rPr lang="en-GB" altLang="da-D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Limit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and re-focus to the generation of an Obs4MIPs data set with 4 contributing data centers.</a:t>
            </a:r>
            <a:br>
              <a:rPr lang="en-US" altLang="da-DK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   This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work is already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started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at </a:t>
            </a:r>
            <a:r>
              <a:rPr lang="en-US" altLang="da-DK" sz="1600" dirty="0" smtClean="0">
                <a:solidFill>
                  <a:schemeClr val="tx1"/>
                </a:solidFill>
                <a:latin typeface="+mn-lt"/>
              </a:rPr>
              <a:t>JPL within Phase II, funded by NASA.</a:t>
            </a:r>
            <a:br>
              <a:rPr lang="en-US" altLang="da-DK" sz="1600" dirty="0" smtClean="0">
                <a:solidFill>
                  <a:schemeClr val="tx1"/>
                </a:solidFill>
                <a:latin typeface="+mn-lt"/>
              </a:rPr>
            </a:b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800"/>
              </a:spcBef>
              <a:buClr>
                <a:srgbClr val="963200"/>
              </a:buClr>
              <a:buSzTx/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Way forward depends on SEP decisions and priorities within the project team.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889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>
                <a:solidFill>
                  <a:srgbClr val="006464"/>
                </a:solidFill>
                <a:latin typeface="Arial" charset="0"/>
              </a:rPr>
              <a:t>STOP</a:t>
            </a:r>
            <a:br>
              <a:rPr lang="en-US" altLang="da-DK" sz="280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>
                <a:solidFill>
                  <a:srgbClr val="006464"/>
                </a:solidFill>
                <a:latin typeface="Arial" charset="0"/>
              </a:rPr>
              <a:t>––</a:t>
            </a:r>
            <a:endParaRPr lang="da-DK" altLang="da-DK" sz="2000">
              <a:solidFill>
                <a:srgbClr val="006464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_GPS_Metop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63725"/>
            <a:ext cx="7802563" cy="3687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8266113" y="2708275"/>
            <a:ext cx="574675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84800" y="184467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da-DK">
                <a:solidFill>
                  <a:schemeClr val="tx1"/>
                </a:solidFill>
              </a:rPr>
              <a:t>t</a:t>
            </a:r>
            <a:r>
              <a:rPr lang="en-US" altLang="da-DK" baseline="-25000">
                <a:solidFill>
                  <a:schemeClr val="tx1"/>
                </a:solidFill>
              </a:rPr>
              <a:t>1</a:t>
            </a:r>
            <a:endParaRPr lang="en-US" altLang="da-DK">
              <a:solidFill>
                <a:schemeClr val="tx1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40563" y="1557338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da-DK">
                <a:solidFill>
                  <a:schemeClr val="tx1"/>
                </a:solidFill>
              </a:rPr>
              <a:t>t</a:t>
            </a:r>
            <a:r>
              <a:rPr lang="en-US" altLang="da-DK" baseline="-25000">
                <a:solidFill>
                  <a:schemeClr val="tx1"/>
                </a:solidFill>
              </a:rPr>
              <a:t>2</a:t>
            </a:r>
            <a:endParaRPr lang="en-US" altLang="da-DK">
              <a:solidFill>
                <a:schemeClr val="tx1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66113" y="22764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da-DK">
                <a:solidFill>
                  <a:schemeClr val="tx1"/>
                </a:solidFill>
              </a:rPr>
              <a:t>t</a:t>
            </a:r>
            <a:r>
              <a:rPr lang="en-US" altLang="da-DK" baseline="-25000">
                <a:solidFill>
                  <a:schemeClr val="tx1"/>
                </a:solidFill>
              </a:rPr>
              <a:t>3</a:t>
            </a:r>
            <a:endParaRPr lang="en-US" altLang="da-DK">
              <a:solidFill>
                <a:schemeClr val="tx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04850" y="3429000"/>
            <a:ext cx="1056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da-DK" b="1" smtClean="0">
                <a:solidFill>
                  <a:schemeClr val="tx1"/>
                </a:solidFill>
                <a:latin typeface="Arial" charset="0"/>
              </a:rPr>
              <a:t>GNSS</a:t>
            </a:r>
            <a:endParaRPr lang="en-US" altLang="da-DK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977188" y="1628775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da-DK" b="1" dirty="0" smtClean="0">
                <a:solidFill>
                  <a:schemeClr val="tx1"/>
                </a:solidFill>
                <a:latin typeface="Arial" charset="0"/>
              </a:rPr>
              <a:t>Metop</a:t>
            </a:r>
            <a:endParaRPr lang="en-US" altLang="da-DK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376738" y="2301876"/>
            <a:ext cx="1439862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792413" y="5084763"/>
            <a:ext cx="936625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1" tIns="44441" rIns="90471" bIns="44441"/>
          <a:lstStyle/>
          <a:p>
            <a:endParaRPr lang="da-DK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729038" y="5589588"/>
            <a:ext cx="360362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1" tIns="44441" rIns="90471" bIns="44441"/>
          <a:lstStyle/>
          <a:p>
            <a:endParaRPr lang="da-DK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647950" y="3933825"/>
            <a:ext cx="1728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1" tIns="44441" rIns="90471" bIns="44441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da-DK" sz="1800" i="1">
                <a:latin typeface="Arial" charset="0"/>
              </a:rPr>
              <a:t>GPS signals: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da-DK" sz="1800" i="1">
                <a:latin typeface="Arial" charset="0"/>
              </a:rPr>
              <a:t>    L1: </a:t>
            </a:r>
            <a:r>
              <a:rPr lang="en-US" altLang="da-DK" sz="1800" i="1">
                <a:latin typeface="Arial" charset="0"/>
                <a:cs typeface="Arial" charset="0"/>
              </a:rPr>
              <a:t>≈</a:t>
            </a:r>
            <a:r>
              <a:rPr lang="en-US" altLang="da-DK" sz="1800" i="1">
                <a:latin typeface="Arial" charset="0"/>
              </a:rPr>
              <a:t>19 cm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da-DK" sz="1800" i="1">
                <a:latin typeface="Arial" charset="0"/>
              </a:rPr>
              <a:t>    L2: </a:t>
            </a:r>
            <a:r>
              <a:rPr lang="en-US" altLang="da-DK" sz="1800" i="1">
                <a:latin typeface="Arial" charset="0"/>
                <a:cs typeface="Arial" charset="0"/>
              </a:rPr>
              <a:t>≈24 </a:t>
            </a:r>
            <a:r>
              <a:rPr lang="en-US" altLang="da-DK" sz="1800" i="1">
                <a:latin typeface="Arial" charset="0"/>
              </a:rPr>
              <a:t>cm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da-DK" sz="1800" i="1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889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Atmospheric sounding with 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GNSS-RO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   what is measured   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2480" y="1367817"/>
            <a:ext cx="4953000" cy="13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54" tIns="47134" rIns="95954" bIns="47134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</a:pPr>
            <a:r>
              <a:rPr lang="en-US" altLang="da-DK" sz="1800" b="1" i="1" dirty="0" err="1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da-DK" sz="1800" b="1" i="1" dirty="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altLang="da-DK" sz="1800" i="1" dirty="0" smtClean="0">
                <a:solidFill>
                  <a:schemeClr val="tx1"/>
                </a:solidFill>
                <a:latin typeface="Arial" charset="0"/>
              </a:rPr>
              <a:t> Measurements </a:t>
            </a:r>
            <a:r>
              <a:rPr lang="en-US" altLang="da-DK" sz="1800" i="1" dirty="0">
                <a:solidFill>
                  <a:schemeClr val="tx1"/>
                </a:solidFill>
                <a:latin typeface="Arial" charset="0"/>
              </a:rPr>
              <a:t>of phase and </a:t>
            </a:r>
            <a:r>
              <a:rPr lang="en-US" altLang="da-DK" sz="1800" i="1" dirty="0" smtClean="0">
                <a:solidFill>
                  <a:schemeClr val="tx1"/>
                </a:solidFill>
                <a:latin typeface="Arial" charset="0"/>
              </a:rPr>
              <a:t>amplitude that </a:t>
            </a:r>
            <a:r>
              <a:rPr lang="en-US" altLang="da-DK" sz="1800" i="1" dirty="0">
                <a:solidFill>
                  <a:schemeClr val="tx1"/>
                </a:solidFill>
                <a:latin typeface="Arial" charset="0"/>
              </a:rPr>
              <a:t>gives a vertical atmospheric profile at the </a:t>
            </a:r>
            <a:r>
              <a:rPr lang="en-US" altLang="da-DK" sz="1800" i="1" dirty="0" smtClean="0">
                <a:solidFill>
                  <a:schemeClr val="tx1"/>
                </a:solidFill>
                <a:latin typeface="Arial" charset="0"/>
              </a:rPr>
              <a:t>ray’s tangent point.</a:t>
            </a:r>
            <a:br>
              <a:rPr lang="en-US" altLang="da-DK" sz="1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a-DK" sz="8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a-DK" sz="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a-DK" sz="1800" b="1" i="1" dirty="0" smtClean="0">
                <a:solidFill>
                  <a:schemeClr val="tx1"/>
                </a:solidFill>
                <a:latin typeface="Arial" charset="0"/>
              </a:rPr>
              <a:t>ii.</a:t>
            </a:r>
            <a:r>
              <a:rPr lang="en-US" altLang="da-DK" sz="1800" i="1" dirty="0" smtClean="0">
                <a:solidFill>
                  <a:schemeClr val="tx1"/>
                </a:solidFill>
                <a:latin typeface="Arial" charset="0"/>
              </a:rPr>
              <a:t> Position and velocity of the satellites.</a:t>
            </a:r>
            <a:endParaRPr lang="en-US" altLang="da-DK" sz="18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2480" y="5127041"/>
            <a:ext cx="5112320" cy="120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54" tIns="47134" rIns="95954" bIns="47134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</a:pPr>
            <a:r>
              <a:rPr lang="en-US" altLang="da-DK" sz="1800" dirty="0">
                <a:latin typeface="Arial" charset="0"/>
              </a:rPr>
              <a:t>I</a:t>
            </a:r>
            <a:r>
              <a:rPr lang="en-US" altLang="da-DK" sz="1800" dirty="0" smtClean="0">
                <a:latin typeface="Arial" charset="0"/>
              </a:rPr>
              <a:t>mportant for climate: based on measuring time differences (phase shifts), not radiances, makes this technique intrinsically stable. No need for inter-calibration between instruments/missions.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889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Sampling the atmosphere with 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GNSS-RO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   distribution of 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profiles from a single mission   </a:t>
            </a: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9219" name="Picture 3" descr="scat_map_1day_METOP_200908_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12875"/>
            <a:ext cx="4711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cat_map_1mon_METOP_200908_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3141663"/>
            <a:ext cx="47148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88032" y="4725144"/>
            <a:ext cx="416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a-DK" sz="1600" dirty="0" smtClean="0">
                <a:latin typeface="Arial" charset="0"/>
              </a:rPr>
              <a:t>The technique is based on active sounding at microwave frequencies.</a:t>
            </a:r>
            <a:r>
              <a:rPr lang="en-GB" altLang="da-DK" sz="16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Independent </a:t>
            </a:r>
            <a:r>
              <a:rPr lang="en-GB" altLang="da-DK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of </a:t>
            </a:r>
            <a:r>
              <a:rPr lang="en-GB" altLang="da-DK" sz="1600" dirty="0">
                <a:latin typeface="Arial" charset="0"/>
              </a:rPr>
              <a:t>clouds, surface, </a:t>
            </a:r>
            <a:r>
              <a:rPr lang="en-GB" altLang="da-DK" sz="1600" dirty="0" smtClean="0">
                <a:latin typeface="Arial" charset="0"/>
              </a:rPr>
              <a:t>day/night. </a:t>
            </a:r>
            <a:r>
              <a:rPr lang="en-GB" sz="1600" dirty="0" smtClean="0">
                <a:latin typeface="Arial" charset="0"/>
              </a:rPr>
              <a:t>Overall sampling distribution governed by satellite orbits.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243388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3538" y="4613275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endParaRPr lang="da-DK" altLang="da-DK">
              <a:solidFill>
                <a:schemeClr val="tx1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03338" y="4840288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endParaRPr lang="da-DK" altLang="da-DK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89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Atmospheric sounding with 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GNSS-RO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   atmospheric profiles   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200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da-DK" altLang="da-DK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-21590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da-DK" altLang="da-DK"/>
          </a:p>
        </p:txBody>
      </p:sp>
      <p:pic>
        <p:nvPicPr>
          <p:cNvPr id="8199" name="Picture 7" descr="BENprofiles_lin_METOP_200907_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/>
          <a:stretch>
            <a:fillRect/>
          </a:stretch>
        </p:blipFill>
        <p:spPr bwMode="auto">
          <a:xfrm>
            <a:off x="200025" y="1052513"/>
            <a:ext cx="2624138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REFprofiles_lin_METOP_200907_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/>
          <a:stretch>
            <a:fillRect/>
          </a:stretch>
        </p:blipFill>
        <p:spPr bwMode="auto">
          <a:xfrm>
            <a:off x="1856656" y="1844675"/>
            <a:ext cx="26098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840288" y="2965450"/>
            <a:ext cx="2238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GB" altLang="da-DK" sz="12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GB" altLang="da-DK" sz="9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</a:pPr>
            <a:endParaRPr lang="en-GB" altLang="da-DK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8202" name="Picture 10" descr="Tprofiles_lin_METOP_200907_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/>
          <a:stretch>
            <a:fillRect/>
          </a:stretch>
        </p:blipFill>
        <p:spPr bwMode="auto">
          <a:xfrm>
            <a:off x="3855318" y="2852738"/>
            <a:ext cx="26098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840288" y="6173788"/>
            <a:ext cx="2238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GB" altLang="da-DK" sz="12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GB" altLang="da-DK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8204" name="Picture 12" descr="Qprofiles_lin_METOP_200907_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/>
          <a:stretch>
            <a:fillRect/>
          </a:stretch>
        </p:blipFill>
        <p:spPr bwMode="auto">
          <a:xfrm>
            <a:off x="6159574" y="3644900"/>
            <a:ext cx="26098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19471829"/>
              </p:ext>
            </p:extLst>
          </p:nvPr>
        </p:nvGraphicFramePr>
        <p:xfrm>
          <a:off x="5296024" y="1412875"/>
          <a:ext cx="44815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" name="Document" r:id="rId8" imgW="4480560" imgH="1171956" progId="Word.Document.8">
                  <p:embed/>
                </p:oleObj>
              </mc:Choice>
              <mc:Fallback>
                <p:oleObj name="Document" r:id="rId8" imgW="4480560" imgH="1171956" progId="Word.Document.8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024" y="1412875"/>
                        <a:ext cx="448151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6393160" y="2636838"/>
            <a:ext cx="3456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da-DK" sz="1800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L ~ 300 kilometers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da-DK" sz="1800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Z ~ 100 meters  –  1 kilometer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0512" y="1556792"/>
            <a:ext cx="981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FCDR</a:t>
            </a:r>
            <a:endParaRPr lang="en-US" altLang="da-DK" sz="2000" i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216696" y="2348880"/>
            <a:ext cx="981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da-DK" sz="20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</a:t>
            </a:r>
            <a: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CDR</a:t>
            </a:r>
            <a:endParaRPr lang="en-US" altLang="da-DK" sz="2000" i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160912" y="3284984"/>
            <a:ext cx="981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TCDR</a:t>
            </a:r>
            <a:b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</a:br>
            <a: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ECV</a:t>
            </a:r>
            <a:endParaRPr lang="en-US" altLang="da-DK" sz="2000" i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492206" y="4089266"/>
            <a:ext cx="981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TCDR</a:t>
            </a:r>
            <a:b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</a:br>
            <a:r>
              <a:rPr lang="en-US" altLang="da-DK" sz="20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ECV</a:t>
            </a:r>
            <a:endParaRPr lang="en-US" altLang="da-DK" sz="2000" i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 climate data records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   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gridded </a:t>
            </a: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monthly means   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1267200"/>
            <a:ext cx="3912108" cy="293408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00" y="2060848"/>
            <a:ext cx="3912108" cy="293408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00" y="2923200"/>
            <a:ext cx="3912108" cy="293408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00" y="3816000"/>
            <a:ext cx="3912108" cy="29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RO climate data records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   </a:t>
            </a: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time series of monthly mean data    </a:t>
            </a: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00" y="1418400"/>
            <a:ext cx="5177789" cy="38833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697" y="1340768"/>
            <a:ext cx="388619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  <a:noAutofit/>
          </a:bodyPr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•"/>
              <a:defRPr sz="31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–"/>
              <a:defRPr sz="27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•"/>
              <a:defRPr sz="22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A716"/>
              </a:buClr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IE" sz="16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87325" indent="-360363" eaLnBrk="1" hangingPunct="1"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Dry temperature</a:t>
            </a:r>
          </a:p>
          <a:p>
            <a:pPr marL="187325" indent="-360363" eaLnBrk="1" hangingPunct="1"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Near-equatorial means </a:t>
            </a:r>
          </a:p>
          <a:p>
            <a:pPr marL="187325" indent="-360363" eaLnBrk="1" hangingPunct="1"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De-</a:t>
            </a:r>
            <a:r>
              <a:rPr lang="en-IE" sz="1600" dirty="0" err="1" smtClean="0">
                <a:solidFill>
                  <a:schemeClr val="tx1"/>
                </a:solidFill>
                <a:latin typeface="+mn-lt"/>
                <a:cs typeface="+mn-cs"/>
              </a:rPr>
              <a:t>seasonalized</a:t>
            </a:r>
            <a:endParaRPr lang="en-IE" sz="16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IE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Semi-annual variability dominated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by QBO in the stratosphere, and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ENSO in the troposphere.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Low-latitude tropopause clearly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visible.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We also see the altitude where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humidity starts to play a role for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  <a:t>the refractivity. </a:t>
            </a:r>
            <a:br>
              <a:rPr lang="en-IE" sz="1600" dirty="0" smtClean="0">
                <a:solidFill>
                  <a:schemeClr val="tx1"/>
                </a:solidFill>
                <a:latin typeface="+mn-lt"/>
                <a:cs typeface="+mn-cs"/>
              </a:rPr>
            </a:br>
            <a:endParaRPr lang="en-IE" sz="160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33538" y="4613275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endParaRPr lang="da-DK" altLang="da-DK">
              <a:solidFill>
                <a:schemeClr val="tx1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03338" y="4840288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endParaRPr lang="da-DK" altLang="da-DK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889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Satellite missions with RO capacity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>
                <a:solidFill>
                  <a:srgbClr val="006464"/>
                </a:solidFill>
                <a:latin typeface="Arial" charset="0"/>
              </a:rPr>
              <a:t>––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200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da-DK" altLang="da-DK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-21590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da-DK" altLang="da-DK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840288" y="2965450"/>
            <a:ext cx="2238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GB" altLang="da-DK" sz="12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GB" altLang="da-DK" sz="9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</a:pPr>
            <a:endParaRPr lang="en-GB" altLang="da-DK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840288" y="6173788"/>
            <a:ext cx="2238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1" tIns="44441" rIns="90471" bIns="44441" anchor="ctr"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GB" altLang="da-DK" sz="120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GB" altLang="da-DK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2" name="Gruppe 1"/>
          <p:cNvGrpSpPr>
            <a:grpSpLocks noChangeAspect="1"/>
          </p:cNvGrpSpPr>
          <p:nvPr/>
        </p:nvGrpSpPr>
        <p:grpSpPr>
          <a:xfrm>
            <a:off x="481347" y="1034414"/>
            <a:ext cx="5614441" cy="5490930"/>
            <a:chOff x="848544" y="1225126"/>
            <a:chExt cx="5198559" cy="5084194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 rotWithShape="1">
            <a:blip r:embed="rId2"/>
            <a:srcRect l="9395" t="19174" r="9416" b="43381"/>
            <a:stretch/>
          </p:blipFill>
          <p:spPr>
            <a:xfrm>
              <a:off x="850358" y="3501008"/>
              <a:ext cx="5196745" cy="1348188"/>
            </a:xfrm>
            <a:prstGeom prst="rect">
              <a:avLst/>
            </a:prstGeom>
          </p:spPr>
        </p:pic>
        <p:pic>
          <p:nvPicPr>
            <p:cNvPr id="21" name="Picture 3"/>
            <p:cNvPicPr>
              <a:picLocks noChangeAspect="1"/>
            </p:cNvPicPr>
            <p:nvPr/>
          </p:nvPicPr>
          <p:blipFill rotWithShape="1">
            <a:blip r:embed="rId3"/>
            <a:srcRect l="9488" t="19013" r="9384" b="17644"/>
            <a:stretch/>
          </p:blipFill>
          <p:spPr>
            <a:xfrm>
              <a:off x="848544" y="1225126"/>
              <a:ext cx="5192841" cy="2280633"/>
            </a:xfrm>
            <a:prstGeom prst="rect">
              <a:avLst/>
            </a:prstGeom>
          </p:spPr>
        </p:pic>
        <p:pic>
          <p:nvPicPr>
            <p:cNvPr id="22" name="Picture 5"/>
            <p:cNvPicPr>
              <a:picLocks noChangeAspect="1"/>
            </p:cNvPicPr>
            <p:nvPr/>
          </p:nvPicPr>
          <p:blipFill rotWithShape="1">
            <a:blip r:embed="rId4"/>
            <a:srcRect l="9492" t="19175" r="9534" b="39963"/>
            <a:stretch/>
          </p:blipFill>
          <p:spPr>
            <a:xfrm>
              <a:off x="857495" y="4838104"/>
              <a:ext cx="5182984" cy="1471216"/>
            </a:xfrm>
            <a:prstGeom prst="rect">
              <a:avLst/>
            </a:prstGeom>
          </p:spPr>
        </p:pic>
      </p:grpSp>
      <p:sp>
        <p:nvSpPr>
          <p:cNvPr id="23" name="Oval 20"/>
          <p:cNvSpPr/>
          <p:nvPr/>
        </p:nvSpPr>
        <p:spPr>
          <a:xfrm>
            <a:off x="128465" y="3602037"/>
            <a:ext cx="1274886" cy="315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21152" y="330828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RO-CLIM Focus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1"/>
          <p:cNvSpPr/>
          <p:nvPr/>
        </p:nvSpPr>
        <p:spPr>
          <a:xfrm>
            <a:off x="488504" y="1085850"/>
            <a:ext cx="3168352" cy="54295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2"/>
          <p:cNvSpPr/>
          <p:nvPr/>
        </p:nvSpPr>
        <p:spPr>
          <a:xfrm>
            <a:off x="380256" y="3933056"/>
            <a:ext cx="3276600" cy="53340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4"/>
          <p:cNvSpPr txBox="1"/>
          <p:nvPr/>
        </p:nvSpPr>
        <p:spPr>
          <a:xfrm>
            <a:off x="6321152" y="2343090"/>
            <a:ext cx="319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RO-CLIM Focus</a:t>
            </a:r>
            <a:endParaRPr lang="en-GB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050" y="476250"/>
            <a:ext cx="922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3369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>T</a:t>
            </a:r>
            <a:r>
              <a:rPr lang="en-US" altLang="da-DK" sz="2800" dirty="0" smtClean="0">
                <a:solidFill>
                  <a:srgbClr val="006464"/>
                </a:solidFill>
                <a:latin typeface="Arial" charset="0"/>
              </a:rPr>
              <a:t>he RO-CLIM project</a:t>
            </a:r>
            <a:r>
              <a:rPr lang="en-US" altLang="da-DK" sz="2800" dirty="0">
                <a:solidFill>
                  <a:srgbClr val="006464"/>
                </a:solidFill>
                <a:latin typeface="Arial" charset="0"/>
              </a:rPr>
              <a:t/>
            </a:r>
            <a:br>
              <a:rPr lang="en-US" altLang="da-DK" sz="2800" dirty="0">
                <a:solidFill>
                  <a:srgbClr val="006464"/>
                </a:solidFill>
                <a:latin typeface="Arial" charset="0"/>
              </a:rPr>
            </a:br>
            <a:r>
              <a:rPr lang="en-US" altLang="da-DK" sz="2000" dirty="0" smtClean="0">
                <a:solidFill>
                  <a:srgbClr val="006464"/>
                </a:solidFill>
                <a:latin typeface="Arial" charset="0"/>
              </a:rPr>
              <a:t>–   project team   –</a:t>
            </a:r>
            <a:endParaRPr lang="da-DK" altLang="da-DK" sz="2000" dirty="0">
              <a:solidFill>
                <a:srgbClr val="006464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356131"/>
            <a:ext cx="7535228" cy="48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9">
      <a:dk1>
        <a:srgbClr val="00279F"/>
      </a:dk1>
      <a:lt1>
        <a:srgbClr val="FFFFFF"/>
      </a:lt1>
      <a:dk2>
        <a:srgbClr val="114FFB"/>
      </a:dk2>
      <a:lt2>
        <a:srgbClr val="CECECE"/>
      </a:lt2>
      <a:accent1>
        <a:srgbClr val="00B7A5"/>
      </a:accent1>
      <a:accent2>
        <a:srgbClr val="009688"/>
      </a:accent2>
      <a:accent3>
        <a:srgbClr val="FFFFFF"/>
      </a:accent3>
      <a:accent4>
        <a:srgbClr val="002087"/>
      </a:accent4>
      <a:accent5>
        <a:srgbClr val="AAD8CF"/>
      </a:accent5>
      <a:accent6>
        <a:srgbClr val="00877B"/>
      </a:accent6>
      <a:hlink>
        <a:srgbClr val="2C1EE0"/>
      </a:hlink>
      <a:folHlink>
        <a:srgbClr val="2C1EE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71" tIns="44441" rIns="90471" bIns="44441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93369"/>
          </a:buClr>
          <a:buSzPct val="120000"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71" tIns="44441" rIns="90471" bIns="44441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93369"/>
          </a:buClr>
          <a:buSzPct val="120000"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279F"/>
        </a:dk1>
        <a:lt1>
          <a:srgbClr val="FFFFFF"/>
        </a:lt1>
        <a:dk2>
          <a:srgbClr val="114FFB"/>
        </a:dk2>
        <a:lt2>
          <a:srgbClr val="CECECE"/>
        </a:lt2>
        <a:accent1>
          <a:srgbClr val="00B7A5"/>
        </a:accent1>
        <a:accent2>
          <a:srgbClr val="009688"/>
        </a:accent2>
        <a:accent3>
          <a:srgbClr val="FFFFFF"/>
        </a:accent3>
        <a:accent4>
          <a:srgbClr val="002087"/>
        </a:accent4>
        <a:accent5>
          <a:srgbClr val="AAD8CF"/>
        </a:accent5>
        <a:accent6>
          <a:srgbClr val="00877B"/>
        </a:accent6>
        <a:hlink>
          <a:srgbClr val="2C1EE0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279F"/>
        </a:dk1>
        <a:lt1>
          <a:srgbClr val="FFFFFF"/>
        </a:lt1>
        <a:dk2>
          <a:srgbClr val="114FFB"/>
        </a:dk2>
        <a:lt2>
          <a:srgbClr val="CECECE"/>
        </a:lt2>
        <a:accent1>
          <a:srgbClr val="00B7A5"/>
        </a:accent1>
        <a:accent2>
          <a:srgbClr val="009688"/>
        </a:accent2>
        <a:accent3>
          <a:srgbClr val="FFFFFF"/>
        </a:accent3>
        <a:accent4>
          <a:srgbClr val="002087"/>
        </a:accent4>
        <a:accent5>
          <a:srgbClr val="AAD8CF"/>
        </a:accent5>
        <a:accent6>
          <a:srgbClr val="00877B"/>
        </a:accent6>
        <a:hlink>
          <a:srgbClr val="2C1EE0"/>
        </a:hlink>
        <a:folHlink>
          <a:srgbClr val="2C1E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c:\newwave\hpnwdos\powerpnt\blank.ppt</Template>
  <TotalTime>9404707</TotalTime>
  <Pages>2</Pages>
  <Words>467</Words>
  <Application>Microsoft Office PowerPoint</Application>
  <PresentationFormat>A4 (210 x 297 mm)</PresentationFormat>
  <Paragraphs>118</Paragraphs>
  <Slides>23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6" baseType="lpstr">
      <vt:lpstr>blank</vt:lpstr>
      <vt:lpstr>Brugerdefineret design</vt:lpstr>
      <vt:lpstr>Document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Gleisner et al. at EUMETSAT 2016</dc:title>
  <dc:creator>Hans Gleisner</dc:creator>
  <cp:lastModifiedBy>Hans Gleisner</cp:lastModifiedBy>
  <cp:revision>1770</cp:revision>
  <cp:lastPrinted>2001-09-03T13:35:46Z</cp:lastPrinted>
  <dcterms:created xsi:type="dcterms:W3CDTF">1996-09-12T11:29:24Z</dcterms:created>
  <dcterms:modified xsi:type="dcterms:W3CDTF">2019-02-07T10:59:52Z</dcterms:modified>
</cp:coreProperties>
</file>