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50" r:id="rId2"/>
    <p:sldMasterId id="2147483711" r:id="rId3"/>
    <p:sldMasterId id="2147483724" r:id="rId4"/>
    <p:sldMasterId id="2147483739" r:id="rId5"/>
    <p:sldMasterId id="2147483754" r:id="rId6"/>
    <p:sldMasterId id="2147483766" r:id="rId7"/>
  </p:sldMasterIdLst>
  <p:notesMasterIdLst>
    <p:notesMasterId r:id="rId27"/>
  </p:notesMasterIdLst>
  <p:sldIdLst>
    <p:sldId id="256" r:id="rId8"/>
    <p:sldId id="342" r:id="rId9"/>
    <p:sldId id="344" r:id="rId10"/>
    <p:sldId id="343" r:id="rId11"/>
    <p:sldId id="299" r:id="rId12"/>
    <p:sldId id="306" r:id="rId13"/>
    <p:sldId id="347" r:id="rId14"/>
    <p:sldId id="348" r:id="rId15"/>
    <p:sldId id="349" r:id="rId16"/>
    <p:sldId id="351" r:id="rId17"/>
    <p:sldId id="353" r:id="rId18"/>
    <p:sldId id="354" r:id="rId19"/>
    <p:sldId id="352" r:id="rId20"/>
    <p:sldId id="345" r:id="rId21"/>
    <p:sldId id="346" r:id="rId22"/>
    <p:sldId id="355" r:id="rId23"/>
    <p:sldId id="356" r:id="rId24"/>
    <p:sldId id="357" r:id="rId25"/>
    <p:sldId id="358" r:id="rId26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798">
          <p15:clr>
            <a:srgbClr val="A4A3A4"/>
          </p15:clr>
        </p15:guide>
        <p15:guide id="3" orient="horz" pos="1914">
          <p15:clr>
            <a:srgbClr val="A4A3A4"/>
          </p15:clr>
        </p15:guide>
        <p15:guide id="4" pos="339">
          <p15:clr>
            <a:srgbClr val="A4A3A4"/>
          </p15:clr>
        </p15:guide>
        <p15:guide id="5" pos="55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 snapToGrid="0">
      <p:cViewPr>
        <p:scale>
          <a:sx n="100" d="100"/>
          <a:sy n="100" d="100"/>
        </p:scale>
        <p:origin x="-294" y="-162"/>
      </p:cViewPr>
      <p:guideLst>
        <p:guide orient="horz" pos="2160"/>
        <p:guide orient="horz" pos="1798"/>
        <p:guide orient="horz" pos="1914"/>
        <p:guide pos="339"/>
        <p:guide pos="55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15FFA5FE-87AD-4DA6-9A2E-D30237E2C1E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922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FA5FE-87AD-4DA6-9A2E-D30237E2C1E1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912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FA5FE-87AD-4DA6-9A2E-D30237E2C1E1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725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90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7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0"/>
            <a:ext cx="8213725" cy="56197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D8A9C-38C7-4A0C-B2B1-37A0A9BBDF2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F2B73-04A1-4D1C-9338-8DA1CEE4264C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66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6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6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74959-2E62-418B-AA74-A92BDEAE2A0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48EF9-E931-4E5B-B090-3E4E135BACE2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979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2" y="1722438"/>
            <a:ext cx="3741737" cy="44862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338B4-5E8C-41F3-8010-3F6A1943E19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990C6-503F-41E6-8E7B-078F0A008C87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248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4" y="293688"/>
            <a:ext cx="11906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7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0"/>
            <a:ext cx="8213725" cy="56197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9FCD6-901A-4CB5-A302-3564087C578D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4469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9262E-191B-4BCB-9D04-6FF914D77F9E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143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0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2" y="1722440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11416-CCCE-4DD8-A506-F1E6A1B8BCF0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42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9C6BB-829D-4F81-9340-2E3270E2F613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6538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D369D-7333-45FE-B49C-2B05B47D95C9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7386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57851-ED6C-4D97-893E-47E5826F8813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68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57B1-77C0-4AA2-A551-BB9DB8EC283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561D0-481B-4DE2-BA6A-5D30BE00D7E5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636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12685-F754-4441-BBEE-561400DB9ADE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7242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94AD6-A2E6-47A7-A1CE-912BA1275543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6730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DE3B9-0F35-40AC-9DFD-BD3AE5F45650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4913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7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7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D86D5-34BB-449C-82D7-D44A8625516F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9084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2" y="1722438"/>
            <a:ext cx="3741737" cy="44862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7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B839F98D-8FCA-4FF3-AD89-90E495996FA8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3595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4" y="293688"/>
            <a:ext cx="11906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7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0"/>
            <a:ext cx="8213725" cy="56197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sp>
        <p:nvSpPr>
          <p:cNvPr id="2" name="hc"/>
          <p:cNvSpPr txBox="1"/>
          <p:nvPr userDrawn="1"/>
        </p:nvSpPr>
        <p:spPr>
          <a:xfrm>
            <a:off x="0" y="2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49129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79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9FCD6-901A-4CB5-A302-3564087C578D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5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9262E-191B-4BCB-9D04-6FF914D77F9E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93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0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2" y="1722440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11416-CCCE-4DD8-A506-F1E6A1B8BCF0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97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9C6BB-829D-4F81-9340-2E3270E2F613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5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B440C-D868-40EB-8A8C-D9B8A9F0566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94686-134E-4CC8-A81B-2CFF0DE86E88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5732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D369D-7333-45FE-B49C-2B05B47D95C9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45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57851-ED6C-4D97-893E-47E5826F8813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22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12685-F754-4441-BBEE-561400DB9ADE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08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94AD6-A2E6-47A7-A1CE-912BA1275543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75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DE3B9-0F35-40AC-9DFD-BD3AE5F45650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1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7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7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D86D5-34BB-449C-82D7-D44A8625516F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16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2" y="1722438"/>
            <a:ext cx="3741737" cy="44862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7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B839F98D-8FCA-4FF3-AD89-90E495996FA8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87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3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8"/>
          </a:xfrm>
        </p:spPr>
        <p:txBody>
          <a:bodyPr/>
          <a:lstStyle/>
          <a:p>
            <a:fld id="{B15AD28A-C0ED-CD43-BACF-CBC78A1A25E1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5"/>
            <a:ext cx="2895600" cy="257810"/>
          </a:xfrm>
        </p:spPr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7"/>
            <a:ext cx="762000" cy="271463"/>
          </a:xfrm>
        </p:spPr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06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1F44-E79F-3247-9C8B-3286823E25A6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27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50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8"/>
          </a:xfrm>
        </p:spPr>
        <p:txBody>
          <a:bodyPr/>
          <a:lstStyle/>
          <a:p>
            <a:fld id="{EB0D2D1B-56BC-0B40-8795-6A55F8E4E9CB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6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158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2" y="1722438"/>
            <a:ext cx="3741737" cy="4486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11E1-8607-4E6F-8B6D-6DA8D226217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79D18-1961-4779-9982-E54064ABD094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6531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8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02A8-2D6F-2446-9948-0D816341F27F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62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91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91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88FC-1F2C-BB45-8E22-37AAC0F25F1F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2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1"/>
            <a:ext cx="3566160" cy="83250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1"/>
            <a:ext cx="3566160" cy="83250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EC41-E83A-B54A-A725-5C6B9D513B54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80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66A-CEF1-6D49-8DE3-C2992237E30F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7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2B4E-860B-4C43-9109-B8FEAE54DC5C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62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31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4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31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7E6-1B35-6D4B-9F0E-A65E2D8E3A97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4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31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4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31" y="2672325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7651-7DD8-AD41-B5B8-F1A6DE4D345A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3" y="310126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5018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8F68-54E2-634B-8D05-82E5617E386C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87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7" y="4287822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7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D8E-1FD5-8441-AC28-7F717C85C03A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6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36F1-4187-5648-A5F1-104CEDD463F8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2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26E9-04ED-4124-BCFB-11C0B9DB738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32977-5621-493C-A83D-9AA2C237795C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3352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5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8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D74-225E-CC4B-AD1A-34F8B86C5754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87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1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8"/>
          </a:xfrm>
        </p:spPr>
        <p:txBody>
          <a:bodyPr/>
          <a:lstStyle/>
          <a:p>
            <a:fld id="{B15AD28A-C0ED-CD43-BACF-CBC78A1A25E1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5"/>
            <a:ext cx="2895600" cy="257810"/>
          </a:xfrm>
        </p:spPr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5"/>
            <a:ext cx="762000" cy="271463"/>
          </a:xfrm>
        </p:spPr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197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1F44-E79F-3247-9C8B-3286823E25A6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159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8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8"/>
          </a:xfrm>
        </p:spPr>
        <p:txBody>
          <a:bodyPr/>
          <a:lstStyle/>
          <a:p>
            <a:fld id="{EB0D2D1B-56BC-0B40-8795-6A55F8E4E9CB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6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3350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7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02A8-2D6F-2446-9948-0D816341F27F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951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9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9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88FC-1F2C-BB45-8E22-37AAC0F25F1F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54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1"/>
            <a:ext cx="3566160" cy="83250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1"/>
            <a:ext cx="3566160" cy="83250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EC41-E83A-B54A-A725-5C6B9D513B54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49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66A-CEF1-6D49-8DE3-C2992237E30F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87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2B4E-860B-4C43-9109-B8FEAE54DC5C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35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7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4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7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7E6-1B35-6D4B-9F0E-A65E2D8E3A97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4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BDB5D-0C82-43F7-B6E5-E3A4198642B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F89A6-72B6-4B6C-AE9F-9077234A6AA3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95589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7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4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7" y="2672324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7651-7DD8-AD41-B5B8-F1A6DE4D345A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3" y="310124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09579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8F68-54E2-634B-8D05-82E5617E386C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321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3" y="4287820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3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D8E-1FD5-8441-AC28-7F717C85C03A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186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36F1-4187-5648-A5F1-104CEDD463F8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0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1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D74-225E-CC4B-AD1A-34F8B86C5754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229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lIns="91174" tIns="45589" rIns="91174" bIns="45589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821D7-DEEA-4E00-8033-F05D74979B3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174" tIns="45589" rIns="91174" bIns="45589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1033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</p:spPr>
        <p:txBody>
          <a:bodyPr lIns="91174" tIns="45589" rIns="91174" bIns="45589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lIns="91174" tIns="45589" rIns="91174" bIns="45589" anchor="b"/>
          <a:lstStyle>
            <a:lvl1pPr marL="0" indent="0">
              <a:buNone/>
              <a:defRPr sz="2000"/>
            </a:lvl1pPr>
            <a:lvl2pPr marL="455919" indent="0">
              <a:buNone/>
              <a:defRPr sz="1800"/>
            </a:lvl2pPr>
            <a:lvl3pPr marL="911843" indent="0">
              <a:buNone/>
              <a:defRPr sz="1600"/>
            </a:lvl3pPr>
            <a:lvl4pPr marL="1367768" indent="0">
              <a:buNone/>
              <a:defRPr sz="1400"/>
            </a:lvl4pPr>
            <a:lvl5pPr marL="1823688" indent="0">
              <a:buNone/>
              <a:defRPr sz="1400"/>
            </a:lvl5pPr>
            <a:lvl6pPr marL="2279613" indent="0">
              <a:buNone/>
              <a:defRPr sz="1400"/>
            </a:lvl6pPr>
            <a:lvl7pPr marL="2735531" indent="0">
              <a:buNone/>
              <a:defRPr sz="1400"/>
            </a:lvl7pPr>
            <a:lvl8pPr marL="3191447" indent="0">
              <a:buNone/>
              <a:defRPr sz="1400"/>
            </a:lvl8pPr>
            <a:lvl9pPr marL="3647374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4321-55D2-481F-8641-6191A71CAF3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51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lIns="91174" tIns="45589" rIns="91174" bIns="45589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65"/>
            <a:ext cx="3740150" cy="4403725"/>
          </a:xfrm>
        </p:spPr>
        <p:txBody>
          <a:bodyPr lIns="91174" tIns="45589" rIns="91174" bIns="455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815" y="1722465"/>
            <a:ext cx="3741737" cy="4403725"/>
          </a:xfrm>
        </p:spPr>
        <p:txBody>
          <a:bodyPr lIns="91174" tIns="45589" rIns="91174" bIns="455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FCE5-6EE8-4172-9D1A-06E61F5495E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291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174" tIns="45589" rIns="91174" bIns="45589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lIns="91174" tIns="45589" rIns="91174" bIns="45589" anchor="b"/>
          <a:lstStyle>
            <a:lvl1pPr marL="0" indent="0">
              <a:buNone/>
              <a:defRPr sz="2400" b="1"/>
            </a:lvl1pPr>
            <a:lvl2pPr marL="455919" indent="0">
              <a:buNone/>
              <a:defRPr sz="2000" b="1"/>
            </a:lvl2pPr>
            <a:lvl3pPr marL="911843" indent="0">
              <a:buNone/>
              <a:defRPr sz="1800" b="1"/>
            </a:lvl3pPr>
            <a:lvl4pPr marL="1367768" indent="0">
              <a:buNone/>
              <a:defRPr sz="1600" b="1"/>
            </a:lvl4pPr>
            <a:lvl5pPr marL="1823688" indent="0">
              <a:buNone/>
              <a:defRPr sz="1600" b="1"/>
            </a:lvl5pPr>
            <a:lvl6pPr marL="2279613" indent="0">
              <a:buNone/>
              <a:defRPr sz="1600" b="1"/>
            </a:lvl6pPr>
            <a:lvl7pPr marL="2735531" indent="0">
              <a:buNone/>
              <a:defRPr sz="1600" b="1"/>
            </a:lvl7pPr>
            <a:lvl8pPr marL="3191447" indent="0">
              <a:buNone/>
              <a:defRPr sz="1600" b="1"/>
            </a:lvl8pPr>
            <a:lvl9pPr marL="364737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lIns="91174" tIns="45589" rIns="91174" bIns="4558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lIns="91174" tIns="45589" rIns="91174" bIns="45589" anchor="b"/>
          <a:lstStyle>
            <a:lvl1pPr marL="0" indent="0">
              <a:buNone/>
              <a:defRPr sz="2400" b="1"/>
            </a:lvl1pPr>
            <a:lvl2pPr marL="455919" indent="0">
              <a:buNone/>
              <a:defRPr sz="2000" b="1"/>
            </a:lvl2pPr>
            <a:lvl3pPr marL="911843" indent="0">
              <a:buNone/>
              <a:defRPr sz="1800" b="1"/>
            </a:lvl3pPr>
            <a:lvl4pPr marL="1367768" indent="0">
              <a:buNone/>
              <a:defRPr sz="1600" b="1"/>
            </a:lvl4pPr>
            <a:lvl5pPr marL="1823688" indent="0">
              <a:buNone/>
              <a:defRPr sz="1600" b="1"/>
            </a:lvl5pPr>
            <a:lvl6pPr marL="2279613" indent="0">
              <a:buNone/>
              <a:defRPr sz="1600" b="1"/>
            </a:lvl6pPr>
            <a:lvl7pPr marL="2735531" indent="0">
              <a:buNone/>
              <a:defRPr sz="1600" b="1"/>
            </a:lvl7pPr>
            <a:lvl8pPr marL="3191447" indent="0">
              <a:buNone/>
              <a:defRPr sz="1600" b="1"/>
            </a:lvl8pPr>
            <a:lvl9pPr marL="364737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lIns="91174" tIns="45589" rIns="91174" bIns="4558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7547-FDA0-46CC-838D-FEAD8839FBF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006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lIns="91174" tIns="45589" rIns="91174" bIns="45589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EB7A-8D69-4BBC-8D0B-36D7F971CE7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4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A786-1196-46B1-BE79-8D310900059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1E468-600B-4FD2-987D-21FC334BF8F3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4793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5207-655A-4E07-9947-C02E1190D68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61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lIns="91174" tIns="45589" rIns="91174" bIns="45589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4" y="273077"/>
            <a:ext cx="5111750" cy="5853113"/>
          </a:xfrm>
        </p:spPr>
        <p:txBody>
          <a:bodyPr lIns="91174" tIns="45589" rIns="91174" bIns="4558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 lIns="91174" tIns="45589" rIns="91174" bIns="45589"/>
          <a:lstStyle>
            <a:lvl1pPr marL="0" indent="0">
              <a:buNone/>
              <a:defRPr sz="1400"/>
            </a:lvl1pPr>
            <a:lvl2pPr marL="455919" indent="0">
              <a:buNone/>
              <a:defRPr sz="1200"/>
            </a:lvl2pPr>
            <a:lvl3pPr marL="911843" indent="0">
              <a:buNone/>
              <a:defRPr sz="1000"/>
            </a:lvl3pPr>
            <a:lvl4pPr marL="1367768" indent="0">
              <a:buNone/>
              <a:defRPr sz="900"/>
            </a:lvl4pPr>
            <a:lvl5pPr marL="1823688" indent="0">
              <a:buNone/>
              <a:defRPr sz="900"/>
            </a:lvl5pPr>
            <a:lvl6pPr marL="2279613" indent="0">
              <a:buNone/>
              <a:defRPr sz="900"/>
            </a:lvl6pPr>
            <a:lvl7pPr marL="2735531" indent="0">
              <a:buNone/>
              <a:defRPr sz="900"/>
            </a:lvl7pPr>
            <a:lvl8pPr marL="3191447" indent="0">
              <a:buNone/>
              <a:defRPr sz="900"/>
            </a:lvl8pPr>
            <a:lvl9pPr marL="364737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A8A-06FB-46B8-A729-E2CE2B09EBE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776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lIns="91174" tIns="45589" rIns="91174" bIns="45589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5919" indent="0">
              <a:buNone/>
              <a:defRPr sz="2800"/>
            </a:lvl2pPr>
            <a:lvl3pPr marL="911843" indent="0">
              <a:buNone/>
              <a:defRPr sz="2400"/>
            </a:lvl3pPr>
            <a:lvl4pPr marL="1367768" indent="0">
              <a:buNone/>
              <a:defRPr sz="2000"/>
            </a:lvl4pPr>
            <a:lvl5pPr marL="1823688" indent="0">
              <a:buNone/>
              <a:defRPr sz="2000"/>
            </a:lvl5pPr>
            <a:lvl6pPr marL="2279613" indent="0">
              <a:buNone/>
              <a:defRPr sz="2000"/>
            </a:lvl6pPr>
            <a:lvl7pPr marL="2735531" indent="0">
              <a:buNone/>
              <a:defRPr sz="2000"/>
            </a:lvl7pPr>
            <a:lvl8pPr marL="3191447" indent="0">
              <a:buNone/>
              <a:defRPr sz="2000"/>
            </a:lvl8pPr>
            <a:lvl9pPr marL="3647374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lIns="91174" tIns="45589" rIns="91174" bIns="45589"/>
          <a:lstStyle>
            <a:lvl1pPr marL="0" indent="0">
              <a:buNone/>
              <a:defRPr sz="1400"/>
            </a:lvl1pPr>
            <a:lvl2pPr marL="455919" indent="0">
              <a:buNone/>
              <a:defRPr sz="1200"/>
            </a:lvl2pPr>
            <a:lvl3pPr marL="911843" indent="0">
              <a:buNone/>
              <a:defRPr sz="1000"/>
            </a:lvl3pPr>
            <a:lvl4pPr marL="1367768" indent="0">
              <a:buNone/>
              <a:defRPr sz="900"/>
            </a:lvl4pPr>
            <a:lvl5pPr marL="1823688" indent="0">
              <a:buNone/>
              <a:defRPr sz="900"/>
            </a:lvl5pPr>
            <a:lvl6pPr marL="2279613" indent="0">
              <a:buNone/>
              <a:defRPr sz="900"/>
            </a:lvl6pPr>
            <a:lvl7pPr marL="2735531" indent="0">
              <a:buNone/>
              <a:defRPr sz="900"/>
            </a:lvl7pPr>
            <a:lvl8pPr marL="3191447" indent="0">
              <a:buNone/>
              <a:defRPr sz="900"/>
            </a:lvl8pPr>
            <a:lvl9pPr marL="364737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C457-2D59-474D-AA63-82037F67797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629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lIns="91174" tIns="45589" rIns="91174" bIns="45589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91174" tIns="45589" rIns="91174" bIns="45589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0F593-9EBF-404C-AD54-DA377AABF0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314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1" y="828675"/>
            <a:ext cx="1908175" cy="5297488"/>
          </a:xfrm>
        </p:spPr>
        <p:txBody>
          <a:bodyPr vert="eaVert" lIns="91174" tIns="45589" rIns="91174" bIns="45589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 lIns="91174" tIns="45589" rIns="91174" bIns="45589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E418-A608-480A-B326-D144AB6D41F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36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174" tIns="45589" rIns="91174" bIns="45589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174" tIns="45589" rIns="91174" bIns="45589"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8234390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5626-35CD-499E-A061-EA5C2B9BDDC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978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4" y="293688"/>
            <a:ext cx="11906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7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0"/>
            <a:ext cx="8213725" cy="56197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929875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9FCD6-901A-4CB5-A302-3564087C578D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90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9262E-191B-4BCB-9D04-6FF914D77F9E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289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0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2" y="1722440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11416-CCCE-4DD8-A506-F1E6A1B8BCF0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1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903B0-1786-4CF1-A69F-4CFC072EA2D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95E46-3473-42FB-A506-DC62BFEC77F5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40335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9C6BB-829D-4F81-9340-2E3270E2F613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84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D369D-7333-45FE-B49C-2B05B47D95C9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707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57851-ED6C-4D97-893E-47E5826F8813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475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12685-F754-4441-BBEE-561400DB9ADE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636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94AD6-A2E6-47A7-A1CE-912BA1275543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94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DE3B9-0F35-40AC-9DFD-BD3AE5F45650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610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7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7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D86D5-34BB-449C-82D7-D44A8625516F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43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2" y="1722438"/>
            <a:ext cx="3741737" cy="44862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7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B839F98D-8FCA-4FF3-AD89-90E495996FA8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2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36038-451C-4D71-A2EE-3CF32AC38FB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77EA7-10E1-447B-B316-614D0F16EAFB}" type="datetime1">
              <a:rPr lang="sv-SE" smtClean="0"/>
              <a:t>2019-02-06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818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8"/>
            <a:ext cx="7634287" cy="448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7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C949124D-09DE-4D59-9822-96C9149AA5D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4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3406112F-A14D-448B-BAFB-A6ECD0992179}" type="datetime1">
              <a:rPr lang="sv-SE" smtClean="0"/>
              <a:t>2019-02-06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  <p:sldLayoutId id="214748367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8"/>
            <a:ext cx="7634287" cy="448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7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63A893D-36DC-4BEA-9D04-FEC2CD6254C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4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5A7902D-4788-4486-9B53-9E6068A23589}" type="datetime1">
              <a:rPr lang="sv-SE" smtClean="0"/>
              <a:t>2019-02-06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8"/>
            <a:ext cx="7634287" cy="448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7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4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5A7902D-4788-4486-9B53-9E6068A23589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2" name="hc"/>
          <p:cNvSpPr txBox="1"/>
          <p:nvPr userDrawn="1"/>
        </p:nvSpPr>
        <p:spPr>
          <a:xfrm>
            <a:off x="0" y="2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49129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6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8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47AF04-94DE-514D-A1A3-700574E7E4F2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4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4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47AF04-94DE-514D-A1A3-700574E7E4F2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2/6/2019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EUMETSAT Conference - Tallinn, Estonia, 17-21 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1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3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90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5A82BA69-7C91-4AA2-90AF-3E8C4D40954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174" tIns="45589" rIns="91174" bIns="45589" anchor="ctr"/>
          <a:lstStyle/>
          <a:p>
            <a:pPr>
              <a:defRPr/>
            </a:pPr>
            <a:endParaRPr lang="sv-S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 descr="CMSAFLogo_gradient_L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4" t="13936" b="31741"/>
          <a:stretch>
            <a:fillRect/>
          </a:stretch>
        </p:blipFill>
        <p:spPr bwMode="auto">
          <a:xfrm>
            <a:off x="330200" y="1"/>
            <a:ext cx="1816100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5919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184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67768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3688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1940" indent="-34194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0873" indent="-284955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39809" indent="-227961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5720" indent="-227961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1649" indent="-227961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07571" indent="-227961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63494" indent="-227961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19415" indent="-227961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75337" indent="-227961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1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19" algn="l" defTabSz="911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43" algn="l" defTabSz="911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68" algn="l" defTabSz="911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88" algn="l" defTabSz="911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613" algn="l" defTabSz="911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531" algn="l" defTabSz="911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447" algn="l" defTabSz="911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374" algn="l" defTabSz="911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8"/>
            <a:ext cx="7634287" cy="448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ESA - CLOUD- CCI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7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4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5A7902D-4788-4486-9B53-9E6068A23589}" type="datetime1">
              <a:rPr lang="sv-SE" smtClean="0">
                <a:solidFill>
                  <a:prstClr val="black"/>
                </a:solidFill>
              </a:rPr>
              <a:pPr/>
              <a:t>2019-02-06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7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e/url?sa=i&amp;rct=j&amp;q=&amp;esrc=s&amp;source=images&amp;cd=&amp;ved=2ahUKEwiaqbWjsJjgAhXGBiwKHV0-DWIQjRx6BAgBEAU&amp;url=https://www.youtube.com/watch?v=3v2pvpH5LoI&amp;psig=AOvVaw1--p0mS8gzfInGJY_p28e6&amp;ust=154903632845629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hyperlink" Target="http://www.google.se/url?sa=i&amp;rct=j&amp;q=&amp;esrc=s&amp;source=images&amp;cd=&amp;cad=rja&amp;uact=8&amp;ved=2ahUKEwjrsIGOsZjgAhVDDSwKHfDlB7EQjRx6BAgBEAU&amp;url=http://www.russianspaceweb.com/metop.html&amp;psig=AOvVaw23dBw672D7sX5IXnV0-nC7&amp;ust=1549036517053773" TargetMode="Externa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hyperlink" Target="http://www.google.se/url?sa=i&amp;rct=j&amp;q=&amp;esrc=s&amp;source=images&amp;cd=&amp;cad=rja&amp;uact=8&amp;ved=0ahUKEwjUn8D2w7jKAhUlAHMKHafrCAQQjRwIBw&amp;url=http://www.nasa.gov/spheres/faq.html&amp;psig=AFQjCNHL0TFTl9rl5JV3Fmw_GTCRXsWMYQ&amp;ust=145338401356544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082" y="2789935"/>
            <a:ext cx="8549691" cy="1470025"/>
          </a:xfrm>
        </p:spPr>
        <p:txBody>
          <a:bodyPr/>
          <a:lstStyle/>
          <a:p>
            <a:pPr algn="ctr"/>
            <a:r>
              <a:rPr lang="en-US" dirty="0" smtClean="0"/>
              <a:t>SCM-05: Advancing the AVHRR FCDR – a SCOPE-CM cooperation project between EUMETSAT, ESA, NOAA and NASA</a:t>
            </a:r>
            <a:br>
              <a:rPr lang="en-US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Close-out project presentation </a:t>
            </a:r>
            <a:br>
              <a:rPr lang="en-US" sz="1800" dirty="0" smtClean="0"/>
            </a:br>
            <a:r>
              <a:rPr lang="en-US" sz="1800" dirty="0" smtClean="0"/>
              <a:t>SEP-14, Geneva, Switzerland</a:t>
            </a:r>
            <a:br>
              <a:rPr lang="en-US" sz="1800" dirty="0" smtClean="0"/>
            </a:br>
            <a:r>
              <a:rPr lang="en-US" sz="1800" dirty="0" smtClean="0"/>
              <a:t>7-8 February 2019</a:t>
            </a:r>
            <a:br>
              <a:rPr lang="en-US" sz="18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7" y="5856875"/>
            <a:ext cx="8213725" cy="561976"/>
          </a:xfrm>
        </p:spPr>
        <p:txBody>
          <a:bodyPr/>
          <a:lstStyle/>
          <a:p>
            <a:pPr algn="ctr"/>
            <a:r>
              <a:rPr lang="en-US" sz="1600" dirty="0"/>
              <a:t>K</a:t>
            </a:r>
            <a:r>
              <a:rPr lang="en-US" sz="1600" dirty="0" smtClean="0"/>
              <a:t>arl-Göran </a:t>
            </a:r>
            <a:r>
              <a:rPr lang="en-US" sz="1600" dirty="0" err="1" smtClean="0"/>
              <a:t>Karlsson</a:t>
            </a:r>
            <a:endParaRPr lang="en-US" sz="1600" dirty="0" smtClean="0"/>
          </a:p>
          <a:p>
            <a:pPr algn="ctr"/>
            <a:r>
              <a:rPr lang="en-US" sz="1600" dirty="0" smtClean="0"/>
              <a:t>SMHI</a:t>
            </a:r>
            <a:r>
              <a:rPr lang="en-US" sz="1600" dirty="0"/>
              <a:t>, Norrköping, </a:t>
            </a:r>
            <a:r>
              <a:rPr lang="en-US" sz="1600" dirty="0" smtClean="0"/>
              <a:t>Sweden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80" y="1279619"/>
            <a:ext cx="1358283" cy="59730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18" y="1423792"/>
            <a:ext cx="2547586" cy="106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renci.org/wp-content/uploads/2009/06/noaa_logo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8" y="1078553"/>
            <a:ext cx="2235448" cy="15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86" y="1897797"/>
            <a:ext cx="1325269" cy="78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77" y="1431070"/>
            <a:ext cx="11096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2"/>
            <a:ext cx="7113802" cy="429636"/>
          </a:xfrm>
        </p:spPr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0" y="1152732"/>
            <a:ext cx="9144000" cy="430887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sv-S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New AVHRR infrared </a:t>
            </a:r>
            <a:r>
              <a:rPr kumimoji="0" lang="sv-SE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calibration</a:t>
            </a:r>
            <a:r>
              <a:rPr kumimoji="0" lang="sv-S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from FIDUCEO (2019)</a:t>
            </a:r>
            <a:endParaRPr kumimoji="0" lang="sv-SE" sz="2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33926" y="1922170"/>
            <a:ext cx="87100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Responsible</a:t>
            </a:r>
            <a:r>
              <a:rPr kumimoji="0" lang="sv-S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partner:	 University </a:t>
            </a:r>
            <a:r>
              <a:rPr kumimoji="0" lang="sv-S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</a:t>
            </a:r>
            <a:r>
              <a:rPr kumimoji="0" lang="sv-S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Reading (J. </a:t>
            </a:r>
            <a:r>
              <a:rPr kumimoji="0" lang="sv-S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Mittaz</a:t>
            </a:r>
            <a:r>
              <a:rPr kumimoji="0" lang="sv-S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endParaRPr kumimoji="0" lang="sv-SE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52401" y="2458315"/>
            <a:ext cx="88773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Beta version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AVHRR FCDR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released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 2018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but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content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not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scientifically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useful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(just format and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orbit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demonstrations).</a:t>
            </a:r>
            <a:b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New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orbit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model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Orbits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defined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from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Equator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b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Final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dataset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(NOAA-6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NOAA-18)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be delivered by August 2019 (FIDUCEO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ends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b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Dataset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from NOAA-11 and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onwards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be ready by end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February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2019</a:t>
            </a:r>
            <a:b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PyGAC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and CM SAF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orbit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(blacklist)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database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is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used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by FIDUCEO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78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2"/>
            <a:ext cx="7113802" cy="429636"/>
          </a:xfrm>
        </p:spPr>
        <p:txBody>
          <a:bodyPr/>
          <a:lstStyle/>
          <a:p>
            <a:r>
              <a:rPr lang="en-US" dirty="0" smtClean="0"/>
              <a:t>Reasons for FIDUCEO delay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52401" y="1372465"/>
            <a:ext cx="88773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</a:rPr>
              <a:t>Still no solution of the </a:t>
            </a:r>
            <a:r>
              <a:rPr lang="en-US" sz="2000" kern="0" dirty="0">
                <a:solidFill>
                  <a:srgbClr val="000000"/>
                </a:solidFill>
              </a:rPr>
              <a:t>12 micron channel problem for NOAA-07 and NOAA-09 were there is no overlap with a later sensor with a 12 micron </a:t>
            </a:r>
            <a:r>
              <a:rPr lang="en-US" sz="2000" kern="0" dirty="0" smtClean="0">
                <a:solidFill>
                  <a:srgbClr val="000000"/>
                </a:solidFill>
              </a:rPr>
              <a:t>channel. HIRS data planned to be used instead.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endParaRPr lang="sv-SE" sz="2000" kern="0" dirty="0" smtClean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NOAA-08 has very few matchups due to its spotty availability/length of data </a:t>
            </a:r>
            <a:endParaRPr lang="sv-SE" sz="2000" kern="0" dirty="0" smtClean="0">
              <a:solidFill>
                <a:srgbClr val="000000"/>
              </a:solidFill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2000" kern="0" dirty="0">
              <a:solidFill>
                <a:srgbClr val="000000"/>
              </a:solidFill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kern="0" dirty="0" err="1">
                <a:solidFill>
                  <a:srgbClr val="000000"/>
                </a:solidFill>
              </a:rPr>
              <a:t>Significant</a:t>
            </a:r>
            <a:r>
              <a:rPr lang="sv-SE" sz="2000" kern="0" dirty="0">
                <a:solidFill>
                  <a:srgbClr val="000000"/>
                </a:solidFill>
              </a:rPr>
              <a:t> </a:t>
            </a:r>
            <a:r>
              <a:rPr lang="sv-SE" sz="2000" kern="0" dirty="0" err="1">
                <a:solidFill>
                  <a:srgbClr val="000000"/>
                </a:solidFill>
              </a:rPr>
              <a:t>manpower</a:t>
            </a:r>
            <a:r>
              <a:rPr lang="sv-SE" sz="2000" kern="0" dirty="0">
                <a:solidFill>
                  <a:srgbClr val="000000"/>
                </a:solidFill>
              </a:rPr>
              <a:t> problems </a:t>
            </a:r>
            <a:br>
              <a:rPr lang="sv-SE" sz="2000" kern="0" dirty="0">
                <a:solidFill>
                  <a:srgbClr val="000000"/>
                </a:solidFill>
              </a:rPr>
            </a:br>
            <a:r>
              <a:rPr lang="sv-SE" sz="2000" kern="0" dirty="0">
                <a:solidFill>
                  <a:srgbClr val="000000"/>
                </a:solidFill>
              </a:rPr>
              <a:t>(original plan: 1.25 full </a:t>
            </a:r>
            <a:r>
              <a:rPr lang="sv-SE" sz="2000" kern="0" dirty="0" err="1">
                <a:solidFill>
                  <a:srgbClr val="000000"/>
                </a:solidFill>
              </a:rPr>
              <a:t>time</a:t>
            </a:r>
            <a:r>
              <a:rPr lang="sv-SE" sz="2000" kern="0" dirty="0">
                <a:solidFill>
                  <a:srgbClr val="000000"/>
                </a:solidFill>
              </a:rPr>
              <a:t> scientists </a:t>
            </a:r>
            <a:r>
              <a:rPr lang="sv-SE" sz="2000" kern="0" dirty="0" err="1">
                <a:solidFill>
                  <a:srgbClr val="000000"/>
                </a:solidFill>
              </a:rPr>
              <a:t>to</a:t>
            </a:r>
            <a:r>
              <a:rPr lang="sv-SE" sz="2000" kern="0" dirty="0">
                <a:solidFill>
                  <a:srgbClr val="000000"/>
                </a:solidFill>
              </a:rPr>
              <a:t> </a:t>
            </a:r>
            <a:r>
              <a:rPr lang="sv-SE" sz="2000" kern="0" dirty="0" err="1">
                <a:solidFill>
                  <a:srgbClr val="000000"/>
                </a:solidFill>
              </a:rPr>
              <a:t>work</a:t>
            </a:r>
            <a:r>
              <a:rPr lang="sv-SE" sz="2000" kern="0" dirty="0">
                <a:solidFill>
                  <a:srgbClr val="000000"/>
                </a:solidFill>
              </a:rPr>
              <a:t> on AVHRR)</a:t>
            </a:r>
            <a:br>
              <a:rPr lang="sv-SE" sz="2000" kern="0" dirty="0">
                <a:solidFill>
                  <a:srgbClr val="000000"/>
                </a:solidFill>
              </a:rPr>
            </a:br>
            <a:r>
              <a:rPr lang="sv-SE" sz="2000" kern="0" dirty="0">
                <a:solidFill>
                  <a:srgbClr val="000000"/>
                </a:solidFill>
              </a:rPr>
              <a:t>(realised: 0.25-0.5 full </a:t>
            </a:r>
            <a:r>
              <a:rPr lang="sv-SE" sz="2000" kern="0" dirty="0" err="1">
                <a:solidFill>
                  <a:srgbClr val="000000"/>
                </a:solidFill>
              </a:rPr>
              <a:t>time</a:t>
            </a:r>
            <a:r>
              <a:rPr lang="sv-SE" sz="2000" kern="0" dirty="0">
                <a:solidFill>
                  <a:srgbClr val="000000"/>
                </a:solidFill>
              </a:rPr>
              <a:t> scientists)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sv-SE" sz="2000" kern="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20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2"/>
            <a:ext cx="7113802" cy="429636"/>
          </a:xfrm>
        </p:spPr>
        <p:txBody>
          <a:bodyPr/>
          <a:lstStyle/>
          <a:p>
            <a:r>
              <a:rPr lang="en-US" dirty="0" smtClean="0"/>
              <a:t>Unforeseen theoretical problems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52401" y="1372465"/>
            <a:ext cx="88773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The </a:t>
            </a:r>
            <a:r>
              <a:rPr lang="en-US" sz="2000" kern="0" dirty="0" err="1">
                <a:solidFill>
                  <a:srgbClr val="000000"/>
                </a:solidFill>
              </a:rPr>
              <a:t>Harmonisation</a:t>
            </a:r>
            <a:r>
              <a:rPr lang="en-US" sz="2000" kern="0" dirty="0">
                <a:solidFill>
                  <a:srgbClr val="000000"/>
                </a:solidFill>
              </a:rPr>
              <a:t> process turned out to be a lot harder than </a:t>
            </a:r>
            <a:r>
              <a:rPr lang="en-US" sz="2000" kern="0" dirty="0" smtClean="0">
                <a:solidFill>
                  <a:srgbClr val="000000"/>
                </a:solidFill>
              </a:rPr>
              <a:t>initially foreseen and </a:t>
            </a:r>
            <a:r>
              <a:rPr lang="en-US" sz="2000" kern="0" dirty="0">
                <a:solidFill>
                  <a:srgbClr val="000000"/>
                </a:solidFill>
              </a:rPr>
              <a:t>took significantly more time and manpower to do.</a:t>
            </a:r>
            <a:r>
              <a:rPr lang="en-US" sz="2000" kern="0" dirty="0" smtClean="0">
                <a:solidFill>
                  <a:srgbClr val="000000"/>
                </a:solidFill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endParaRPr lang="sv-SE" sz="2000" kern="0" dirty="0" smtClean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The sources of error </a:t>
            </a:r>
            <a:r>
              <a:rPr lang="en-US" sz="2000" kern="0" dirty="0" smtClean="0">
                <a:solidFill>
                  <a:srgbClr val="000000"/>
                </a:solidFill>
              </a:rPr>
              <a:t>now being identified </a:t>
            </a:r>
            <a:r>
              <a:rPr lang="en-US" sz="2000" kern="0" dirty="0">
                <a:solidFill>
                  <a:srgbClr val="000000"/>
                </a:solidFill>
              </a:rPr>
              <a:t>turned out to be more complex than first hoped – especially the error on the ICT </a:t>
            </a:r>
            <a:r>
              <a:rPr lang="en-US" sz="2000" kern="0" dirty="0" smtClean="0">
                <a:solidFill>
                  <a:srgbClr val="000000"/>
                </a:solidFill>
              </a:rPr>
              <a:t>temperature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sv-SE" sz="2000" kern="0" dirty="0" smtClean="0">
                <a:solidFill>
                  <a:srgbClr val="000000"/>
                </a:solidFill>
              </a:rPr>
              <a:t/>
            </a:r>
            <a:br>
              <a:rPr lang="sv-SE" sz="2000" kern="0" dirty="0" smtClean="0">
                <a:solidFill>
                  <a:srgbClr val="000000"/>
                </a:solidFill>
              </a:rPr>
            </a:br>
            <a:endParaRPr lang="sv-SE" sz="20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2"/>
            <a:ext cx="7113802" cy="429636"/>
          </a:xfrm>
        </p:spPr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0" y="1152732"/>
            <a:ext cx="9144000" cy="430887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sv-SE" sz="2200" b="1" kern="0" dirty="0" smtClean="0">
                <a:solidFill>
                  <a:srgbClr val="000000"/>
                </a:solidFill>
              </a:rPr>
              <a:t>Fusion </a:t>
            </a:r>
            <a:r>
              <a:rPr lang="sv-SE" sz="2200" b="1" kern="0" dirty="0" err="1" smtClean="0">
                <a:solidFill>
                  <a:srgbClr val="000000"/>
                </a:solidFill>
              </a:rPr>
              <a:t>of</a:t>
            </a:r>
            <a:r>
              <a:rPr lang="sv-SE" sz="2200" b="1" kern="0" dirty="0" smtClean="0">
                <a:solidFill>
                  <a:srgbClr val="000000"/>
                </a:solidFill>
              </a:rPr>
              <a:t> AVHRR and </a:t>
            </a:r>
            <a:r>
              <a:rPr lang="sv-SE" sz="2200" b="1" kern="0" dirty="0" err="1" smtClean="0">
                <a:solidFill>
                  <a:srgbClr val="000000"/>
                </a:solidFill>
              </a:rPr>
              <a:t>selected</a:t>
            </a:r>
            <a:r>
              <a:rPr lang="sv-SE" sz="2200" b="1" kern="0" dirty="0" smtClean="0">
                <a:solidFill>
                  <a:srgbClr val="000000"/>
                </a:solidFill>
              </a:rPr>
              <a:t> HIRS </a:t>
            </a:r>
            <a:r>
              <a:rPr lang="sv-SE" sz="2200" b="1" kern="0" dirty="0" err="1" smtClean="0">
                <a:solidFill>
                  <a:srgbClr val="000000"/>
                </a:solidFill>
              </a:rPr>
              <a:t>channels</a:t>
            </a:r>
            <a:r>
              <a:rPr lang="sv-SE" sz="2200" b="1" kern="0" dirty="0" smtClean="0">
                <a:solidFill>
                  <a:srgbClr val="000000"/>
                </a:solidFill>
              </a:rPr>
              <a:t> (2019)</a:t>
            </a:r>
            <a:endParaRPr lang="sv-SE" sz="2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33926" y="1922170"/>
            <a:ext cx="87100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2000" b="1" kern="0" dirty="0" err="1" smtClean="0">
                <a:solidFill>
                  <a:srgbClr val="000000"/>
                </a:solidFill>
              </a:rPr>
              <a:t>Responsible</a:t>
            </a:r>
            <a:r>
              <a:rPr lang="sv-SE" sz="2000" b="1" kern="0" dirty="0" smtClean="0">
                <a:solidFill>
                  <a:srgbClr val="000000"/>
                </a:solidFill>
              </a:rPr>
              <a:t> partner:	 NOAA (A. Heidinger)</a:t>
            </a:r>
            <a:endParaRPr lang="sv-SE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52401" y="2458315"/>
            <a:ext cx="88773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kern="0" dirty="0" err="1" smtClean="0">
                <a:solidFill>
                  <a:srgbClr val="000000"/>
                </a:solidFill>
              </a:rPr>
              <a:t>Method</a:t>
            </a:r>
            <a:r>
              <a:rPr lang="sv-SE" sz="2000" kern="0" dirty="0" smtClean="0">
                <a:solidFill>
                  <a:srgbClr val="000000"/>
                </a:solidFill>
              </a:rPr>
              <a:t> for </a:t>
            </a:r>
            <a:r>
              <a:rPr lang="sv-SE" sz="2000" kern="0" dirty="0" err="1" smtClean="0">
                <a:solidFill>
                  <a:srgbClr val="000000"/>
                </a:solidFill>
              </a:rPr>
              <a:t>creating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AVHRR-resolution</a:t>
            </a:r>
            <a:r>
              <a:rPr lang="sv-SE" sz="2000" kern="0" dirty="0" smtClean="0">
                <a:solidFill>
                  <a:srgbClr val="000000"/>
                </a:solidFill>
              </a:rPr>
              <a:t> HIRS </a:t>
            </a:r>
            <a:r>
              <a:rPr lang="sv-SE" sz="2000" kern="0" dirty="0" err="1" smtClean="0">
                <a:solidFill>
                  <a:srgbClr val="000000"/>
                </a:solidFill>
              </a:rPr>
              <a:t>channel</a:t>
            </a:r>
            <a:r>
              <a:rPr lang="sv-SE" sz="2000" kern="0" dirty="0" smtClean="0">
                <a:solidFill>
                  <a:srgbClr val="000000"/>
                </a:solidFill>
              </a:rPr>
              <a:t> data </a:t>
            </a:r>
            <a:r>
              <a:rPr lang="sv-SE" sz="2000" kern="0" dirty="0" err="1" smtClean="0">
                <a:solidFill>
                  <a:srgbClr val="000000"/>
                </a:solidFill>
              </a:rPr>
              <a:t>developed</a:t>
            </a:r>
            <a:r>
              <a:rPr lang="sv-SE" sz="2000" kern="0" dirty="0" smtClean="0">
                <a:solidFill>
                  <a:srgbClr val="000000"/>
                </a:solidFill>
              </a:rPr>
              <a:t/>
            </a:r>
            <a:br>
              <a:rPr lang="sv-SE" sz="2000" kern="0" dirty="0" smtClean="0">
                <a:solidFill>
                  <a:srgbClr val="000000"/>
                </a:solidFill>
              </a:rPr>
            </a:br>
            <a:r>
              <a:rPr lang="sv-SE" sz="2000" kern="0" dirty="0" smtClean="0">
                <a:solidFill>
                  <a:srgbClr val="000000"/>
                </a:solidFill>
              </a:rPr>
              <a:t>(</a:t>
            </a:r>
            <a:r>
              <a:rPr lang="sv-SE" sz="2000" kern="0" dirty="0" err="1" smtClean="0">
                <a:solidFill>
                  <a:srgbClr val="000000"/>
                </a:solidFill>
              </a:rPr>
              <a:t>Weisz</a:t>
            </a:r>
            <a:r>
              <a:rPr lang="sv-SE" sz="2000" kern="0" dirty="0" smtClean="0">
                <a:solidFill>
                  <a:srgbClr val="000000"/>
                </a:solidFill>
              </a:rPr>
              <a:t> et al., 2017, J. App. Rem. Sens.) </a:t>
            </a:r>
            <a:br>
              <a:rPr lang="sv-SE" sz="2000" kern="0" dirty="0" smtClean="0">
                <a:solidFill>
                  <a:srgbClr val="000000"/>
                </a:solidFill>
              </a:rPr>
            </a:br>
            <a:endParaRPr lang="sv-SE" sz="2000" kern="0" dirty="0" smtClean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kern="0" dirty="0" smtClean="0">
                <a:solidFill>
                  <a:srgbClr val="000000"/>
                </a:solidFill>
              </a:rPr>
              <a:t>Fusion bands for WV and CO</a:t>
            </a:r>
            <a:r>
              <a:rPr lang="sv-SE" sz="2000" kern="0" baseline="-25000" dirty="0" smtClean="0">
                <a:solidFill>
                  <a:srgbClr val="000000"/>
                </a:solidFill>
              </a:rPr>
              <a:t>2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channels</a:t>
            </a:r>
            <a:r>
              <a:rPr lang="sv-SE" sz="2000" kern="0" dirty="0" smtClean="0">
                <a:solidFill>
                  <a:srgbClr val="000000"/>
                </a:solidFill>
              </a:rPr>
              <a:t> under generation for </a:t>
            </a:r>
            <a:r>
              <a:rPr lang="sv-SE" sz="2000" kern="0" dirty="0" err="1" smtClean="0">
                <a:solidFill>
                  <a:srgbClr val="000000"/>
                </a:solidFill>
              </a:rPr>
              <a:t>entire</a:t>
            </a:r>
            <a:r>
              <a:rPr lang="sv-SE" sz="2000" kern="0" dirty="0" smtClean="0">
                <a:solidFill>
                  <a:srgbClr val="000000"/>
                </a:solidFill>
              </a:rPr>
              <a:t> GAC data record</a:t>
            </a:r>
            <a:br>
              <a:rPr lang="sv-SE" sz="2000" kern="0" dirty="0" smtClean="0">
                <a:solidFill>
                  <a:srgbClr val="000000"/>
                </a:solidFill>
              </a:rPr>
            </a:br>
            <a:endParaRPr lang="sv-SE" sz="2000" kern="0" dirty="0" smtClean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kern="0" dirty="0" smtClean="0">
                <a:solidFill>
                  <a:srgbClr val="000000"/>
                </a:solidFill>
              </a:rPr>
              <a:t>To be </a:t>
            </a:r>
            <a:r>
              <a:rPr lang="sv-SE" sz="2000" kern="0" dirty="0" err="1" smtClean="0">
                <a:solidFill>
                  <a:srgbClr val="000000"/>
                </a:solidFill>
              </a:rPr>
              <a:t>used</a:t>
            </a:r>
            <a:r>
              <a:rPr lang="sv-SE" sz="2000" kern="0" dirty="0" smtClean="0">
                <a:solidFill>
                  <a:srgbClr val="000000"/>
                </a:solidFill>
              </a:rPr>
              <a:t> in </a:t>
            </a:r>
            <a:r>
              <a:rPr lang="sv-SE" sz="2000" kern="0" dirty="0" err="1" smtClean="0">
                <a:solidFill>
                  <a:srgbClr val="000000"/>
                </a:solidFill>
              </a:rPr>
              <a:t>next</a:t>
            </a:r>
            <a:r>
              <a:rPr lang="sv-SE" sz="2000" kern="0" dirty="0" smtClean="0">
                <a:solidFill>
                  <a:srgbClr val="000000"/>
                </a:solidFill>
              </a:rPr>
              <a:t> PATMOS-x version (Version 6)</a:t>
            </a:r>
            <a:br>
              <a:rPr lang="sv-SE" sz="2000" kern="0" dirty="0" smtClean="0">
                <a:solidFill>
                  <a:srgbClr val="000000"/>
                </a:solidFill>
              </a:rPr>
            </a:br>
            <a:endParaRPr lang="sv-SE" sz="2000" kern="0" dirty="0" smtClean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kern="0" dirty="0" err="1" smtClean="0">
                <a:solidFill>
                  <a:srgbClr val="000000"/>
                </a:solidFill>
              </a:rPr>
              <a:t>Preliminary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results</a:t>
            </a:r>
            <a:r>
              <a:rPr lang="sv-SE" sz="2000" kern="0" dirty="0" smtClean="0">
                <a:solidFill>
                  <a:srgbClr val="000000"/>
                </a:solidFill>
              </a:rPr>
              <a:t> (ICWG-2, Madison, Nov. 2018) show </a:t>
            </a:r>
            <a:r>
              <a:rPr lang="sv-SE" sz="2000" kern="0" dirty="0" err="1" smtClean="0">
                <a:solidFill>
                  <a:srgbClr val="000000"/>
                </a:solidFill>
              </a:rPr>
              <a:t>cloud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detection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improvements</a:t>
            </a:r>
            <a:r>
              <a:rPr lang="sv-SE" sz="2000" kern="0" dirty="0" smtClean="0">
                <a:solidFill>
                  <a:srgbClr val="000000"/>
                </a:solidFill>
              </a:rPr>
              <a:t> over </a:t>
            </a:r>
            <a:r>
              <a:rPr lang="sv-SE" sz="2000" kern="0" dirty="0" err="1" smtClean="0">
                <a:solidFill>
                  <a:srgbClr val="000000"/>
                </a:solidFill>
              </a:rPr>
              <a:t>Antarctica</a:t>
            </a:r>
            <a:r>
              <a:rPr lang="sv-SE" sz="2000" kern="0" dirty="0" smtClean="0">
                <a:solidFill>
                  <a:srgbClr val="000000"/>
                </a:solidFill>
              </a:rPr>
              <a:t> and </a:t>
            </a:r>
            <a:r>
              <a:rPr lang="sv-SE" sz="2000" kern="0" dirty="0" err="1" smtClean="0">
                <a:solidFill>
                  <a:srgbClr val="000000"/>
                </a:solidFill>
              </a:rPr>
              <a:t>some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improved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cloud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top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height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results</a:t>
            </a:r>
            <a:r>
              <a:rPr lang="sv-SE" sz="2000" kern="0" dirty="0" smtClean="0">
                <a:solidFill>
                  <a:srgbClr val="000000"/>
                </a:solidFill>
              </a:rPr>
              <a:t> (</a:t>
            </a:r>
            <a:r>
              <a:rPr lang="sv-SE" sz="2000" kern="0" dirty="0" err="1" smtClean="0">
                <a:solidFill>
                  <a:srgbClr val="000000"/>
                </a:solidFill>
              </a:rPr>
              <a:t>though</a:t>
            </a:r>
            <a:r>
              <a:rPr lang="sv-SE" sz="2000" kern="0" dirty="0" smtClean="0">
                <a:solidFill>
                  <a:srgbClr val="000000"/>
                </a:solidFill>
              </a:rPr>
              <a:t>, different </a:t>
            </a:r>
            <a:r>
              <a:rPr lang="sv-SE" sz="2000" kern="0" dirty="0" err="1" smtClean="0">
                <a:solidFill>
                  <a:srgbClr val="000000"/>
                </a:solidFill>
              </a:rPr>
              <a:t>methods</a:t>
            </a:r>
            <a:r>
              <a:rPr lang="sv-SE" sz="2000" kern="0" dirty="0" smtClean="0">
                <a:solidFill>
                  <a:srgbClr val="000000"/>
                </a:solidFill>
              </a:rPr>
              <a:t> under </a:t>
            </a:r>
            <a:r>
              <a:rPr lang="sv-SE" sz="2000" kern="0" dirty="0" err="1" smtClean="0">
                <a:solidFill>
                  <a:srgbClr val="000000"/>
                </a:solidFill>
              </a:rPr>
              <a:t>investigation</a:t>
            </a:r>
            <a:r>
              <a:rPr lang="sv-SE" sz="2000" kern="0" dirty="0" smtClean="0">
                <a:solidFill>
                  <a:srgbClr val="000000"/>
                </a:solidFill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20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14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" name="Picture 2" descr="Fusion_AVHRR_HIRS_D13182.S1321.E1507_band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5" y="1783080"/>
            <a:ext cx="6808763" cy="438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2057401"/>
            <a:ext cx="1905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sto MT"/>
              </a:rPr>
              <a:t>Collocated </a:t>
            </a:r>
            <a:r>
              <a:rPr lang="en-US" sz="1600" dirty="0">
                <a:solidFill>
                  <a:srgbClr val="000000"/>
                </a:solidFill>
                <a:latin typeface="Calisto MT"/>
              </a:rPr>
              <a:t>HIRS and AVHRR granule taken from NOAA-19 shows HIRS band 7 at 13.3 µm (left) and the resulting fusion band (right) generated after the k-d tree method is applied.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019674" y="6244709"/>
            <a:ext cx="3667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smtClean="0"/>
              <a:t>From Foster, ICWG-2, Madison, Nov. 2018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13263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Availability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E088-51D2-4154-8828-2EEE438C55AD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15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4520"/>
            <a:ext cx="8001000" cy="438912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5019674" y="6244709"/>
            <a:ext cx="3667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smtClean="0"/>
              <a:t>From Foster, ICWG-2, Madison, Nov. 2018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5059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2"/>
            <a:ext cx="7113802" cy="429636"/>
          </a:xfrm>
        </p:spPr>
        <p:txBody>
          <a:bodyPr/>
          <a:lstStyle/>
          <a:p>
            <a:r>
              <a:rPr lang="en-US" dirty="0" smtClean="0"/>
              <a:t>Maturity Matrix 2019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433513"/>
            <a:ext cx="67627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571500" y="5762625"/>
            <a:ext cx="794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Few</a:t>
            </a:r>
            <a:r>
              <a:rPr lang="sv-SE" dirty="0" smtClean="0"/>
              <a:t> </a:t>
            </a:r>
            <a:r>
              <a:rPr lang="sv-SE" dirty="0" err="1" smtClean="0"/>
              <a:t>changes</a:t>
            </a:r>
            <a:r>
              <a:rPr lang="sv-SE" dirty="0" smtClean="0"/>
              <a:t> (</a:t>
            </a:r>
            <a:r>
              <a:rPr lang="sv-SE" dirty="0" err="1" smtClean="0"/>
              <a:t>mostly</a:t>
            </a:r>
            <a:r>
              <a:rPr lang="sv-SE" dirty="0" smtClean="0"/>
              <a:t> on software and </a:t>
            </a:r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r>
              <a:rPr lang="sv-SE" dirty="0" smtClean="0"/>
              <a:t>/</a:t>
            </a:r>
            <a:r>
              <a:rPr lang="sv-SE" dirty="0" err="1" smtClean="0"/>
              <a:t>uncertainty</a:t>
            </a:r>
            <a:r>
              <a:rPr lang="sv-SE" dirty="0" smtClean="0"/>
              <a:t> </a:t>
            </a:r>
            <a:r>
              <a:rPr lang="sv-SE" dirty="0" err="1" smtClean="0"/>
              <a:t>characterisation</a:t>
            </a:r>
            <a:r>
              <a:rPr lang="sv-SE" dirty="0" smtClean="0"/>
              <a:t>) </a:t>
            </a:r>
            <a:r>
              <a:rPr lang="sv-SE" dirty="0" err="1" smtClean="0"/>
              <a:t>compared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estimate</a:t>
            </a:r>
            <a:r>
              <a:rPr lang="sv-SE" dirty="0" smtClean="0"/>
              <a:t> in 2015.</a:t>
            </a:r>
          </a:p>
          <a:p>
            <a:r>
              <a:rPr lang="sv-SE" dirty="0" err="1" smtClean="0"/>
              <a:t>Awaiting</a:t>
            </a:r>
            <a:r>
              <a:rPr lang="sv-SE" dirty="0" smtClean="0"/>
              <a:t> </a:t>
            </a:r>
            <a:r>
              <a:rPr lang="sv-SE" dirty="0" err="1" smtClean="0"/>
              <a:t>completeness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FCDR (</a:t>
            </a:r>
            <a:r>
              <a:rPr lang="sv-SE" dirty="0" err="1" smtClean="0"/>
              <a:t>mainly</a:t>
            </a:r>
            <a:r>
              <a:rPr lang="sv-SE" dirty="0" smtClean="0"/>
              <a:t> infrared part)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16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2"/>
            <a:ext cx="7113802" cy="429636"/>
          </a:xfrm>
        </p:spPr>
        <p:txBody>
          <a:bodyPr/>
          <a:lstStyle/>
          <a:p>
            <a:r>
              <a:rPr lang="en-US" dirty="0" smtClean="0"/>
              <a:t>Maturity Matrix 2015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433513"/>
            <a:ext cx="67532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5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64923" y="249382"/>
            <a:ext cx="7113802" cy="429636"/>
          </a:xfrm>
        </p:spPr>
        <p:txBody>
          <a:bodyPr/>
          <a:lstStyle/>
          <a:p>
            <a:r>
              <a:rPr lang="en-US" dirty="0" smtClean="0"/>
              <a:t>Remaining SCM-05 tasks (post-SCM-05)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52401" y="1372465"/>
            <a:ext cx="88773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kern="0" dirty="0" smtClean="0">
                <a:solidFill>
                  <a:srgbClr val="000000"/>
                </a:solidFill>
              </a:rPr>
              <a:t>Final </a:t>
            </a:r>
            <a:r>
              <a:rPr lang="sv-SE" sz="2000" kern="0" dirty="0" err="1" smtClean="0">
                <a:solidFill>
                  <a:srgbClr val="000000"/>
                </a:solidFill>
              </a:rPr>
              <a:t>evaluation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of</a:t>
            </a:r>
            <a:r>
              <a:rPr lang="sv-SE" sz="2000" kern="0" dirty="0" smtClean="0">
                <a:solidFill>
                  <a:srgbClr val="000000"/>
                </a:solidFill>
              </a:rPr>
              <a:t> new </a:t>
            </a:r>
            <a:r>
              <a:rPr lang="sv-SE" sz="2000" kern="0" dirty="0" err="1" smtClean="0">
                <a:solidFill>
                  <a:srgbClr val="000000"/>
                </a:solidFill>
              </a:rPr>
              <a:t>visible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calibration</a:t>
            </a:r>
            <a:r>
              <a:rPr lang="sv-SE" sz="2000" kern="0" dirty="0" smtClean="0">
                <a:solidFill>
                  <a:srgbClr val="000000"/>
                </a:solidFill>
              </a:rPr>
              <a:t> (</a:t>
            </a:r>
            <a:r>
              <a:rPr lang="sv-SE" sz="2000" kern="0" dirty="0" err="1" smtClean="0">
                <a:solidFill>
                  <a:srgbClr val="000000"/>
                </a:solidFill>
              </a:rPr>
              <a:t>e.g</a:t>
            </a:r>
            <a:r>
              <a:rPr lang="sv-SE" sz="2000" kern="0" dirty="0" smtClean="0">
                <a:solidFill>
                  <a:srgbClr val="000000"/>
                </a:solidFill>
              </a:rPr>
              <a:t>., </a:t>
            </a:r>
            <a:r>
              <a:rPr lang="sv-SE" sz="2000" kern="0" dirty="0" err="1" smtClean="0">
                <a:solidFill>
                  <a:srgbClr val="000000"/>
                </a:solidFill>
              </a:rPr>
              <a:t>closer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comparison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with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NASA’s</a:t>
            </a:r>
            <a:r>
              <a:rPr lang="sv-SE" sz="2000" kern="0" dirty="0" smtClean="0">
                <a:solidFill>
                  <a:srgbClr val="000000"/>
                </a:solidFill>
              </a:rPr>
              <a:t> and </a:t>
            </a:r>
            <a:r>
              <a:rPr lang="sv-SE" sz="2000" kern="0" dirty="0" err="1" smtClean="0">
                <a:solidFill>
                  <a:srgbClr val="000000"/>
                </a:solidFill>
              </a:rPr>
              <a:t>other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calibration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datasets</a:t>
            </a:r>
            <a:r>
              <a:rPr lang="sv-SE" sz="2000" kern="0" dirty="0" smtClean="0">
                <a:solidFill>
                  <a:srgbClr val="000000"/>
                </a:solidFill>
              </a:rPr>
              <a:t>)</a:t>
            </a:r>
            <a:br>
              <a:rPr lang="sv-SE" sz="2000" kern="0" dirty="0" smtClean="0">
                <a:solidFill>
                  <a:srgbClr val="000000"/>
                </a:solidFill>
              </a:rPr>
            </a:br>
            <a:endParaRPr lang="sv-SE" sz="2000" kern="0" dirty="0" smtClean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err="1" smtClean="0">
                <a:solidFill>
                  <a:srgbClr val="000000"/>
                </a:solidFill>
              </a:rPr>
              <a:t>Finalisation</a:t>
            </a:r>
            <a:r>
              <a:rPr lang="en-US" sz="2000" kern="0" dirty="0" smtClean="0">
                <a:solidFill>
                  <a:srgbClr val="000000"/>
                </a:solidFill>
              </a:rPr>
              <a:t> of FIDUCEO infrared AVHRR calibration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endParaRPr lang="en-US" sz="2000" kern="0" dirty="0" smtClean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</a:rPr>
              <a:t>Compilation of complete FIDUCEO FCDR (e.g. including visible information and uncertainties including quality control)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endParaRPr lang="en-US" sz="2000" kern="0" dirty="0" smtClean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</a:rPr>
              <a:t>Attempt to correct for attitude errors for early satellites (e.g. NOAA-12)</a:t>
            </a:r>
            <a:endParaRPr lang="sv-SE" sz="20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64923" y="249382"/>
            <a:ext cx="7113802" cy="429636"/>
          </a:xfrm>
        </p:spPr>
        <p:txBody>
          <a:bodyPr/>
          <a:lstStyle/>
          <a:p>
            <a:r>
              <a:rPr lang="en-US" dirty="0" smtClean="0"/>
              <a:t>Ideas and needs for the future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52401" y="1096240"/>
            <a:ext cx="8877300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rgbClr val="000000"/>
                </a:solidFill>
              </a:rPr>
              <a:t>In the absence of a FIDUCEO IR </a:t>
            </a:r>
            <a:r>
              <a:rPr lang="sv-SE" sz="2000" kern="0" dirty="0" smtClean="0">
                <a:solidFill>
                  <a:srgbClr val="000000"/>
                </a:solidFill>
              </a:rPr>
              <a:t>calibration, </a:t>
            </a:r>
            <a:r>
              <a:rPr lang="sv-SE" sz="2000" kern="0" dirty="0">
                <a:solidFill>
                  <a:srgbClr val="000000"/>
                </a:solidFill>
              </a:rPr>
              <a:t>we </a:t>
            </a:r>
            <a:r>
              <a:rPr lang="sv-SE" sz="2000" kern="0" dirty="0" smtClean="0">
                <a:solidFill>
                  <a:srgbClr val="000000"/>
                </a:solidFill>
              </a:rPr>
              <a:t>can </a:t>
            </a:r>
            <a:r>
              <a:rPr lang="sv-SE" sz="2000" kern="0" dirty="0" err="1" smtClean="0">
                <a:solidFill>
                  <a:srgbClr val="000000"/>
                </a:solidFill>
              </a:rPr>
              <a:t>use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smtClean="0">
                <a:solidFill>
                  <a:srgbClr val="000000"/>
                </a:solidFill>
              </a:rPr>
              <a:t>the AVHRR + HIRS </a:t>
            </a:r>
            <a:r>
              <a:rPr lang="sv-SE" sz="2000" kern="0" dirty="0">
                <a:solidFill>
                  <a:srgbClr val="000000"/>
                </a:solidFill>
              </a:rPr>
              <a:t>PATMOS-x dataset to explore </a:t>
            </a:r>
            <a:r>
              <a:rPr lang="sv-SE" sz="2000" kern="0" dirty="0" smtClean="0">
                <a:solidFill>
                  <a:srgbClr val="000000"/>
                </a:solidFill>
              </a:rPr>
              <a:t>AVHRR calibration issues and </a:t>
            </a:r>
            <a:r>
              <a:rPr lang="sv-SE" sz="2000" kern="0" dirty="0" err="1" smtClean="0">
                <a:solidFill>
                  <a:srgbClr val="000000"/>
                </a:solidFill>
              </a:rPr>
              <a:t>pursue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empirical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corrections</a:t>
            </a:r>
            <a:r>
              <a:rPr lang="sv-SE" sz="2000" kern="0" dirty="0" smtClean="0">
                <a:solidFill>
                  <a:srgbClr val="000000"/>
                </a:solidFill>
              </a:rPr>
              <a:t>. </a:t>
            </a:r>
            <a:r>
              <a:rPr lang="sv-SE" sz="2000" kern="0" dirty="0" err="1" smtClean="0">
                <a:solidFill>
                  <a:srgbClr val="000000"/>
                </a:solidFill>
              </a:rPr>
              <a:t>More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work</a:t>
            </a:r>
            <a:r>
              <a:rPr lang="sv-SE" sz="2000" kern="0" dirty="0" smtClean="0">
                <a:solidFill>
                  <a:srgbClr val="000000"/>
                </a:solidFill>
              </a:rPr>
              <a:t> on fusion </a:t>
            </a:r>
            <a:r>
              <a:rPr lang="sv-SE" sz="2000" kern="0" dirty="0" err="1" smtClean="0">
                <a:solidFill>
                  <a:srgbClr val="000000"/>
                </a:solidFill>
              </a:rPr>
              <a:t>method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also</a:t>
            </a:r>
            <a:r>
              <a:rPr lang="sv-SE" sz="2000" kern="0" dirty="0" smtClean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needed</a:t>
            </a:r>
            <a:r>
              <a:rPr lang="sv-SE" sz="2000" kern="0" dirty="0" smtClean="0">
                <a:solidFill>
                  <a:srgbClr val="000000"/>
                </a:solidFill>
              </a:rPr>
              <a:t>.</a:t>
            </a:r>
            <a:endParaRPr lang="sv-SE" sz="2000" kern="0" dirty="0" smtClean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2000" kern="0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</a:rPr>
              <a:t>Prolongation of TCDRs based on AVHRR series of observations 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(a m + p m satellite approach) using AVHRR heritage sensors (VIIRS + </a:t>
            </a:r>
            <a:r>
              <a:rPr lang="en-US" sz="2000" kern="0" dirty="0" err="1" smtClean="0">
                <a:solidFill>
                  <a:srgbClr val="000000"/>
                </a:solidFill>
              </a:rPr>
              <a:t>MetImage</a:t>
            </a:r>
            <a:r>
              <a:rPr lang="en-US" sz="2000" kern="0" dirty="0" smtClean="0">
                <a:solidFill>
                  <a:srgbClr val="000000"/>
                </a:solidFill>
              </a:rPr>
              <a:t>) is highly motivated. May give 70 years of data instead of 45. 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This requires: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- Addressing MODIS/VIIRS visible channel inconsistency (since current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  calibration corrections are based on MODIS SNOs). 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  Collaboration with GSICS?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- Corresponding studies required also for </a:t>
            </a:r>
            <a:r>
              <a:rPr lang="en-US" sz="2000" kern="0" dirty="0" err="1" smtClean="0">
                <a:solidFill>
                  <a:srgbClr val="000000"/>
                </a:solidFill>
              </a:rPr>
              <a:t>MetImage</a:t>
            </a:r>
            <a:r>
              <a:rPr lang="en-US" sz="2000" kern="0" dirty="0" smtClean="0">
                <a:solidFill>
                  <a:srgbClr val="000000"/>
                </a:solidFill>
              </a:rPr>
              <a:t>.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- GAC-type resampling efforts by NOAA and EUMETSAT applied to 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  VIIRS and</a:t>
            </a:r>
            <a:r>
              <a:rPr lang="en-US" sz="2000" kern="0" dirty="0">
                <a:solidFill>
                  <a:srgbClr val="000000"/>
                </a:solidFill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</a:rPr>
              <a:t>MetImage</a:t>
            </a:r>
            <a:r>
              <a:rPr lang="en-US" sz="2000" kern="0" dirty="0" smtClean="0">
                <a:solidFill>
                  <a:srgbClr val="000000"/>
                </a:solidFill>
              </a:rPr>
              <a:t> data appear crucial to realize these ideas!</a:t>
            </a:r>
            <a:endParaRPr lang="en-US" sz="2000" kern="0" dirty="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2"/>
            <a:ext cx="7113802" cy="429636"/>
          </a:xfrm>
        </p:spPr>
        <p:txBody>
          <a:bodyPr/>
          <a:lstStyle/>
          <a:p>
            <a:r>
              <a:rPr lang="en-US" dirty="0" smtClean="0"/>
              <a:t>AVHRR observations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81710" y="1213479"/>
            <a:ext cx="815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The </a:t>
            </a:r>
            <a:r>
              <a:rPr lang="sv-SE" b="1" dirty="0" err="1" smtClean="0"/>
              <a:t>historic</a:t>
            </a:r>
            <a:r>
              <a:rPr lang="sv-SE" b="1" dirty="0" smtClean="0"/>
              <a:t> AVHRR GAC </a:t>
            </a:r>
            <a:r>
              <a:rPr lang="sv-SE" b="1" dirty="0" err="1" smtClean="0"/>
              <a:t>dataset</a:t>
            </a:r>
            <a:r>
              <a:rPr lang="sv-SE" b="1" dirty="0" smtClean="0"/>
              <a:t> (1978</a:t>
            </a:r>
            <a:r>
              <a:rPr lang="sv-SE" b="1" dirty="0" smtClean="0">
                <a:sym typeface="Wingdings" panose="05000000000000000000" pitchFamily="2" charset="2"/>
              </a:rPr>
              <a:t></a:t>
            </a:r>
            <a:r>
              <a:rPr lang="sv-SE" b="1" dirty="0" smtClean="0"/>
              <a:t>present</a:t>
            </a:r>
            <a:r>
              <a:rPr lang="sv-SE" b="1" dirty="0" smtClean="0">
                <a:sym typeface="Wingdings" panose="05000000000000000000" pitchFamily="2" charset="2"/>
              </a:rPr>
              <a:t>2025+ (?) </a:t>
            </a:r>
            <a:r>
              <a:rPr lang="sv-SE" b="1" dirty="0" smtClean="0">
                <a:sym typeface="Symbol"/>
              </a:rPr>
              <a:t></a:t>
            </a:r>
            <a:r>
              <a:rPr lang="sv-SE" b="1" dirty="0" smtClean="0">
                <a:sym typeface="Wingdings" panose="05000000000000000000" pitchFamily="2" charset="2"/>
              </a:rPr>
              <a:t>) offers the </a:t>
            </a:r>
            <a:r>
              <a:rPr lang="sv-SE" b="1" dirty="0" err="1" smtClean="0">
                <a:sym typeface="Wingdings" panose="05000000000000000000" pitchFamily="2" charset="2"/>
              </a:rPr>
              <a:t>longest</a:t>
            </a:r>
            <a:r>
              <a:rPr lang="sv-SE" b="1" dirty="0" smtClean="0">
                <a:sym typeface="Wingdings" panose="05000000000000000000" pitchFamily="2" charset="2"/>
              </a:rPr>
              <a:t> data record </a:t>
            </a:r>
            <a:r>
              <a:rPr lang="sv-SE" b="1" dirty="0" err="1" smtClean="0">
                <a:sym typeface="Wingdings" panose="05000000000000000000" pitchFamily="2" charset="2"/>
              </a:rPr>
              <a:t>of</a:t>
            </a:r>
            <a:r>
              <a:rPr lang="sv-SE" b="1" dirty="0" smtClean="0">
                <a:sym typeface="Wingdings" panose="05000000000000000000" pitchFamily="2" charset="2"/>
              </a:rPr>
              <a:t> observations from a </a:t>
            </a:r>
            <a:r>
              <a:rPr lang="sv-SE" b="1" dirty="0" err="1" smtClean="0">
                <a:sym typeface="Wingdings" panose="05000000000000000000" pitchFamily="2" charset="2"/>
              </a:rPr>
              <a:t>single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high</a:t>
            </a:r>
            <a:r>
              <a:rPr lang="sv-SE" b="1" dirty="0" smtClean="0">
                <a:sym typeface="Wingdings" panose="05000000000000000000" pitchFamily="2" charset="2"/>
              </a:rPr>
              <a:t> resolution </a:t>
            </a:r>
            <a:r>
              <a:rPr lang="sv-SE" b="1" dirty="0" err="1" smtClean="0">
                <a:sym typeface="Wingdings" panose="05000000000000000000" pitchFamily="2" charset="2"/>
              </a:rPr>
              <a:t>multispectral</a:t>
            </a:r>
            <a:r>
              <a:rPr lang="sv-SE" b="1" dirty="0" smtClean="0">
                <a:sym typeface="Wingdings" panose="05000000000000000000" pitchFamily="2" charset="2"/>
              </a:rPr>
              <a:t> passive sensor</a:t>
            </a:r>
            <a:br>
              <a:rPr lang="sv-SE" b="1" dirty="0" smtClean="0">
                <a:sym typeface="Wingdings" panose="05000000000000000000" pitchFamily="2" charset="2"/>
              </a:rPr>
            </a:br>
            <a:r>
              <a:rPr lang="sv-SE" b="1" dirty="0" smtClean="0">
                <a:sym typeface="Wingdings" panose="05000000000000000000" pitchFamily="2" charset="2"/>
              </a:rPr>
              <a:t> </a:t>
            </a:r>
            <a:r>
              <a:rPr lang="sv-SE" b="1" dirty="0" err="1" smtClean="0">
                <a:sym typeface="Wingdings" panose="05000000000000000000" pitchFamily="2" charset="2"/>
              </a:rPr>
              <a:t>Highly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interesting</a:t>
            </a:r>
            <a:r>
              <a:rPr lang="sv-SE" b="1" dirty="0" smtClean="0">
                <a:sym typeface="Wingdings" panose="05000000000000000000" pitchFamily="2" charset="2"/>
              </a:rPr>
              <a:t> for </a:t>
            </a:r>
            <a:r>
              <a:rPr lang="sv-SE" b="1" dirty="0" err="1" smtClean="0">
                <a:sym typeface="Wingdings" panose="05000000000000000000" pitchFamily="2" charset="2"/>
              </a:rPr>
              <a:t>climate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change</a:t>
            </a:r>
            <a:r>
              <a:rPr lang="sv-SE" b="1" dirty="0" smtClean="0">
                <a:sym typeface="Wingdings" panose="05000000000000000000" pitchFamily="2" charset="2"/>
              </a:rPr>
              <a:t> studies!</a:t>
            </a:r>
            <a:endParaRPr lang="sv-SE" dirty="0"/>
          </a:p>
        </p:txBody>
      </p:sp>
      <p:pic>
        <p:nvPicPr>
          <p:cNvPr id="7" name="Bild 2" descr="NOAA POES satellite time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" y="2729438"/>
            <a:ext cx="3798570" cy="295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ildresultat för NOAA-1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33" y="2729437"/>
            <a:ext cx="1882298" cy="106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resultat för mETOP SATELLITE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34" y="4088221"/>
            <a:ext cx="1937006" cy="13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602823" y="3094076"/>
            <a:ext cx="1701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2009 - present</a:t>
            </a:r>
            <a:endParaRPr lang="sv-SE" sz="1400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6602819" y="3937593"/>
            <a:ext cx="2445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 smtClean="0"/>
              <a:t>Metop</a:t>
            </a:r>
            <a:r>
              <a:rPr lang="sv-SE" sz="1400" b="1" dirty="0" smtClean="0"/>
              <a:t>-A:</a:t>
            </a:r>
          </a:p>
          <a:p>
            <a:r>
              <a:rPr lang="sv-SE" sz="1400" b="1" dirty="0" smtClean="0"/>
              <a:t>2007 – present</a:t>
            </a:r>
          </a:p>
          <a:p>
            <a:endParaRPr lang="sv-SE" sz="1400" b="1" dirty="0"/>
          </a:p>
          <a:p>
            <a:r>
              <a:rPr lang="sv-SE" sz="1400" b="1" dirty="0" err="1" smtClean="0"/>
              <a:t>Metop</a:t>
            </a:r>
            <a:r>
              <a:rPr lang="sv-SE" sz="1400" b="1" dirty="0" smtClean="0"/>
              <a:t>-B:</a:t>
            </a:r>
          </a:p>
          <a:p>
            <a:r>
              <a:rPr lang="sv-SE" sz="1400" b="1" dirty="0" smtClean="0"/>
              <a:t>2013 – present</a:t>
            </a:r>
          </a:p>
          <a:p>
            <a:endParaRPr lang="sv-SE" sz="1400" b="1" dirty="0"/>
          </a:p>
          <a:p>
            <a:r>
              <a:rPr lang="sv-SE" sz="1400" b="1" dirty="0" err="1" smtClean="0"/>
              <a:t>Metop</a:t>
            </a:r>
            <a:r>
              <a:rPr lang="sv-SE" sz="1400" b="1" dirty="0" smtClean="0"/>
              <a:t>-C:</a:t>
            </a:r>
          </a:p>
          <a:p>
            <a:r>
              <a:rPr lang="sv-SE" sz="1400" b="1" dirty="0" smtClean="0"/>
              <a:t>2018 – present</a:t>
            </a:r>
            <a:br>
              <a:rPr lang="sv-SE" sz="1400" b="1" dirty="0" smtClean="0"/>
            </a:br>
            <a:r>
              <a:rPr lang="sv-SE" sz="1400" b="1" dirty="0" smtClean="0"/>
              <a:t>(</a:t>
            </a:r>
            <a:r>
              <a:rPr lang="sv-SE" sz="1400" b="1" dirty="0" err="1" smtClean="0"/>
              <a:t>commissioning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phase</a:t>
            </a:r>
            <a:r>
              <a:rPr lang="sv-SE" sz="1400" b="1" dirty="0" smtClean="0"/>
              <a:t>)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14134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2"/>
            <a:ext cx="7113802" cy="429636"/>
          </a:xfrm>
        </p:spPr>
        <p:txBody>
          <a:bodyPr/>
          <a:lstStyle/>
          <a:p>
            <a:r>
              <a:rPr lang="en-US" dirty="0" smtClean="0"/>
              <a:t>AVHRR FCDR status in 2013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33112" y="1480118"/>
            <a:ext cx="8510781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Complete</a:t>
            </a:r>
            <a:r>
              <a:rPr lang="sv-SE" sz="2000" dirty="0" smtClean="0"/>
              <a:t> AVHRR GAC record (</a:t>
            </a:r>
            <a:r>
              <a:rPr lang="sv-SE" sz="2000" dirty="0" err="1" smtClean="0"/>
              <a:t>Level</a:t>
            </a:r>
            <a:r>
              <a:rPr lang="sv-SE" sz="2000" dirty="0" smtClean="0"/>
              <a:t> 1b) </a:t>
            </a:r>
            <a:r>
              <a:rPr lang="sv-SE" sz="2000" dirty="0" err="1" smtClean="0"/>
              <a:t>residing</a:t>
            </a:r>
            <a:r>
              <a:rPr lang="sv-SE" sz="2000" dirty="0" smtClean="0"/>
              <a:t> in NOAA CLASS </a:t>
            </a:r>
            <a:r>
              <a:rPr lang="sv-SE" sz="2000" dirty="0" err="1" smtClean="0"/>
              <a:t>archive</a:t>
            </a:r>
            <a:r>
              <a:rPr lang="sv-SE" sz="2000" dirty="0" smtClean="0"/>
              <a:t> (data from </a:t>
            </a:r>
            <a:r>
              <a:rPr lang="sv-SE" sz="2000" dirty="0" err="1" smtClean="0"/>
              <a:t>October</a:t>
            </a:r>
            <a:r>
              <a:rPr lang="sv-SE" sz="2000" dirty="0" smtClean="0"/>
              <a:t> 1978 </a:t>
            </a:r>
            <a:r>
              <a:rPr lang="sv-SE" sz="2000" dirty="0" err="1" smtClean="0"/>
              <a:t>until</a:t>
            </a:r>
            <a:r>
              <a:rPr lang="sv-SE" sz="2000" dirty="0" smtClean="0"/>
              <a:t> present </a:t>
            </a:r>
            <a:r>
              <a:rPr lang="sv-SE" sz="2000" dirty="0" err="1" smtClean="0"/>
              <a:t>time</a:t>
            </a:r>
            <a:r>
              <a:rPr lang="sv-SE" sz="2000" dirty="0" smtClean="0"/>
              <a:t>)</a:t>
            </a:r>
            <a:r>
              <a:rPr lang="sv-SE" sz="2000" i="1" dirty="0" smtClean="0"/>
              <a:t/>
            </a:r>
            <a:br>
              <a:rPr lang="sv-SE" sz="2000" i="1" dirty="0" smtClean="0"/>
            </a:br>
            <a:endParaRPr lang="sv-SE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Copies</a:t>
            </a:r>
            <a:r>
              <a:rPr lang="sv-SE" sz="2000" dirty="0" smtClean="0"/>
              <a:t> existing (partial or </a:t>
            </a:r>
            <a:r>
              <a:rPr lang="sv-SE" sz="2000" dirty="0" err="1" smtClean="0"/>
              <a:t>complete</a:t>
            </a:r>
            <a:r>
              <a:rPr lang="sv-SE" sz="2000" dirty="0" smtClean="0"/>
              <a:t>) at a </a:t>
            </a:r>
            <a:r>
              <a:rPr lang="sv-SE" sz="2000" dirty="0" err="1" smtClean="0"/>
              <a:t>few</a:t>
            </a:r>
            <a:r>
              <a:rPr lang="sv-SE" sz="2000" dirty="0" smtClean="0"/>
              <a:t> </a:t>
            </a:r>
            <a:r>
              <a:rPr lang="sv-SE" sz="2000" dirty="0" err="1" smtClean="0"/>
              <a:t>places</a:t>
            </a:r>
            <a:r>
              <a:rPr lang="sv-SE" sz="2000" dirty="0" smtClean="0"/>
              <a:t> (</a:t>
            </a:r>
            <a:r>
              <a:rPr lang="sv-SE" sz="2000" dirty="0" err="1" smtClean="0"/>
              <a:t>e.g</a:t>
            </a:r>
            <a:r>
              <a:rPr lang="sv-SE" sz="2000" dirty="0" smtClean="0"/>
              <a:t>., SSEC Madison and CM SAF/ECMWF).</a:t>
            </a:r>
            <a:br>
              <a:rPr lang="sv-SE" sz="2000" dirty="0" smtClean="0"/>
            </a:b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Reading interfaces/packages </a:t>
            </a:r>
            <a:r>
              <a:rPr lang="sv-SE" sz="2000" dirty="0" err="1" smtClean="0"/>
              <a:t>developed</a:t>
            </a:r>
            <a:r>
              <a:rPr lang="sv-SE" sz="2000" dirty="0" smtClean="0"/>
              <a:t> </a:t>
            </a:r>
            <a:r>
              <a:rPr lang="sv-SE" sz="2000" dirty="0" err="1" smtClean="0"/>
              <a:t>locally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</a:t>
            </a:r>
            <a:r>
              <a:rPr lang="sv-SE" sz="2000" dirty="0" err="1" smtClean="0"/>
              <a:t>varying</a:t>
            </a:r>
            <a:r>
              <a:rPr lang="sv-SE" sz="2000" dirty="0" smtClean="0"/>
              <a:t> </a:t>
            </a:r>
            <a:r>
              <a:rPr lang="sv-SE" sz="2000" dirty="0" err="1" smtClean="0"/>
              <a:t>degree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sophistication</a:t>
            </a:r>
            <a:r>
              <a:rPr lang="sv-SE" sz="2000" dirty="0" smtClean="0"/>
              <a:t> (</a:t>
            </a:r>
            <a:r>
              <a:rPr lang="sv-SE" sz="2000" dirty="0" err="1" smtClean="0"/>
              <a:t>e.g</a:t>
            </a:r>
            <a:r>
              <a:rPr lang="sv-SE" sz="2000" dirty="0" smtClean="0"/>
              <a:t>., in terms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quality</a:t>
            </a:r>
            <a:r>
              <a:rPr lang="sv-SE" sz="2000" dirty="0" smtClean="0"/>
              <a:t> </a:t>
            </a:r>
            <a:r>
              <a:rPr lang="sv-SE" sz="2000" dirty="0" err="1" smtClean="0"/>
              <a:t>control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data, </a:t>
            </a:r>
            <a:r>
              <a:rPr lang="sv-SE" sz="2000" dirty="0" err="1" smtClean="0"/>
              <a:t>orbit</a:t>
            </a:r>
            <a:r>
              <a:rPr lang="sv-SE" sz="2000" dirty="0" smtClean="0"/>
              <a:t> </a:t>
            </a:r>
            <a:r>
              <a:rPr lang="sv-SE" sz="2000" dirty="0" err="1" smtClean="0"/>
              <a:t>overlap</a:t>
            </a:r>
            <a:r>
              <a:rPr lang="sv-SE" sz="2000" dirty="0" smtClean="0"/>
              <a:t> </a:t>
            </a:r>
            <a:r>
              <a:rPr lang="sv-SE" sz="2000" dirty="0" err="1" smtClean="0"/>
              <a:t>corrections</a:t>
            </a:r>
            <a:r>
              <a:rPr lang="sv-SE" sz="2000" dirty="0" smtClean="0"/>
              <a:t> and </a:t>
            </a:r>
            <a:r>
              <a:rPr lang="sv-SE" sz="2000" dirty="0" err="1" smtClean="0"/>
              <a:t>procedures</a:t>
            </a:r>
            <a:r>
              <a:rPr lang="sv-SE" sz="2000" dirty="0" smtClean="0"/>
              <a:t> for infrared </a:t>
            </a:r>
            <a:r>
              <a:rPr lang="sv-SE" sz="2000" dirty="0" err="1" smtClean="0"/>
              <a:t>calibration</a:t>
            </a:r>
            <a:r>
              <a:rPr lang="sv-SE" sz="2000" dirty="0" smtClean="0"/>
              <a:t>)</a:t>
            </a:r>
            <a:br>
              <a:rPr lang="sv-SE" sz="2000" dirty="0" smtClean="0"/>
            </a:b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First TCDRs using homogenised visible calibration (Heidinger et al., 2010, MODIS C5 as reference) released: PATMOS-x V4 and CLARA-A1  </a:t>
            </a: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18451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2"/>
            <a:ext cx="7113802" cy="429636"/>
          </a:xfrm>
        </p:spPr>
        <p:txBody>
          <a:bodyPr/>
          <a:lstStyle/>
          <a:p>
            <a:r>
              <a:rPr lang="en-US" dirty="0" smtClean="0"/>
              <a:t>Identified problems and needs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37416" y="1235570"/>
            <a:ext cx="8510781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Lack </a:t>
            </a:r>
            <a:r>
              <a:rPr lang="sv-SE" sz="2000" dirty="0" err="1" smtClean="0"/>
              <a:t>of</a:t>
            </a:r>
            <a:r>
              <a:rPr lang="sv-SE" sz="2000" dirty="0" smtClean="0"/>
              <a:t> common AVHRR GAC pre-</a:t>
            </a:r>
            <a:r>
              <a:rPr lang="sv-SE" sz="2000" dirty="0" err="1" smtClean="0"/>
              <a:t>processing</a:t>
            </a:r>
            <a:r>
              <a:rPr lang="sv-SE" sz="2000" dirty="0" smtClean="0"/>
              <a:t> software packages </a:t>
            </a:r>
            <a:r>
              <a:rPr lang="sv-SE" sz="2000" dirty="0" err="1" smtClean="0"/>
              <a:t>suitable</a:t>
            </a:r>
            <a:r>
              <a:rPr lang="sv-SE" sz="2000" dirty="0" smtClean="0"/>
              <a:t> for TCDR generation (i.e., </a:t>
            </a:r>
            <a:r>
              <a:rPr lang="sv-SE" sz="2000" dirty="0" err="1" smtClean="0"/>
              <a:t>taking</a:t>
            </a:r>
            <a:r>
              <a:rPr lang="sv-SE" sz="2000" dirty="0" smtClean="0"/>
              <a:t> </a:t>
            </a:r>
            <a:r>
              <a:rPr lang="sv-SE" sz="2000" dirty="0" err="1" smtClean="0"/>
              <a:t>care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missing</a:t>
            </a:r>
            <a:r>
              <a:rPr lang="sv-SE" sz="2000" dirty="0" smtClean="0"/>
              <a:t>/</a:t>
            </a:r>
            <a:r>
              <a:rPr lang="sv-SE" sz="2000" dirty="0" err="1" smtClean="0"/>
              <a:t>corrupt</a:t>
            </a:r>
            <a:r>
              <a:rPr lang="sv-SE" sz="2000" dirty="0" smtClean="0"/>
              <a:t> data, </a:t>
            </a:r>
            <a:r>
              <a:rPr lang="sv-SE" sz="2000" dirty="0" err="1" smtClean="0"/>
              <a:t>removing</a:t>
            </a:r>
            <a:r>
              <a:rPr lang="sv-SE" sz="2000" dirty="0" smtClean="0"/>
              <a:t> </a:t>
            </a:r>
            <a:r>
              <a:rPr lang="sv-SE" sz="2000" dirty="0" err="1" smtClean="0"/>
              <a:t>orbit</a:t>
            </a:r>
            <a:r>
              <a:rPr lang="sv-SE" sz="2000" dirty="0" smtClean="0"/>
              <a:t> </a:t>
            </a:r>
            <a:r>
              <a:rPr lang="sv-SE" sz="2000" dirty="0" err="1" smtClean="0"/>
              <a:t>overlaps</a:t>
            </a:r>
            <a:r>
              <a:rPr lang="sv-SE" sz="2000" dirty="0" smtClean="0"/>
              <a:t>, </a:t>
            </a:r>
            <a:r>
              <a:rPr lang="sv-SE" sz="2000" dirty="0" err="1" smtClean="0"/>
              <a:t>making</a:t>
            </a:r>
            <a:r>
              <a:rPr lang="sv-SE" sz="2000" dirty="0" smtClean="0"/>
              <a:t> </a:t>
            </a:r>
            <a:r>
              <a:rPr lang="sv-SE" sz="2000" dirty="0" err="1" smtClean="0"/>
              <a:t>accurate</a:t>
            </a:r>
            <a:r>
              <a:rPr lang="sv-SE" sz="2000" dirty="0" smtClean="0"/>
              <a:t> infrared </a:t>
            </a:r>
            <a:r>
              <a:rPr lang="sv-SE" sz="2000" dirty="0" err="1" smtClean="0"/>
              <a:t>calibration</a:t>
            </a:r>
            <a:r>
              <a:rPr lang="sv-SE" sz="2000" dirty="0" smtClean="0"/>
              <a:t> and provision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uncertainties</a:t>
            </a:r>
            <a:r>
              <a:rPr lang="sv-SE" sz="2000" dirty="0" smtClean="0"/>
              <a:t>)</a:t>
            </a:r>
            <a:br>
              <a:rPr lang="sv-SE" sz="2000" dirty="0" smtClean="0"/>
            </a:br>
            <a:endParaRPr lang="sv-SE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Need</a:t>
            </a:r>
            <a:r>
              <a:rPr lang="sv-SE" sz="2000" dirty="0" smtClean="0"/>
              <a:t> for </a:t>
            </a:r>
            <a:r>
              <a:rPr lang="sv-SE" sz="2000" dirty="0" err="1" smtClean="0"/>
              <a:t>updated</a:t>
            </a:r>
            <a:r>
              <a:rPr lang="sv-SE" sz="2000" dirty="0" smtClean="0"/>
              <a:t> </a:t>
            </a:r>
            <a:r>
              <a:rPr lang="sv-SE" sz="2000" dirty="0" err="1" smtClean="0"/>
              <a:t>visible</a:t>
            </a:r>
            <a:r>
              <a:rPr lang="sv-SE" sz="2000" dirty="0" smtClean="0"/>
              <a:t> </a:t>
            </a:r>
            <a:r>
              <a:rPr lang="sv-SE" sz="2000" dirty="0" err="1" smtClean="0"/>
              <a:t>calibration</a:t>
            </a:r>
            <a:r>
              <a:rPr lang="sv-SE" sz="2000" dirty="0" smtClean="0"/>
              <a:t> </a:t>
            </a:r>
            <a:r>
              <a:rPr lang="sv-SE" sz="2000" dirty="0" err="1" smtClean="0"/>
              <a:t>utilising</a:t>
            </a:r>
            <a:r>
              <a:rPr lang="sv-SE" sz="2000" dirty="0" smtClean="0"/>
              <a:t> MODIS C6 as </a:t>
            </a:r>
            <a:r>
              <a:rPr lang="sv-SE" sz="2000" dirty="0" err="1" smtClean="0"/>
              <a:t>reference</a:t>
            </a:r>
            <a:r>
              <a:rPr lang="sv-SE" sz="2000" dirty="0" smtClean="0"/>
              <a:t> + </a:t>
            </a:r>
            <a:r>
              <a:rPr lang="sv-SE" sz="2000" dirty="0" err="1" smtClean="0"/>
              <a:t>choosing</a:t>
            </a:r>
            <a:r>
              <a:rPr lang="sv-SE" sz="2000" dirty="0" smtClean="0"/>
              <a:t> best </a:t>
            </a:r>
            <a:r>
              <a:rPr lang="sv-SE" sz="2000" dirty="0" err="1" smtClean="0"/>
              <a:t>method</a:t>
            </a:r>
            <a:r>
              <a:rPr lang="sv-SE" sz="2000" dirty="0" smtClean="0"/>
              <a:t> (</a:t>
            </a:r>
            <a:r>
              <a:rPr lang="sv-SE" sz="2000" dirty="0" err="1" smtClean="0"/>
              <a:t>several</a:t>
            </a:r>
            <a:r>
              <a:rPr lang="sv-SE" sz="2000" dirty="0" smtClean="0"/>
              <a:t> </a:t>
            </a:r>
            <a:r>
              <a:rPr lang="sv-SE" sz="2000" dirty="0" err="1" smtClean="0"/>
              <a:t>exists</a:t>
            </a:r>
            <a:r>
              <a:rPr lang="sv-SE" sz="2000" dirty="0" smtClean="0"/>
              <a:t>) </a:t>
            </a:r>
            <a:br>
              <a:rPr lang="sv-SE" sz="2000" dirty="0" smtClean="0"/>
            </a:b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Problems </a:t>
            </a:r>
            <a:r>
              <a:rPr lang="sv-SE" sz="2000" dirty="0" err="1" smtClean="0"/>
              <a:t>identified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the standard AVHRR infrared </a:t>
            </a:r>
            <a:r>
              <a:rPr lang="sv-SE" sz="2000" dirty="0" err="1" smtClean="0"/>
              <a:t>calibration</a:t>
            </a:r>
            <a:r>
              <a:rPr lang="sv-SE" sz="2000" dirty="0" smtClean="0"/>
              <a:t> </a:t>
            </a:r>
            <a:r>
              <a:rPr lang="sv-SE" sz="2000" dirty="0" err="1" smtClean="0"/>
              <a:t>method</a:t>
            </a:r>
            <a:r>
              <a:rPr lang="sv-SE" sz="2000" dirty="0" smtClean="0"/>
              <a:t> </a:t>
            </a:r>
            <a:r>
              <a:rPr lang="sv-SE" sz="2000" dirty="0" err="1" smtClean="0"/>
              <a:t>using</a:t>
            </a:r>
            <a:r>
              <a:rPr lang="sv-SE" sz="2000" dirty="0" smtClean="0"/>
              <a:t> </a:t>
            </a:r>
            <a:r>
              <a:rPr lang="sv-SE" sz="2000" dirty="0" err="1" smtClean="0"/>
              <a:t>onboard</a:t>
            </a:r>
            <a:r>
              <a:rPr lang="sv-SE" sz="2000" dirty="0" smtClean="0"/>
              <a:t> </a:t>
            </a:r>
            <a:r>
              <a:rPr lang="sv-SE" sz="2000" dirty="0" err="1" smtClean="0"/>
              <a:t>blackbody</a:t>
            </a:r>
            <a:r>
              <a:rPr lang="sv-SE" sz="2000" dirty="0" smtClean="0"/>
              <a:t> </a:t>
            </a:r>
            <a:r>
              <a:rPr lang="sv-SE" sz="2000" dirty="0" err="1" smtClean="0"/>
              <a:t>references</a:t>
            </a:r>
            <a:r>
              <a:rPr lang="sv-SE" sz="2000" dirty="0" smtClean="0"/>
              <a:t> (</a:t>
            </a:r>
            <a:r>
              <a:rPr lang="sv-SE" sz="2000" dirty="0" err="1" smtClean="0"/>
              <a:t>Mittaz</a:t>
            </a:r>
            <a:r>
              <a:rPr lang="sv-SE" sz="2000" dirty="0" smtClean="0"/>
              <a:t> et al., 2009, JAOT) </a:t>
            </a:r>
            <a:br>
              <a:rPr lang="sv-SE" sz="2000" dirty="0" smtClean="0"/>
            </a:b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Earlier</a:t>
            </a:r>
            <a:r>
              <a:rPr lang="sv-SE" sz="2000" dirty="0" smtClean="0"/>
              <a:t> NOAA </a:t>
            </a:r>
            <a:r>
              <a:rPr lang="sv-SE" sz="2000" dirty="0" err="1" smtClean="0"/>
              <a:t>satellites</a:t>
            </a:r>
            <a:r>
              <a:rPr lang="sv-SE" sz="2000" dirty="0" smtClean="0"/>
              <a:t> (</a:t>
            </a:r>
            <a:r>
              <a:rPr lang="sv-SE" sz="2000" dirty="0" err="1" smtClean="0"/>
              <a:t>Tiros</a:t>
            </a:r>
            <a:r>
              <a:rPr lang="sv-SE" sz="2000" dirty="0" smtClean="0"/>
              <a:t>-N – NOAA-14) show problems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varying</a:t>
            </a:r>
            <a:r>
              <a:rPr lang="sv-SE" sz="2000" dirty="0" smtClean="0"/>
              <a:t> </a:t>
            </a:r>
            <a:r>
              <a:rPr lang="sv-SE" sz="2000" dirty="0" err="1" smtClean="0"/>
              <a:t>degrees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AVHRR image navigation and </a:t>
            </a:r>
            <a:r>
              <a:rPr lang="sv-SE" sz="2000" dirty="0" err="1" smtClean="0"/>
              <a:t>noise</a:t>
            </a:r>
            <a:r>
              <a:rPr lang="sv-SE" sz="2000" dirty="0" smtClean="0"/>
              <a:t> in AVHRR </a:t>
            </a:r>
            <a:r>
              <a:rPr lang="sv-SE" sz="2000" dirty="0" err="1" smtClean="0"/>
              <a:t>channel</a:t>
            </a:r>
            <a:r>
              <a:rPr lang="sv-SE" sz="2000" dirty="0" smtClean="0"/>
              <a:t> 3b (3.7 µm). </a:t>
            </a:r>
            <a:r>
              <a:rPr lang="sv-SE" sz="2000" dirty="0" err="1" smtClean="0"/>
              <a:t>This</a:t>
            </a:r>
            <a:r>
              <a:rPr lang="sv-SE" sz="2000" dirty="0" smtClean="0"/>
              <a:t> </a:t>
            </a:r>
            <a:r>
              <a:rPr lang="sv-SE" sz="2000" dirty="0" err="1" smtClean="0"/>
              <a:t>may</a:t>
            </a:r>
            <a:r>
              <a:rPr lang="sv-SE" sz="2000" dirty="0" smtClean="0"/>
              <a:t> </a:t>
            </a:r>
            <a:r>
              <a:rPr lang="sv-SE" sz="2000" dirty="0" err="1" smtClean="0"/>
              <a:t>lead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artificial</a:t>
            </a:r>
            <a:r>
              <a:rPr lang="sv-SE" sz="2000" dirty="0" smtClean="0"/>
              <a:t> trends and </a:t>
            </a:r>
            <a:r>
              <a:rPr lang="sv-SE" sz="2000" dirty="0" err="1" smtClean="0"/>
              <a:t>increased</a:t>
            </a:r>
            <a:r>
              <a:rPr lang="sv-SE" sz="2000" dirty="0" smtClean="0"/>
              <a:t> </a:t>
            </a:r>
            <a:r>
              <a:rPr lang="sv-SE" sz="2000" dirty="0" err="1" smtClean="0"/>
              <a:t>uncertainties</a:t>
            </a:r>
            <a:r>
              <a:rPr lang="sv-SE" sz="2000" dirty="0" smtClean="0"/>
              <a:t> in </a:t>
            </a:r>
            <a:r>
              <a:rPr lang="sv-SE" sz="2000" dirty="0" err="1" smtClean="0"/>
              <a:t>TCDRs</a:t>
            </a:r>
            <a:r>
              <a:rPr lang="sv-SE" sz="2000" dirty="0" smtClean="0"/>
              <a:t>. </a:t>
            </a: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33134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2"/>
            <a:ext cx="6716638" cy="429636"/>
          </a:xfrm>
        </p:spPr>
        <p:txBody>
          <a:bodyPr/>
          <a:lstStyle/>
          <a:p>
            <a:r>
              <a:rPr lang="en-US" dirty="0" smtClean="0"/>
              <a:t>Components of AVHRR FCDR project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95558" y="1139544"/>
            <a:ext cx="8772596" cy="5632311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000" b="1" dirty="0" err="1" smtClean="0"/>
              <a:t>Upgraded</a:t>
            </a:r>
            <a:r>
              <a:rPr lang="sv-SE" sz="2000" b="1" dirty="0" smtClean="0"/>
              <a:t> </a:t>
            </a:r>
            <a:r>
              <a:rPr lang="sv-SE" sz="2000" b="1" dirty="0" err="1"/>
              <a:t>v</a:t>
            </a:r>
            <a:r>
              <a:rPr lang="sv-SE" sz="2000" b="1" dirty="0" err="1" smtClean="0"/>
              <a:t>isible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corrections</a:t>
            </a:r>
            <a:r>
              <a:rPr lang="sv-SE" sz="2000" b="1" dirty="0" smtClean="0"/>
              <a:t> (MODIS Collection 6)</a:t>
            </a:r>
            <a:br>
              <a:rPr lang="sv-SE" sz="2000" b="1" dirty="0" smtClean="0"/>
            </a:br>
            <a:r>
              <a:rPr lang="sv-SE" sz="2000" b="1" i="1" dirty="0" smtClean="0"/>
              <a:t>(+ fusion </a:t>
            </a:r>
            <a:r>
              <a:rPr lang="sv-SE" sz="2000" b="1" i="1" dirty="0" err="1" smtClean="0"/>
              <a:t>technique</a:t>
            </a:r>
            <a:r>
              <a:rPr lang="sv-SE" sz="2000" b="1" i="1" dirty="0" smtClean="0"/>
              <a:t> </a:t>
            </a:r>
            <a:r>
              <a:rPr lang="sv-SE" sz="2000" b="1" i="1" dirty="0" err="1" smtClean="0"/>
              <a:t>merging</a:t>
            </a:r>
            <a:r>
              <a:rPr lang="sv-SE" sz="2000" b="1" i="1" dirty="0" smtClean="0"/>
              <a:t> AVHRR and HIRS data)</a:t>
            </a:r>
            <a:br>
              <a:rPr lang="sv-SE" sz="2000" b="1" i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i="1" dirty="0" smtClean="0"/>
              <a:t>(Andrew Heidinger)              (+ Dave Doelling/NASA </a:t>
            </a:r>
            <a:r>
              <a:rPr lang="sv-SE" sz="2000" i="1" dirty="0" err="1" smtClean="0"/>
              <a:t>LaRC</a:t>
            </a:r>
            <a:r>
              <a:rPr lang="sv-SE" sz="2000" i="1" dirty="0" smtClean="0"/>
              <a:t/>
            </a:r>
            <a:br>
              <a:rPr lang="sv-SE" sz="2000" i="1" dirty="0" smtClean="0"/>
            </a:br>
            <a:r>
              <a:rPr lang="sv-SE" sz="2000" i="1" dirty="0" smtClean="0"/>
              <a:t>                                                  </a:t>
            </a:r>
            <a:r>
              <a:rPr lang="sv-SE" sz="2000" i="1" dirty="0" err="1" smtClean="0"/>
              <a:t>joining</a:t>
            </a:r>
            <a:r>
              <a:rPr lang="sv-SE" sz="2000" i="1" dirty="0" smtClean="0"/>
              <a:t> 2015)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endParaRPr lang="sv-SE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infrared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(new </a:t>
            </a:r>
            <a:r>
              <a:rPr lang="sv-SE" sz="2000" b="1" dirty="0" err="1" smtClean="0"/>
              <a:t>physical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)</a:t>
            </a:r>
            <a:br>
              <a:rPr lang="sv-SE" sz="2000" b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i="1" dirty="0" smtClean="0"/>
              <a:t>(Jon Mittaz)</a:t>
            </a: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endParaRPr lang="sv-SE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2000" b="1" dirty="0" err="1" smtClean="0"/>
              <a:t>Development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advanced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Level</a:t>
            </a:r>
            <a:r>
              <a:rPr lang="sv-SE" sz="2000" b="1" dirty="0" smtClean="0"/>
              <a:t> 1c processor, </a:t>
            </a:r>
            <a:r>
              <a:rPr lang="sv-SE" sz="2000" b="1" dirty="0" err="1" smtClean="0"/>
              <a:t>revised</a:t>
            </a:r>
            <a:r>
              <a:rPr lang="sv-SE" sz="2000" b="1" dirty="0" smtClean="0"/>
              <a:t> navigation </a:t>
            </a:r>
            <a:r>
              <a:rPr lang="sv-SE" sz="2000" b="1" dirty="0" err="1" smtClean="0"/>
              <a:t>based</a:t>
            </a:r>
            <a:r>
              <a:rPr lang="sv-SE" sz="2000" b="1" dirty="0" smtClean="0"/>
              <a:t> on image-</a:t>
            </a:r>
            <a:r>
              <a:rPr lang="sv-SE" sz="2000" b="1" dirty="0" err="1" smtClean="0"/>
              <a:t>retrieved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coast-line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matched</a:t>
            </a:r>
            <a:r>
              <a:rPr lang="sv-SE" sz="2000" b="1" dirty="0" smtClean="0"/>
              <a:t>) </a:t>
            </a:r>
            <a:r>
              <a:rPr lang="sv-SE" sz="2000" b="1" dirty="0" err="1" smtClean="0"/>
              <a:t>adjustments</a:t>
            </a:r>
            <a:r>
              <a:rPr lang="sv-SE" sz="2000" b="1" dirty="0" smtClean="0"/>
              <a:t> and AVHRR ch3b </a:t>
            </a:r>
            <a:r>
              <a:rPr lang="sv-SE" sz="2000" b="1" dirty="0" err="1" smtClean="0"/>
              <a:t>noise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reduction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method</a:t>
            </a: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i="1" dirty="0" smtClean="0"/>
              <a:t>(Karl-Göran Karlsson) </a:t>
            </a:r>
            <a:br>
              <a:rPr lang="sv-SE" sz="2000" i="1" dirty="0" smtClean="0"/>
            </a:b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83" y="1877453"/>
            <a:ext cx="1340909" cy="95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62" y="3771693"/>
            <a:ext cx="13287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27" y="5886909"/>
            <a:ext cx="1708871" cy="71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64" y="5886909"/>
            <a:ext cx="1628881" cy="71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nasa.gov/sites/default/files/nasa-logo-wallpaper.jpe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49" y="1888763"/>
            <a:ext cx="1105899" cy="9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70" y="3794090"/>
            <a:ext cx="2421285" cy="73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6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2"/>
            <a:ext cx="7113802" cy="429636"/>
          </a:xfrm>
        </p:spPr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0" y="1152732"/>
            <a:ext cx="9144000" cy="430887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200" b="1" dirty="0" err="1" smtClean="0"/>
              <a:t>Upgraded</a:t>
            </a:r>
            <a:r>
              <a:rPr lang="sv-SE" sz="2200" b="1" dirty="0" smtClean="0"/>
              <a:t> </a:t>
            </a:r>
            <a:r>
              <a:rPr lang="sv-SE" sz="2200" b="1" dirty="0" err="1"/>
              <a:t>v</a:t>
            </a:r>
            <a:r>
              <a:rPr lang="sv-SE" sz="2200" b="1" dirty="0" err="1" smtClean="0"/>
              <a:t>isible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calibration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corrections</a:t>
            </a:r>
            <a:r>
              <a:rPr lang="sv-SE" sz="2200" b="1" dirty="0" smtClean="0"/>
              <a:t> (2014, MODIS C6) </a:t>
            </a:r>
            <a:endParaRPr lang="sv-SE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33926" y="1922170"/>
            <a:ext cx="87100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Responsible</a:t>
            </a:r>
            <a:r>
              <a:rPr lang="sv-SE" sz="2000" b="1" dirty="0" smtClean="0"/>
              <a:t> partner:	 NOAA (A. Heidinger)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85447" y="2458315"/>
            <a:ext cx="8510781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An </a:t>
            </a:r>
            <a:r>
              <a:rPr lang="sv-SE" sz="2000" dirty="0" err="1" smtClean="0"/>
              <a:t>upgraded</a:t>
            </a:r>
            <a:r>
              <a:rPr lang="sv-SE" sz="2000" dirty="0" smtClean="0"/>
              <a:t> </a:t>
            </a:r>
            <a:r>
              <a:rPr lang="sv-SE" sz="2000" dirty="0" err="1" smtClean="0"/>
              <a:t>visible</a:t>
            </a:r>
            <a:r>
              <a:rPr lang="sv-SE" sz="2000" dirty="0" smtClean="0"/>
              <a:t> </a:t>
            </a:r>
            <a:r>
              <a:rPr lang="sv-SE" sz="2000" dirty="0" err="1" smtClean="0"/>
              <a:t>calibration</a:t>
            </a:r>
            <a:r>
              <a:rPr lang="sv-SE" sz="2000" dirty="0" smtClean="0"/>
              <a:t> </a:t>
            </a:r>
            <a:r>
              <a:rPr lang="sv-SE" sz="2000" dirty="0" err="1" smtClean="0"/>
              <a:t>was</a:t>
            </a:r>
            <a:r>
              <a:rPr lang="sv-SE" sz="2000" dirty="0" smtClean="0"/>
              <a:t> provided by NOAA in 2014. The </a:t>
            </a:r>
            <a:r>
              <a:rPr lang="sv-SE" sz="2000" dirty="0" err="1" smtClean="0"/>
              <a:t>basic</a:t>
            </a:r>
            <a:r>
              <a:rPr lang="sv-SE" sz="2000" dirty="0" smtClean="0"/>
              <a:t> </a:t>
            </a:r>
            <a:r>
              <a:rPr lang="sv-SE" sz="2000" dirty="0" err="1" smtClean="0"/>
              <a:t>method</a:t>
            </a:r>
            <a:r>
              <a:rPr lang="sv-SE" sz="2000" dirty="0" smtClean="0"/>
              <a:t> </a:t>
            </a:r>
            <a:r>
              <a:rPr lang="sv-SE" sz="2000" dirty="0" err="1" smtClean="0"/>
              <a:t>was</a:t>
            </a:r>
            <a:r>
              <a:rPr lang="sv-SE" sz="2000" dirty="0" smtClean="0"/>
              <a:t> the same as in Heidinger et al., 2010 (IJRS) </a:t>
            </a:r>
            <a:r>
              <a:rPr lang="sv-SE" sz="2000" dirty="0" err="1" smtClean="0"/>
              <a:t>but</a:t>
            </a:r>
            <a:r>
              <a:rPr lang="sv-SE" sz="2000" dirty="0" smtClean="0"/>
              <a:t> </a:t>
            </a:r>
            <a:r>
              <a:rPr lang="sv-SE" sz="2000" dirty="0" err="1" smtClean="0"/>
              <a:t>now</a:t>
            </a:r>
            <a:r>
              <a:rPr lang="sv-SE" sz="2000" dirty="0" smtClean="0"/>
              <a:t> </a:t>
            </a:r>
            <a:r>
              <a:rPr lang="sv-SE" sz="2000" dirty="0" err="1" smtClean="0"/>
              <a:t>based</a:t>
            </a:r>
            <a:r>
              <a:rPr lang="sv-SE" sz="2000" dirty="0" smtClean="0"/>
              <a:t> on MODIS Collection 6 data and </a:t>
            </a:r>
            <a:r>
              <a:rPr lang="sv-SE" sz="2000" dirty="0" err="1" smtClean="0"/>
              <a:t>extended</a:t>
            </a:r>
            <a:r>
              <a:rPr lang="sv-SE" sz="2000" dirty="0" smtClean="0"/>
              <a:t> from 2009 </a:t>
            </a:r>
            <a:r>
              <a:rPr lang="sv-SE" sz="2000" dirty="0" err="1" smtClean="0"/>
              <a:t>to</a:t>
            </a:r>
            <a:r>
              <a:rPr lang="sv-SE" sz="2000" dirty="0" smtClean="0"/>
              <a:t> 2014.</a:t>
            </a:r>
            <a:br>
              <a:rPr lang="sv-SE" sz="2000" dirty="0" smtClean="0"/>
            </a:b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It </a:t>
            </a:r>
            <a:r>
              <a:rPr lang="sv-SE" sz="2000" dirty="0" err="1" smtClean="0"/>
              <a:t>was</a:t>
            </a:r>
            <a:r>
              <a:rPr lang="sv-SE" sz="2000" dirty="0" smtClean="0"/>
              <a:t> </a:t>
            </a:r>
            <a:r>
              <a:rPr lang="sv-SE" sz="2000" dirty="0" err="1" smtClean="0"/>
              <a:t>used</a:t>
            </a:r>
            <a:r>
              <a:rPr lang="sv-SE" sz="2000" dirty="0" smtClean="0"/>
              <a:t> for the </a:t>
            </a:r>
            <a:r>
              <a:rPr lang="sv-SE" sz="2000" dirty="0" err="1" smtClean="0"/>
              <a:t>creation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the </a:t>
            </a:r>
            <a:r>
              <a:rPr lang="sv-SE" sz="2000" b="1" dirty="0" smtClean="0"/>
              <a:t>PATMOS-x V5</a:t>
            </a:r>
            <a:r>
              <a:rPr lang="sv-SE" sz="2000" dirty="0" smtClean="0"/>
              <a:t>, </a:t>
            </a:r>
            <a:r>
              <a:rPr lang="sv-SE" sz="2000" b="1" dirty="0" smtClean="0"/>
              <a:t>CM SAF CLARA-A2 </a:t>
            </a:r>
            <a:r>
              <a:rPr lang="sv-SE" sz="2000" dirty="0" smtClean="0"/>
              <a:t>and </a:t>
            </a:r>
            <a:r>
              <a:rPr lang="sv-SE" sz="2000" b="1" dirty="0" smtClean="0"/>
              <a:t>ESA-CLOUD-CCI</a:t>
            </a:r>
            <a:r>
              <a:rPr lang="sv-SE" sz="2000" dirty="0" smtClean="0"/>
              <a:t> </a:t>
            </a:r>
            <a:r>
              <a:rPr lang="sv-SE" sz="2000" dirty="0" err="1" smtClean="0"/>
              <a:t>climate</a:t>
            </a:r>
            <a:r>
              <a:rPr lang="sv-SE" sz="2000" dirty="0" smtClean="0"/>
              <a:t> data </a:t>
            </a:r>
            <a:r>
              <a:rPr lang="sv-SE" sz="2000" dirty="0" err="1" smtClean="0"/>
              <a:t>records</a:t>
            </a:r>
            <a:r>
              <a:rPr lang="sv-SE" sz="2000" dirty="0" smtClean="0"/>
              <a:t> </a:t>
            </a:r>
            <a:br>
              <a:rPr lang="sv-SE" sz="2000" dirty="0" smtClean="0"/>
            </a:b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Publications</a:t>
            </a:r>
            <a:r>
              <a:rPr lang="sv-SE" sz="2000" dirty="0" smtClean="0"/>
              <a:t>:</a:t>
            </a:r>
            <a:br>
              <a:rPr lang="sv-SE" sz="2000" dirty="0" smtClean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PATMOS-x V5: </a:t>
            </a:r>
            <a:r>
              <a:rPr lang="sv-SE" sz="2000" i="1" dirty="0" smtClean="0"/>
              <a:t>Heidinger et al., 2014, BAMS </a:t>
            </a:r>
            <a:br>
              <a:rPr lang="sv-SE" sz="2000" i="1" dirty="0" smtClean="0"/>
            </a:br>
            <a:r>
              <a:rPr lang="sv-SE" sz="2000" dirty="0" smtClean="0"/>
              <a:t>CLARA-A2</a:t>
            </a:r>
            <a:r>
              <a:rPr lang="sv-SE" sz="2000" i="1" dirty="0" smtClean="0"/>
              <a:t>: Karlsson et al., 2017, ACP</a:t>
            </a:r>
            <a:br>
              <a:rPr lang="sv-SE" sz="2000" i="1" dirty="0" smtClean="0"/>
            </a:br>
            <a:r>
              <a:rPr lang="sv-SE" sz="2000" dirty="0" smtClean="0"/>
              <a:t>ESA-CLOUD-CCI</a:t>
            </a:r>
            <a:r>
              <a:rPr lang="sv-SE" sz="2000" i="1" dirty="0" smtClean="0"/>
              <a:t>: </a:t>
            </a:r>
            <a:r>
              <a:rPr lang="sv-SE" sz="2000" i="1" dirty="0" err="1" smtClean="0"/>
              <a:t>Stengel</a:t>
            </a:r>
            <a:r>
              <a:rPr lang="sv-SE" sz="2000" i="1" dirty="0" smtClean="0"/>
              <a:t> et al., 2017, ESSD</a:t>
            </a:r>
            <a:br>
              <a:rPr lang="sv-SE" sz="2000" i="1" dirty="0" smtClean="0"/>
            </a:b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5785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7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2"/>
            <a:ext cx="7113802" cy="429636"/>
          </a:xfrm>
        </p:spPr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0" y="1152732"/>
            <a:ext cx="9144000" cy="430887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v-SE" sz="2200" b="1" dirty="0" err="1" smtClean="0"/>
              <a:t>Development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of</a:t>
            </a:r>
            <a:r>
              <a:rPr lang="sv-SE" sz="2200" b="1" dirty="0"/>
              <a:t> </a:t>
            </a:r>
            <a:r>
              <a:rPr lang="sv-SE" sz="2200" b="1" dirty="0" smtClean="0"/>
              <a:t>pre-</a:t>
            </a:r>
            <a:r>
              <a:rPr lang="sv-SE" sz="2200" b="1" dirty="0" err="1" smtClean="0"/>
              <a:t>processing</a:t>
            </a:r>
            <a:r>
              <a:rPr lang="sv-SE" sz="2200" b="1" dirty="0" smtClean="0"/>
              <a:t> software </a:t>
            </a:r>
            <a:r>
              <a:rPr lang="sv-SE" sz="2200" b="1" dirty="0" err="1" smtClean="0"/>
              <a:t>PyGAC</a:t>
            </a:r>
            <a:r>
              <a:rPr lang="sv-SE" sz="2200" b="1" dirty="0" smtClean="0"/>
              <a:t> (2015)</a:t>
            </a:r>
            <a:endParaRPr lang="sv-SE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33926" y="1922170"/>
            <a:ext cx="87100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Responsible</a:t>
            </a:r>
            <a:r>
              <a:rPr lang="sv-SE" sz="2000" b="1" dirty="0" smtClean="0"/>
              <a:t> partners:	 SMHI (K-G Karlsson)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" y="2458315"/>
            <a:ext cx="9144000" cy="42165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The </a:t>
            </a:r>
            <a:r>
              <a:rPr lang="sv-SE" sz="2000" dirty="0" err="1" smtClean="0"/>
              <a:t>Python-based</a:t>
            </a:r>
            <a:r>
              <a:rPr lang="sv-SE" sz="2000" dirty="0" smtClean="0"/>
              <a:t> AVHRR-GAC pre-</a:t>
            </a:r>
            <a:r>
              <a:rPr lang="sv-SE" sz="2000" dirty="0" err="1" smtClean="0"/>
              <a:t>processing</a:t>
            </a:r>
            <a:r>
              <a:rPr lang="sv-SE" sz="2000" dirty="0" smtClean="0"/>
              <a:t> </a:t>
            </a:r>
            <a:r>
              <a:rPr lang="sv-SE" sz="2000" dirty="0" err="1" smtClean="0"/>
              <a:t>module</a:t>
            </a:r>
            <a:r>
              <a:rPr lang="sv-SE" sz="2000" dirty="0" smtClean="0"/>
              <a:t> </a:t>
            </a:r>
            <a:r>
              <a:rPr lang="sv-SE" sz="2000" dirty="0" err="1" smtClean="0"/>
              <a:t>PyGAC</a:t>
            </a:r>
            <a:r>
              <a:rPr lang="sv-SE" sz="2000" dirty="0" smtClean="0"/>
              <a:t> </a:t>
            </a:r>
            <a:r>
              <a:rPr lang="sv-SE" sz="2000" dirty="0" err="1" smtClean="0"/>
              <a:t>was</a:t>
            </a:r>
            <a:r>
              <a:rPr lang="sv-SE" sz="2000" dirty="0" smtClean="0"/>
              <a:t> </a:t>
            </a:r>
            <a:r>
              <a:rPr lang="sv-SE" sz="2000" dirty="0" err="1" smtClean="0"/>
              <a:t>developed</a:t>
            </a:r>
            <a:r>
              <a:rPr lang="sv-SE" sz="2000" dirty="0" smtClean="0"/>
              <a:t> in the ESA-CLOUD-CCI </a:t>
            </a:r>
            <a:r>
              <a:rPr lang="sv-SE" sz="2000" dirty="0" err="1" smtClean="0"/>
              <a:t>project</a:t>
            </a:r>
            <a:r>
              <a:rPr lang="sv-SE" sz="2000" dirty="0" smtClean="0"/>
              <a:t> </a:t>
            </a:r>
            <a:r>
              <a:rPr lang="sv-SE" sz="2000" dirty="0" err="1" smtClean="0"/>
              <a:t>gaining</a:t>
            </a:r>
            <a:r>
              <a:rPr lang="sv-SE" sz="2000" dirty="0" smtClean="0"/>
              <a:t> from </a:t>
            </a:r>
            <a:r>
              <a:rPr lang="sv-SE" sz="2000" dirty="0" err="1" smtClean="0"/>
              <a:t>previous</a:t>
            </a:r>
            <a:r>
              <a:rPr lang="sv-SE" sz="2000" dirty="0" smtClean="0"/>
              <a:t> </a:t>
            </a:r>
            <a:r>
              <a:rPr lang="sv-SE" sz="2000" dirty="0" err="1" smtClean="0"/>
              <a:t>experiences</a:t>
            </a:r>
            <a:r>
              <a:rPr lang="sv-SE" sz="2000" dirty="0" smtClean="0"/>
              <a:t> in the CM SAF </a:t>
            </a:r>
            <a:r>
              <a:rPr lang="sv-SE" sz="2000" dirty="0" err="1" smtClean="0"/>
              <a:t>project</a:t>
            </a:r>
            <a:r>
              <a:rPr lang="sv-SE" sz="2000" dirty="0" smtClean="0"/>
              <a:t>.</a:t>
            </a:r>
            <a:br>
              <a:rPr lang="sv-SE" sz="2000" dirty="0" smtClean="0"/>
            </a:b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PyGAC</a:t>
            </a:r>
            <a:r>
              <a:rPr lang="sv-SE" sz="2000" dirty="0" smtClean="0"/>
              <a:t> </a:t>
            </a:r>
            <a:r>
              <a:rPr lang="sv-SE" sz="2000" dirty="0" err="1" smtClean="0"/>
              <a:t>includes</a:t>
            </a:r>
            <a:r>
              <a:rPr lang="sv-SE" sz="2000" dirty="0" smtClean="0"/>
              <a:t> </a:t>
            </a:r>
            <a:r>
              <a:rPr lang="sv-SE" sz="2000" dirty="0" err="1" smtClean="0"/>
              <a:t>upgraded</a:t>
            </a:r>
            <a:r>
              <a:rPr lang="sv-SE" sz="2000" dirty="0" smtClean="0"/>
              <a:t> </a:t>
            </a:r>
            <a:r>
              <a:rPr lang="sv-SE" sz="2000" dirty="0" err="1" smtClean="0"/>
              <a:t>visible</a:t>
            </a:r>
            <a:r>
              <a:rPr lang="sv-SE" sz="2000" dirty="0" smtClean="0"/>
              <a:t> </a:t>
            </a:r>
            <a:r>
              <a:rPr lang="sv-SE" sz="2000" dirty="0" err="1" smtClean="0"/>
              <a:t>calibration</a:t>
            </a:r>
            <a:r>
              <a:rPr lang="sv-SE" sz="2000" dirty="0" smtClean="0"/>
              <a:t> from NOAA, </a:t>
            </a:r>
            <a:r>
              <a:rPr lang="sv-SE" sz="2000" dirty="0" err="1" smtClean="0"/>
              <a:t>careful</a:t>
            </a:r>
            <a:r>
              <a:rPr lang="sv-SE" sz="2000" dirty="0" smtClean="0"/>
              <a:t> </a:t>
            </a:r>
            <a:r>
              <a:rPr lang="sv-SE" sz="2000" dirty="0" err="1" smtClean="0"/>
              <a:t>quality</a:t>
            </a:r>
            <a:r>
              <a:rPr lang="sv-SE" sz="2000" dirty="0" smtClean="0"/>
              <a:t> </a:t>
            </a:r>
            <a:r>
              <a:rPr lang="sv-SE" sz="2000" dirty="0" err="1" smtClean="0"/>
              <a:t>control</a:t>
            </a:r>
            <a:r>
              <a:rPr lang="sv-SE" sz="2000" dirty="0" smtClean="0"/>
              <a:t> from existing </a:t>
            </a:r>
            <a:r>
              <a:rPr lang="sv-SE" sz="2000" dirty="0" err="1" smtClean="0"/>
              <a:t>quality</a:t>
            </a:r>
            <a:r>
              <a:rPr lang="sv-SE" sz="2000" dirty="0" smtClean="0"/>
              <a:t> flags, </a:t>
            </a:r>
            <a:r>
              <a:rPr lang="sv-SE" sz="2000" dirty="0" err="1" smtClean="0"/>
              <a:t>more</a:t>
            </a:r>
            <a:r>
              <a:rPr lang="sv-SE" sz="2000" dirty="0" smtClean="0"/>
              <a:t> </a:t>
            </a:r>
            <a:r>
              <a:rPr lang="sv-SE" sz="2000" dirty="0" err="1" smtClean="0"/>
              <a:t>accurate</a:t>
            </a:r>
            <a:r>
              <a:rPr lang="sv-SE" sz="2000" dirty="0" smtClean="0"/>
              <a:t> </a:t>
            </a:r>
            <a:r>
              <a:rPr lang="sv-SE" sz="2000" dirty="0" err="1" smtClean="0"/>
              <a:t>treatment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the infrared </a:t>
            </a:r>
            <a:r>
              <a:rPr lang="sv-SE" sz="2000" dirty="0" err="1" smtClean="0"/>
              <a:t>calibration</a:t>
            </a:r>
            <a:r>
              <a:rPr lang="sv-SE" sz="2000" dirty="0" smtClean="0"/>
              <a:t> </a:t>
            </a:r>
            <a:r>
              <a:rPr lang="sv-SE" sz="2000" dirty="0" err="1" smtClean="0"/>
              <a:t>procedure</a:t>
            </a:r>
            <a:r>
              <a:rPr lang="sv-SE" sz="2000" dirty="0" smtClean="0"/>
              <a:t> and </a:t>
            </a:r>
            <a:r>
              <a:rPr lang="sv-SE" sz="2000" dirty="0" err="1" smtClean="0"/>
              <a:t>clock-error</a:t>
            </a:r>
            <a:r>
              <a:rPr lang="sv-SE" sz="2000" dirty="0" smtClean="0"/>
              <a:t> </a:t>
            </a:r>
            <a:r>
              <a:rPr lang="sv-SE" sz="2000" dirty="0" err="1" smtClean="0"/>
              <a:t>corrections</a:t>
            </a:r>
            <a:r>
              <a:rPr lang="sv-SE" sz="2000" dirty="0" smtClean="0"/>
              <a:t> from image-</a:t>
            </a:r>
            <a:r>
              <a:rPr lang="sv-SE" sz="2000" dirty="0" err="1" smtClean="0"/>
              <a:t>matching</a:t>
            </a:r>
            <a:r>
              <a:rPr lang="sv-SE" sz="2000" dirty="0" smtClean="0"/>
              <a:t> for </a:t>
            </a:r>
            <a:r>
              <a:rPr lang="sv-SE" sz="2000" dirty="0" err="1" smtClean="0"/>
              <a:t>satellites</a:t>
            </a:r>
            <a:r>
              <a:rPr lang="sv-SE" sz="2000" dirty="0" smtClean="0"/>
              <a:t> </a:t>
            </a:r>
            <a:r>
              <a:rPr lang="sv-SE" sz="2000" dirty="0" err="1" smtClean="0"/>
              <a:t>up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NOAA-14</a:t>
            </a:r>
            <a:br>
              <a:rPr lang="sv-SE" sz="2000" dirty="0" smtClean="0"/>
            </a:br>
            <a:endParaRPr lang="sv-SE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In addition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PyGAC</a:t>
            </a:r>
            <a:r>
              <a:rPr lang="sv-SE" sz="2000" dirty="0" smtClean="0"/>
              <a:t>, a </a:t>
            </a:r>
            <a:r>
              <a:rPr lang="sv-SE" sz="2000" dirty="0" err="1" smtClean="0"/>
              <a:t>method</a:t>
            </a:r>
            <a:r>
              <a:rPr lang="sv-SE" sz="2000" dirty="0" smtClean="0"/>
              <a:t> for AVHRR ch3b </a:t>
            </a:r>
            <a:r>
              <a:rPr lang="sv-SE" sz="2000" dirty="0" err="1" smtClean="0"/>
              <a:t>noise</a:t>
            </a:r>
            <a:r>
              <a:rPr lang="sv-SE" sz="2000" dirty="0" smtClean="0"/>
              <a:t> </a:t>
            </a:r>
            <a:r>
              <a:rPr lang="sv-SE" sz="2000" dirty="0" err="1" smtClean="0"/>
              <a:t>reduction</a:t>
            </a:r>
            <a:r>
              <a:rPr lang="sv-SE" sz="2000" dirty="0" smtClean="0"/>
              <a:t> </a:t>
            </a:r>
            <a:r>
              <a:rPr lang="sv-SE" sz="2000" dirty="0" err="1" smtClean="0"/>
              <a:t>was</a:t>
            </a:r>
            <a:r>
              <a:rPr lang="sv-SE" sz="2000" dirty="0" smtClean="0"/>
              <a:t> </a:t>
            </a:r>
            <a:r>
              <a:rPr lang="sv-SE" sz="2000" dirty="0" err="1" smtClean="0"/>
              <a:t>developed</a:t>
            </a:r>
            <a:r>
              <a:rPr lang="sv-SE" sz="2000" dirty="0" smtClean="0"/>
              <a:t> + an </a:t>
            </a:r>
            <a:r>
              <a:rPr lang="sv-SE" sz="2000" dirty="0" err="1" smtClean="0"/>
              <a:t>orbit</a:t>
            </a:r>
            <a:r>
              <a:rPr lang="sv-SE" sz="2000" dirty="0" smtClean="0"/>
              <a:t> definition </a:t>
            </a:r>
            <a:r>
              <a:rPr lang="sv-SE" sz="2000" dirty="0" err="1" smtClean="0"/>
              <a:t>database</a:t>
            </a:r>
            <a:r>
              <a:rPr lang="sv-SE" sz="2000" dirty="0" smtClean="0"/>
              <a:t> for </a:t>
            </a:r>
            <a:r>
              <a:rPr lang="sv-SE" sz="2000" dirty="0" err="1" smtClean="0"/>
              <a:t>removing</a:t>
            </a:r>
            <a:r>
              <a:rPr lang="sv-SE" sz="2000" dirty="0" smtClean="0"/>
              <a:t> </a:t>
            </a:r>
            <a:r>
              <a:rPr lang="sv-SE" sz="2000" dirty="0" err="1" smtClean="0"/>
              <a:t>orbit</a:t>
            </a:r>
            <a:r>
              <a:rPr lang="sv-SE" sz="2000" dirty="0" smtClean="0"/>
              <a:t> </a:t>
            </a:r>
            <a:r>
              <a:rPr lang="sv-SE" sz="2000" dirty="0" err="1" smtClean="0"/>
              <a:t>overlaps</a:t>
            </a:r>
            <a:r>
              <a:rPr lang="sv-SE" sz="2000" dirty="0" smtClean="0"/>
              <a:t>.</a:t>
            </a:r>
            <a:br>
              <a:rPr lang="sv-SE" sz="2000" dirty="0" smtClean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1400" dirty="0" err="1" smtClean="0"/>
              <a:t>PyGAC:</a:t>
            </a:r>
            <a:r>
              <a:rPr lang="sv-SE" sz="1400" i="1" dirty="0" err="1" smtClean="0"/>
              <a:t>Devasthale</a:t>
            </a:r>
            <a:r>
              <a:rPr lang="sv-SE" sz="1400" i="1" dirty="0" smtClean="0"/>
              <a:t> et al., 2017, </a:t>
            </a:r>
            <a:r>
              <a:rPr lang="en-US" sz="1400" i="1" dirty="0" smtClean="0"/>
              <a:t>Summer </a:t>
            </a:r>
            <a:r>
              <a:rPr lang="en-US" sz="1400" i="1" dirty="0"/>
              <a:t>2017 GSICS Quarterly </a:t>
            </a:r>
            <a:r>
              <a:rPr lang="en-US" sz="1400" i="1" dirty="0" smtClean="0"/>
              <a:t>Newsletter Special </a:t>
            </a:r>
            <a:r>
              <a:rPr lang="en-US" sz="1400" i="1" dirty="0"/>
              <a:t>Issue on </a:t>
            </a:r>
            <a:r>
              <a:rPr lang="en-US" sz="1400" i="1" dirty="0" smtClean="0"/>
              <a:t>Reprocessing</a:t>
            </a: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 smtClean="0"/>
              <a:t>CH3b </a:t>
            </a:r>
            <a:r>
              <a:rPr lang="sv-SE" sz="1400" dirty="0" err="1" smtClean="0"/>
              <a:t>noise</a:t>
            </a:r>
            <a:r>
              <a:rPr lang="sv-SE" sz="1400" dirty="0" smtClean="0"/>
              <a:t> filter: </a:t>
            </a:r>
            <a:r>
              <a:rPr lang="sv-SE" sz="1400" i="1" dirty="0" smtClean="0"/>
              <a:t>Karlsson et al., 2017, Rem. Sens.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55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2"/>
            <a:ext cx="7113802" cy="429636"/>
          </a:xfrm>
        </p:spPr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0" y="1152732"/>
            <a:ext cx="9144000" cy="430887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sv-SE" sz="2200" b="1" dirty="0" smtClean="0"/>
              <a:t>2</a:t>
            </a:r>
            <a:r>
              <a:rPr lang="sv-SE" sz="2200" b="1" baseline="30000" dirty="0" smtClean="0"/>
              <a:t>nd</a:t>
            </a:r>
            <a:r>
              <a:rPr lang="sv-SE" sz="2200" b="1" dirty="0" smtClean="0"/>
              <a:t> version </a:t>
            </a:r>
            <a:r>
              <a:rPr lang="sv-SE" sz="2200" b="1" dirty="0" err="1"/>
              <a:t>v</a:t>
            </a:r>
            <a:r>
              <a:rPr lang="sv-SE" sz="2200" b="1" dirty="0" err="1" smtClean="0"/>
              <a:t>isible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calibration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corrections</a:t>
            </a:r>
            <a:r>
              <a:rPr lang="sv-SE" sz="2200" b="1" dirty="0" smtClean="0"/>
              <a:t> (2018, MODIS C6.1) </a:t>
            </a:r>
            <a:endParaRPr lang="sv-SE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33926" y="1657223"/>
            <a:ext cx="87100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Responsible</a:t>
            </a:r>
            <a:r>
              <a:rPr lang="sv-SE" sz="2000" b="1" dirty="0" smtClean="0"/>
              <a:t> partner:	 NOAA (A. Heidinger)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33350" y="2130937"/>
            <a:ext cx="8877300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A </a:t>
            </a:r>
            <a:r>
              <a:rPr lang="sv-SE" sz="2000" dirty="0" err="1" smtClean="0"/>
              <a:t>revised</a:t>
            </a:r>
            <a:r>
              <a:rPr lang="sv-SE" sz="2000" dirty="0" smtClean="0"/>
              <a:t> </a:t>
            </a:r>
            <a:r>
              <a:rPr lang="sv-SE" sz="2000" dirty="0" err="1" smtClean="0"/>
              <a:t>visible</a:t>
            </a:r>
            <a:r>
              <a:rPr lang="sv-SE" sz="2000" dirty="0" smtClean="0"/>
              <a:t> </a:t>
            </a:r>
            <a:r>
              <a:rPr lang="sv-SE" sz="2000" dirty="0" err="1" smtClean="0"/>
              <a:t>calibration</a:t>
            </a:r>
            <a:r>
              <a:rPr lang="sv-SE" sz="2000" dirty="0" smtClean="0"/>
              <a:t> </a:t>
            </a:r>
            <a:r>
              <a:rPr lang="sv-SE" sz="2000" dirty="0" err="1" smtClean="0"/>
              <a:t>was</a:t>
            </a:r>
            <a:r>
              <a:rPr lang="sv-SE" sz="2000" dirty="0" smtClean="0"/>
              <a:t> provided by NOAA in 2018. Still </a:t>
            </a:r>
            <a:r>
              <a:rPr lang="sv-SE" sz="2000" dirty="0" err="1" smtClean="0"/>
              <a:t>basically</a:t>
            </a:r>
            <a:r>
              <a:rPr lang="sv-SE" sz="2000" dirty="0" smtClean="0"/>
              <a:t> the same </a:t>
            </a:r>
            <a:r>
              <a:rPr lang="sv-SE" sz="2000" dirty="0" err="1" smtClean="0"/>
              <a:t>method</a:t>
            </a:r>
            <a:r>
              <a:rPr lang="sv-SE" sz="2000" dirty="0" smtClean="0"/>
              <a:t> as in Heidinger et al., 2010 (IJRS) </a:t>
            </a:r>
            <a:r>
              <a:rPr lang="sv-SE" sz="2000" dirty="0" err="1" smtClean="0"/>
              <a:t>but</a:t>
            </a:r>
            <a:r>
              <a:rPr lang="sv-SE" sz="2000" dirty="0" smtClean="0"/>
              <a:t> </a:t>
            </a:r>
            <a:r>
              <a:rPr lang="sv-SE" sz="2000" dirty="0" err="1" smtClean="0"/>
              <a:t>now</a:t>
            </a:r>
            <a:r>
              <a:rPr lang="sv-SE" sz="2000" dirty="0" smtClean="0"/>
              <a:t> </a:t>
            </a:r>
            <a:r>
              <a:rPr lang="sv-SE" sz="2000" dirty="0" err="1" smtClean="0"/>
              <a:t>utilising</a:t>
            </a:r>
            <a:r>
              <a:rPr lang="sv-SE" sz="2000" dirty="0" smtClean="0"/>
              <a:t> </a:t>
            </a:r>
            <a:r>
              <a:rPr lang="sv-SE" sz="2000" dirty="0" err="1" smtClean="0"/>
              <a:t>Spectral</a:t>
            </a:r>
            <a:r>
              <a:rPr lang="sv-SE" sz="2000" dirty="0" smtClean="0"/>
              <a:t> Band </a:t>
            </a:r>
            <a:r>
              <a:rPr lang="sv-SE" sz="2000" dirty="0" err="1" smtClean="0"/>
              <a:t>Adjustment</a:t>
            </a:r>
            <a:r>
              <a:rPr lang="sv-SE" sz="2000" dirty="0" smtClean="0"/>
              <a:t> </a:t>
            </a:r>
            <a:r>
              <a:rPr lang="sv-SE" sz="2000" dirty="0" err="1" smtClean="0"/>
              <a:t>Factors</a:t>
            </a:r>
            <a:r>
              <a:rPr lang="sv-SE" sz="2000" dirty="0" smtClean="0"/>
              <a:t> (SBAFs, from SCIAMACHY) for </a:t>
            </a:r>
            <a:r>
              <a:rPr lang="sv-SE" sz="2000" dirty="0" err="1" smtClean="0"/>
              <a:t>transfering</a:t>
            </a:r>
            <a:r>
              <a:rPr lang="sv-SE" sz="2000" dirty="0" smtClean="0"/>
              <a:t> MODIS </a:t>
            </a:r>
            <a:r>
              <a:rPr lang="sv-SE" sz="2000" dirty="0" err="1" smtClean="0"/>
              <a:t>channel</a:t>
            </a:r>
            <a:r>
              <a:rPr lang="sv-SE" sz="2000" dirty="0" smtClean="0"/>
              <a:t> data </a:t>
            </a:r>
            <a:r>
              <a:rPr lang="sv-SE" sz="2000" dirty="0" err="1" smtClean="0"/>
              <a:t>to</a:t>
            </a:r>
            <a:r>
              <a:rPr lang="sv-SE" sz="2000" dirty="0" smtClean="0"/>
              <a:t> AVHRR over invariant Earth </a:t>
            </a:r>
            <a:r>
              <a:rPr lang="sv-SE" sz="2000" dirty="0" err="1" smtClean="0"/>
              <a:t>targets</a:t>
            </a:r>
            <a:r>
              <a:rPr lang="sv-SE" sz="2000" dirty="0" smtClean="0"/>
              <a:t>. </a:t>
            </a:r>
            <a:br>
              <a:rPr lang="sv-SE" sz="2000" dirty="0" smtClean="0"/>
            </a:br>
            <a:r>
              <a:rPr lang="sv-SE" sz="2000" dirty="0" smtClean="0"/>
              <a:t>New version is extended from 2014 to 2018.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Calibration information </a:t>
            </a:r>
            <a:r>
              <a:rPr lang="sv-SE" sz="2000" smtClean="0"/>
              <a:t>is updated and disseminated </a:t>
            </a:r>
            <a:r>
              <a:rPr lang="sv-SE" sz="2000" dirty="0" smtClean="0"/>
              <a:t>annually.</a:t>
            </a:r>
            <a:br>
              <a:rPr lang="sv-SE" sz="2000" dirty="0" smtClean="0"/>
            </a:b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NOAA </a:t>
            </a:r>
            <a:r>
              <a:rPr lang="sv-SE" sz="2000" dirty="0" err="1" smtClean="0"/>
              <a:t>method</a:t>
            </a:r>
            <a:r>
              <a:rPr lang="sv-SE" sz="2000" dirty="0" smtClean="0"/>
              <a:t> is </a:t>
            </a:r>
            <a:r>
              <a:rPr lang="sv-SE" sz="2000" dirty="0" err="1" smtClean="0"/>
              <a:t>now</a:t>
            </a:r>
            <a:r>
              <a:rPr lang="sv-SE" sz="2000" dirty="0" smtClean="0"/>
              <a:t> </a:t>
            </a:r>
            <a:r>
              <a:rPr lang="sv-SE" sz="2000" dirty="0" err="1" smtClean="0"/>
              <a:t>closer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corresponding</a:t>
            </a:r>
            <a:r>
              <a:rPr lang="sv-SE" sz="2000" dirty="0" smtClean="0"/>
              <a:t> </a:t>
            </a:r>
            <a:r>
              <a:rPr lang="sv-SE" sz="2000" dirty="0" err="1" smtClean="0"/>
              <a:t>method</a:t>
            </a:r>
            <a:r>
              <a:rPr lang="sv-SE" sz="2000" dirty="0" smtClean="0"/>
              <a:t> </a:t>
            </a:r>
            <a:r>
              <a:rPr lang="sv-SE" sz="2000" dirty="0" err="1" smtClean="0"/>
              <a:t>developed</a:t>
            </a:r>
            <a:r>
              <a:rPr lang="sv-SE" sz="2000" dirty="0" smtClean="0"/>
              <a:t> by NASA (</a:t>
            </a:r>
            <a:r>
              <a:rPr lang="sv-SE" sz="2000" dirty="0" err="1" smtClean="0"/>
              <a:t>Bhatt</a:t>
            </a:r>
            <a:r>
              <a:rPr lang="sv-SE" sz="2000" dirty="0" smtClean="0"/>
              <a:t> et al, 2016). </a:t>
            </a:r>
            <a:br>
              <a:rPr lang="sv-SE" sz="2000" dirty="0" smtClean="0"/>
            </a:b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References</a:t>
            </a:r>
            <a:r>
              <a:rPr lang="sv-SE" sz="2000" dirty="0" smtClean="0"/>
              <a:t>:</a:t>
            </a:r>
            <a:br>
              <a:rPr lang="sv-SE" sz="2000" dirty="0" smtClean="0"/>
            </a:br>
            <a:r>
              <a:rPr lang="sv-SE" sz="2000" dirty="0" smtClean="0"/>
              <a:t>NASA AVHRR </a:t>
            </a:r>
            <a:r>
              <a:rPr lang="sv-SE" sz="2000" dirty="0" err="1" smtClean="0"/>
              <a:t>calibration</a:t>
            </a:r>
            <a:r>
              <a:rPr lang="sv-SE" sz="2000" dirty="0" smtClean="0"/>
              <a:t>: </a:t>
            </a:r>
            <a:r>
              <a:rPr lang="sv-SE" sz="2000" i="1" dirty="0" err="1" smtClean="0"/>
              <a:t>Bhatt</a:t>
            </a:r>
            <a:r>
              <a:rPr lang="sv-SE" sz="2000" i="1" dirty="0" smtClean="0"/>
              <a:t> et al., 2016, J.A.O.T. </a:t>
            </a:r>
            <a:br>
              <a:rPr lang="sv-SE" sz="2000" i="1" dirty="0" smtClean="0"/>
            </a:br>
            <a:r>
              <a:rPr lang="sv-SE" sz="2000" dirty="0" smtClean="0"/>
              <a:t>SBAF </a:t>
            </a:r>
            <a:r>
              <a:rPr lang="sv-SE" sz="2000" dirty="0" err="1" smtClean="0"/>
              <a:t>concept</a:t>
            </a:r>
            <a:r>
              <a:rPr lang="sv-SE" sz="2000" i="1" dirty="0" smtClean="0"/>
              <a:t>: </a:t>
            </a:r>
            <a:r>
              <a:rPr lang="sv-SE" sz="2000" i="1" dirty="0" err="1" smtClean="0"/>
              <a:t>Scarino</a:t>
            </a:r>
            <a:r>
              <a:rPr lang="sv-SE" sz="2000" i="1" dirty="0" smtClean="0"/>
              <a:t> et al., </a:t>
            </a:r>
            <a:r>
              <a:rPr lang="sv-SE" sz="2000" i="1" dirty="0"/>
              <a:t>2012, SPIE </a:t>
            </a:r>
            <a:r>
              <a:rPr lang="sv-SE" sz="2000" i="1" dirty="0" err="1" smtClean="0"/>
              <a:t>Proc</a:t>
            </a:r>
            <a:r>
              <a:rPr lang="sv-SE" sz="2000" i="1" dirty="0" smtClean="0"/>
              <a:t>.,Vol</a:t>
            </a:r>
            <a:r>
              <a:rPr lang="sv-SE" sz="2000" i="1" dirty="0"/>
              <a:t>. </a:t>
            </a:r>
            <a:r>
              <a:rPr lang="sv-SE" sz="2000" i="1" dirty="0" smtClean="0"/>
              <a:t>8510</a:t>
            </a:r>
            <a:br>
              <a:rPr lang="sv-SE" sz="2000" i="1" dirty="0" smtClean="0"/>
            </a:br>
            <a:r>
              <a:rPr lang="sv-SE" sz="2000" i="1" dirty="0" smtClean="0"/>
              <a:t>                          </a:t>
            </a:r>
            <a:r>
              <a:rPr lang="sv-SE" sz="2000" i="1" dirty="0" err="1" smtClean="0"/>
              <a:t>Doelling</a:t>
            </a:r>
            <a:r>
              <a:rPr lang="sv-SE" sz="2000" i="1" dirty="0" smtClean="0"/>
              <a:t> et al., 2012, </a:t>
            </a:r>
            <a:r>
              <a:rPr lang="fr-FR" sz="2000" i="1" dirty="0"/>
              <a:t>IEEE </a:t>
            </a:r>
            <a:r>
              <a:rPr lang="fr-FR" sz="2000" i="1" dirty="0" err="1"/>
              <a:t>Geosci</a:t>
            </a:r>
            <a:r>
              <a:rPr lang="fr-FR" sz="2000" i="1" dirty="0"/>
              <a:t>. </a:t>
            </a:r>
            <a:r>
              <a:rPr lang="fr-FR" sz="2000" i="1" dirty="0" err="1"/>
              <a:t>Remote</a:t>
            </a:r>
            <a:r>
              <a:rPr lang="fr-FR" sz="2000" i="1" dirty="0"/>
              <a:t> Sens. </a:t>
            </a:r>
            <a:r>
              <a:rPr lang="fr-FR" sz="2000" i="1" dirty="0" err="1" smtClean="0"/>
              <a:t>Lett</a:t>
            </a:r>
            <a:r>
              <a:rPr lang="fr-FR" sz="2000" i="1" dirty="0" smtClean="0"/>
              <a:t>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9011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9EE4DC33-FC3B-4389-B618-C27DA7A9A539}" type="slidenum">
              <a:rPr lang="sv-SE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72547" y="1068427"/>
            <a:ext cx="8971453" cy="1507841"/>
          </a:xfrm>
          <a:prstGeom prst="rect">
            <a:avLst/>
          </a:prstGeom>
          <a:noFill/>
        </p:spPr>
        <p:txBody>
          <a:bodyPr wrap="square" lIns="91174" tIns="45589" rIns="91174" bIns="45589" rtlCol="0">
            <a:spAutoFit/>
          </a:bodyPr>
          <a:lstStyle/>
          <a:p>
            <a:r>
              <a:rPr lang="sv-SE" sz="2800" b="1" dirty="0" err="1" smtClean="0">
                <a:solidFill>
                  <a:srgbClr val="0066FF"/>
                </a:solidFill>
                <a:latin typeface="Arial"/>
              </a:rPr>
              <a:t>Update</a:t>
            </a:r>
            <a:r>
              <a:rPr lang="sv-SE" sz="2800" b="1" dirty="0" smtClean="0">
                <a:solidFill>
                  <a:srgbClr val="0066FF"/>
                </a:solidFill>
                <a:latin typeface="Arial"/>
              </a:rPr>
              <a:t> </a:t>
            </a:r>
            <a:r>
              <a:rPr lang="sv-SE" sz="2800" b="1" dirty="0" err="1" smtClean="0">
                <a:solidFill>
                  <a:srgbClr val="0066FF"/>
                </a:solidFill>
                <a:latin typeface="Arial"/>
              </a:rPr>
              <a:t>of</a:t>
            </a:r>
            <a:r>
              <a:rPr lang="sv-SE" sz="2800" b="1" dirty="0" smtClean="0">
                <a:solidFill>
                  <a:srgbClr val="0066FF"/>
                </a:solidFill>
                <a:latin typeface="Arial"/>
              </a:rPr>
              <a:t> the AVHRR FCDR: </a:t>
            </a:r>
            <a:r>
              <a:rPr lang="sv-SE" sz="2800" b="1" dirty="0" err="1" smtClean="0">
                <a:solidFill>
                  <a:srgbClr val="0066FF"/>
                </a:solidFill>
                <a:latin typeface="Arial"/>
              </a:rPr>
              <a:t>Visible</a:t>
            </a:r>
            <a:r>
              <a:rPr lang="sv-SE" sz="2800" b="1" dirty="0" smtClean="0">
                <a:solidFill>
                  <a:srgbClr val="0066FF"/>
                </a:solidFill>
                <a:latin typeface="Arial"/>
              </a:rPr>
              <a:t> information</a:t>
            </a:r>
            <a:br>
              <a:rPr lang="sv-SE" sz="2800" b="1" dirty="0" smtClean="0">
                <a:solidFill>
                  <a:srgbClr val="0066FF"/>
                </a:solidFill>
                <a:latin typeface="Arial"/>
              </a:rPr>
            </a:br>
            <a:r>
              <a:rPr lang="sv-SE" sz="2000" b="1" dirty="0" err="1" smtClean="0">
                <a:solidFill>
                  <a:srgbClr val="0066FF"/>
                </a:solidFill>
                <a:latin typeface="Arial"/>
              </a:rPr>
              <a:t>PyGAC</a:t>
            </a:r>
            <a:r>
              <a:rPr lang="sv-SE" sz="2000" b="1" dirty="0" smtClean="0">
                <a:solidFill>
                  <a:srgbClr val="0066FF"/>
                </a:solidFill>
                <a:latin typeface="Arial"/>
              </a:rPr>
              <a:t> is </a:t>
            </a:r>
            <a:r>
              <a:rPr lang="sv-SE" sz="2000" b="1" dirty="0" err="1" smtClean="0">
                <a:solidFill>
                  <a:srgbClr val="0066FF"/>
                </a:solidFill>
                <a:latin typeface="Arial"/>
              </a:rPr>
              <a:t>now</a:t>
            </a:r>
            <a:r>
              <a:rPr lang="sv-SE" sz="2000" b="1" dirty="0" smtClean="0">
                <a:solidFill>
                  <a:srgbClr val="0066FF"/>
                </a:solidFill>
                <a:latin typeface="Arial"/>
              </a:rPr>
              <a:t> </a:t>
            </a:r>
            <a:r>
              <a:rPr lang="sv-SE" sz="2000" b="1" dirty="0" err="1" smtClean="0">
                <a:solidFill>
                  <a:srgbClr val="0066FF"/>
                </a:solidFill>
                <a:latin typeface="Arial"/>
              </a:rPr>
              <a:t>updated</a:t>
            </a:r>
            <a:r>
              <a:rPr lang="sv-SE" sz="2000" b="1" dirty="0" smtClean="0">
                <a:solidFill>
                  <a:srgbClr val="0066FF"/>
                </a:solidFill>
                <a:latin typeface="Arial"/>
              </a:rPr>
              <a:t> </a:t>
            </a:r>
            <a:r>
              <a:rPr lang="sv-SE" sz="2000" b="1" dirty="0" err="1" smtClean="0">
                <a:solidFill>
                  <a:srgbClr val="0066FF"/>
                </a:solidFill>
                <a:latin typeface="Arial"/>
              </a:rPr>
              <a:t>with</a:t>
            </a:r>
            <a:r>
              <a:rPr lang="sv-SE" sz="2000" b="1" dirty="0" smtClean="0">
                <a:solidFill>
                  <a:srgbClr val="0066FF"/>
                </a:solidFill>
                <a:latin typeface="Arial"/>
              </a:rPr>
              <a:t> </a:t>
            </a:r>
            <a:r>
              <a:rPr lang="sv-SE" sz="2000" b="1" dirty="0" err="1" smtClean="0">
                <a:solidFill>
                  <a:srgbClr val="0066FF"/>
                </a:solidFill>
                <a:latin typeface="Arial"/>
              </a:rPr>
              <a:t>both</a:t>
            </a:r>
            <a:r>
              <a:rPr lang="sv-SE" sz="2000" b="1" dirty="0" smtClean="0">
                <a:solidFill>
                  <a:srgbClr val="0066FF"/>
                </a:solidFill>
                <a:latin typeface="Arial"/>
              </a:rPr>
              <a:t> </a:t>
            </a:r>
            <a:r>
              <a:rPr lang="sv-SE" sz="2000" b="1" dirty="0" err="1" smtClean="0">
                <a:solidFill>
                  <a:srgbClr val="0066FF"/>
                </a:solidFill>
                <a:latin typeface="Arial"/>
              </a:rPr>
              <a:t>extended</a:t>
            </a:r>
            <a:r>
              <a:rPr lang="sv-SE" sz="2000" b="1" dirty="0" smtClean="0">
                <a:solidFill>
                  <a:srgbClr val="0066FF"/>
                </a:solidFill>
                <a:latin typeface="Arial"/>
              </a:rPr>
              <a:t> CLARA-A2 </a:t>
            </a:r>
            <a:r>
              <a:rPr lang="sv-SE" sz="2000" b="1" dirty="0" err="1" smtClean="0">
                <a:solidFill>
                  <a:srgbClr val="0066FF"/>
                </a:solidFill>
                <a:latin typeface="Arial"/>
              </a:rPr>
              <a:t>calibration</a:t>
            </a:r>
            <a:r>
              <a:rPr lang="sv-SE" sz="2000" b="1" dirty="0" smtClean="0">
                <a:solidFill>
                  <a:srgbClr val="0066FF"/>
                </a:solidFill>
                <a:latin typeface="Arial"/>
              </a:rPr>
              <a:t> and </a:t>
            </a:r>
            <a:r>
              <a:rPr lang="sv-SE" sz="2000" b="1" dirty="0" err="1" smtClean="0">
                <a:solidFill>
                  <a:srgbClr val="0066FF"/>
                </a:solidFill>
                <a:latin typeface="Arial"/>
              </a:rPr>
              <a:t>with</a:t>
            </a:r>
            <a:r>
              <a:rPr lang="sv-SE" sz="2000" b="1" dirty="0" smtClean="0">
                <a:solidFill>
                  <a:srgbClr val="0066FF"/>
                </a:solidFill>
                <a:latin typeface="Arial"/>
              </a:rPr>
              <a:t> new PATMOS-x (SBAF-</a:t>
            </a:r>
            <a:r>
              <a:rPr lang="sv-SE" sz="2000" b="1" dirty="0" err="1" smtClean="0">
                <a:solidFill>
                  <a:srgbClr val="0066FF"/>
                </a:solidFill>
                <a:latin typeface="Arial"/>
              </a:rPr>
              <a:t>based</a:t>
            </a:r>
            <a:r>
              <a:rPr lang="sv-SE" sz="2000" b="1" dirty="0" smtClean="0">
                <a:solidFill>
                  <a:srgbClr val="0066FF"/>
                </a:solidFill>
                <a:latin typeface="Arial"/>
              </a:rPr>
              <a:t>) </a:t>
            </a:r>
            <a:r>
              <a:rPr lang="sv-SE" sz="2000" b="1" dirty="0" err="1" smtClean="0">
                <a:solidFill>
                  <a:srgbClr val="0066FF"/>
                </a:solidFill>
                <a:latin typeface="Arial"/>
              </a:rPr>
              <a:t>calibration</a:t>
            </a:r>
            <a:r>
              <a:rPr lang="sv-SE" sz="2000" b="1" dirty="0" smtClean="0">
                <a:solidFill>
                  <a:srgbClr val="0066FF"/>
                </a:solidFill>
                <a:latin typeface="Arial"/>
              </a:rPr>
              <a:t> (</a:t>
            </a:r>
            <a:r>
              <a:rPr lang="sv-SE" sz="2000" b="1" dirty="0" err="1" smtClean="0">
                <a:solidFill>
                  <a:srgbClr val="0066FF"/>
                </a:solidFill>
                <a:latin typeface="Arial"/>
              </a:rPr>
              <a:t>shown</a:t>
            </a:r>
            <a:r>
              <a:rPr lang="sv-SE" sz="2000" b="1" dirty="0" smtClean="0">
                <a:solidFill>
                  <a:srgbClr val="0066FF"/>
                </a:solidFill>
                <a:latin typeface="Arial"/>
              </a:rPr>
              <a:t> </a:t>
            </a:r>
            <a:r>
              <a:rPr lang="sv-SE" sz="2000" b="1" dirty="0" err="1" smtClean="0">
                <a:solidFill>
                  <a:srgbClr val="0066FF"/>
                </a:solidFill>
                <a:latin typeface="Arial"/>
              </a:rPr>
              <a:t>below</a:t>
            </a:r>
            <a:r>
              <a:rPr lang="sv-SE" sz="2000" b="1" dirty="0" smtClean="0">
                <a:solidFill>
                  <a:srgbClr val="0066FF"/>
                </a:solidFill>
                <a:latin typeface="Arial"/>
              </a:rPr>
              <a:t>)</a:t>
            </a:r>
            <a:endParaRPr lang="sv-SE" sz="2800" b="1" dirty="0" smtClean="0">
              <a:solidFill>
                <a:srgbClr val="0066FF"/>
              </a:solidFill>
              <a:latin typeface="Arial"/>
            </a:endParaRPr>
          </a:p>
          <a:p>
            <a:endParaRPr lang="en-US" sz="2400" dirty="0" smtClean="0">
              <a:solidFill>
                <a:srgbClr val="0066FF"/>
              </a:solidFill>
              <a:latin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62200"/>
            <a:ext cx="9047461" cy="429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6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83997-SMHI-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83997-SMHI-svart</Template>
  <TotalTime>0</TotalTime>
  <Words>627</Words>
  <Application>Microsoft Office PowerPoint</Application>
  <PresentationFormat>Bildspel på skärmen (4:3)</PresentationFormat>
  <Paragraphs>109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83997-SMHI-svart</vt:lpstr>
      <vt:lpstr>SMHI - Svart</vt:lpstr>
      <vt:lpstr>1_SMHI - Svart</vt:lpstr>
      <vt:lpstr>Capital</vt:lpstr>
      <vt:lpstr>1_Capital</vt:lpstr>
      <vt:lpstr>5_SMHI - Svart</vt:lpstr>
      <vt:lpstr>2_SMHI - Svart</vt:lpstr>
      <vt:lpstr>SCM-05: Advancing the AVHRR FCDR – a SCOPE-CM cooperation project between EUMETSAT, ESA, NOAA and NASA   Close-out project presentation  SEP-14, Geneva, Switzerland 7-8 February 2019  </vt:lpstr>
      <vt:lpstr>AVHRR observations</vt:lpstr>
      <vt:lpstr>AVHRR FCDR status in 2013</vt:lpstr>
      <vt:lpstr>Identified problems and needs</vt:lpstr>
      <vt:lpstr>Components of AVHRR FCDR project</vt:lpstr>
      <vt:lpstr>Achievements</vt:lpstr>
      <vt:lpstr>Achievements</vt:lpstr>
      <vt:lpstr>Achievements</vt:lpstr>
      <vt:lpstr>PowerPoint-presentation</vt:lpstr>
      <vt:lpstr>Achievements</vt:lpstr>
      <vt:lpstr>Reasons for FIDUCEO delay</vt:lpstr>
      <vt:lpstr>Unforeseen theoretical problems</vt:lpstr>
      <vt:lpstr>Achievements</vt:lpstr>
      <vt:lpstr>Fusion Examples</vt:lpstr>
      <vt:lpstr>Data Availability</vt:lpstr>
      <vt:lpstr>Maturity Matrix 2019</vt:lpstr>
      <vt:lpstr>Maturity Matrix 2015</vt:lpstr>
      <vt:lpstr>Remaining SCM-05 tasks (post-SCM-05)</vt:lpstr>
      <vt:lpstr>Ideas and needs for 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2011-05-16T13:32:19Z</dcterms:created>
  <dcterms:modified xsi:type="dcterms:W3CDTF">2019-02-06T09:30:21Z</dcterms:modified>
</cp:coreProperties>
</file>