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7672" r:id="rId1"/>
  </p:sldMasterIdLst>
  <p:notesMasterIdLst>
    <p:notesMasterId r:id="rId21"/>
  </p:notesMasterIdLst>
  <p:handoutMasterIdLst>
    <p:handoutMasterId r:id="rId22"/>
  </p:handoutMasterIdLst>
  <p:sldIdLst>
    <p:sldId id="256" r:id="rId2"/>
    <p:sldId id="294" r:id="rId3"/>
    <p:sldId id="298" r:id="rId4"/>
    <p:sldId id="316" r:id="rId5"/>
    <p:sldId id="299" r:id="rId6"/>
    <p:sldId id="300" r:id="rId7"/>
    <p:sldId id="258" r:id="rId8"/>
    <p:sldId id="301" r:id="rId9"/>
    <p:sldId id="307" r:id="rId10"/>
    <p:sldId id="309" r:id="rId11"/>
    <p:sldId id="315" r:id="rId12"/>
    <p:sldId id="302" r:id="rId13"/>
    <p:sldId id="297" r:id="rId14"/>
    <p:sldId id="291" r:id="rId15"/>
    <p:sldId id="314" r:id="rId16"/>
    <p:sldId id="312" r:id="rId17"/>
    <p:sldId id="313" r:id="rId18"/>
    <p:sldId id="283" r:id="rId19"/>
    <p:sldId id="311" r:id="rId20"/>
  </p:sldIdLst>
  <p:sldSz cx="9906000" cy="6858000" type="A4"/>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p15:clr>
            <a:srgbClr val="A4A3A4"/>
          </p15:clr>
        </p15:guide>
        <p15:guide id="2" orient="horz" pos="1410">
          <p15:clr>
            <a:srgbClr val="A4A3A4"/>
          </p15:clr>
        </p15:guide>
        <p15:guide id="3" orient="horz" pos="2715">
          <p15:clr>
            <a:srgbClr val="A4A3A4"/>
          </p15:clr>
        </p15:guide>
        <p15:guide id="4" orient="horz" pos="2389">
          <p15:clr>
            <a:srgbClr val="A4A3A4"/>
          </p15:clr>
        </p15:guide>
        <p15:guide id="5" orient="horz" pos="2064">
          <p15:clr>
            <a:srgbClr val="A4A3A4"/>
          </p15:clr>
        </p15:guide>
        <p15:guide id="6" orient="horz" pos="1735">
          <p15:clr>
            <a:srgbClr val="A4A3A4"/>
          </p15:clr>
        </p15:guide>
        <p15:guide id="7" orient="horz" pos="3369">
          <p15:clr>
            <a:srgbClr val="A4A3A4"/>
          </p15:clr>
        </p15:guide>
        <p15:guide id="8" orient="horz" pos="3698">
          <p15:clr>
            <a:srgbClr val="A4A3A4"/>
          </p15:clr>
        </p15:guide>
        <p15:guide id="9" pos="4214">
          <p15:clr>
            <a:srgbClr val="A4A3A4"/>
          </p15:clr>
        </p15:guide>
        <p15:guide id="10" pos="196">
          <p15:clr>
            <a:srgbClr val="A4A3A4"/>
          </p15:clr>
        </p15:guide>
        <p15:guide id="11" pos="1552">
          <p15:clr>
            <a:srgbClr val="A4A3A4"/>
          </p15:clr>
        </p15:guide>
        <p15:guide id="12" pos="4879">
          <p15:clr>
            <a:srgbClr val="A4A3A4"/>
          </p15:clr>
        </p15:guide>
        <p15:guide id="13" pos="5556">
          <p15:clr>
            <a:srgbClr val="A4A3A4"/>
          </p15:clr>
        </p15:guide>
        <p15:guide id="14" pos="2235">
          <p15:clr>
            <a:srgbClr val="A4A3A4"/>
          </p15:clr>
        </p15:guide>
        <p15:guide id="15" pos="874">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00"/>
    <a:srgbClr val="00B5E2"/>
    <a:srgbClr val="000000"/>
    <a:srgbClr val="00205B"/>
    <a:srgbClr val="FE5000"/>
    <a:srgbClr val="C5B9AC"/>
    <a:srgbClr val="CB333B"/>
    <a:srgbClr val="968C83"/>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57" autoAdjust="0"/>
    <p:restoredTop sz="90370" autoAdjust="0"/>
  </p:normalViewPr>
  <p:slideViewPr>
    <p:cSldViewPr snapToGrid="0">
      <p:cViewPr varScale="1">
        <p:scale>
          <a:sx n="62" d="100"/>
          <a:sy n="62" d="100"/>
        </p:scale>
        <p:origin x="1488" y="44"/>
      </p:cViewPr>
      <p:guideLst>
        <p:guide orient="horz" pos="1164"/>
        <p:guide orient="horz" pos="1410"/>
        <p:guide orient="horz" pos="2715"/>
        <p:guide orient="horz" pos="2389"/>
        <p:guide orient="horz" pos="2064"/>
        <p:guide orient="horz" pos="1735"/>
        <p:guide orient="horz" pos="3369"/>
        <p:guide orient="horz" pos="3698"/>
        <p:guide pos="4214"/>
        <p:guide pos="196"/>
        <p:guide pos="1552"/>
        <p:guide pos="4879"/>
        <p:guide pos="5556"/>
        <p:guide pos="2235"/>
        <p:guide pos="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82" d="100"/>
          <a:sy n="82" d="100"/>
        </p:scale>
        <p:origin x="-3954"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074738" y="1074738"/>
            <a:ext cx="7781925"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de-D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pPr>
              <a:defRPr/>
            </a:pPr>
            <a:r>
              <a:rPr lang="en-GB" dirty="0" smtClean="0"/>
              <a:t>L3 prototype in C++</a:t>
            </a:r>
            <a:r>
              <a:rPr lang="en-GB" baseline="0" dirty="0" smtClean="0"/>
              <a:t> </a:t>
            </a:r>
            <a:r>
              <a:rPr lang="en-GB" baseline="0" smtClean="0"/>
              <a:t>available since 2012</a:t>
            </a:r>
            <a:endParaRPr lang="en-GB" dirty="0"/>
          </a:p>
        </p:txBody>
      </p:sp>
      <p:sp>
        <p:nvSpPr>
          <p:cNvPr id="214020" name="Slide Number Placeholder 3"/>
          <p:cNvSpPr>
            <a:spLocks noGrp="1"/>
          </p:cNvSpPr>
          <p:nvPr>
            <p:ph type="sldNum" sz="quarter" idx="5"/>
          </p:nvPr>
        </p:nvSpPr>
        <p:spPr>
          <a:noFill/>
        </p:spPr>
        <p:txBody>
          <a:bodyPr/>
          <a:lstStyle/>
          <a:p>
            <a:pPr defTabSz="1333500"/>
            <a:fld id="{A1F0CEA1-E696-42A4-B3CF-E6074414E57E}" type="slidenum">
              <a:rPr lang="de-DE" smtClean="0"/>
              <a:pPr defTabSz="1333500"/>
              <a:t>7</a:t>
            </a:fld>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kind of data fusion. In these cases there are</a:t>
            </a:r>
            <a:r>
              <a:rPr lang="en-GB" baseline="0" dirty="0" smtClean="0"/>
              <a:t> always 2 ways:  use different </a:t>
            </a:r>
            <a:r>
              <a:rPr lang="en-GB" baseline="0" dirty="0" err="1" smtClean="0"/>
              <a:t>algos</a:t>
            </a:r>
            <a:r>
              <a:rPr lang="en-GB" baseline="0" dirty="0" smtClean="0"/>
              <a:t> on each data (</a:t>
            </a:r>
            <a:r>
              <a:rPr lang="en-GB" baseline="0" dirty="0" err="1" smtClean="0"/>
              <a:t>Meteosat</a:t>
            </a:r>
            <a:r>
              <a:rPr lang="en-GB" baseline="0" dirty="0" smtClean="0"/>
              <a:t>, GOES,…) and then fuse the L2 output or use a single algorithm on all L1 data. WE decided for the second but with the further decision to bring the </a:t>
            </a:r>
            <a:r>
              <a:rPr lang="en-GB" baseline="0" dirty="0" err="1" smtClean="0"/>
              <a:t>algo</a:t>
            </a:r>
            <a:r>
              <a:rPr lang="en-GB" baseline="0" dirty="0" smtClean="0"/>
              <a:t> where the data are to avoid moving of huge amount of </a:t>
            </a:r>
            <a:r>
              <a:rPr lang="en-GB" baseline="0" smtClean="0"/>
              <a:t>L1.</a:t>
            </a:r>
            <a:endParaRPr lang="en-GB"/>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8</a:t>
            </a:fld>
            <a:endParaRPr lang="de-DE"/>
          </a:p>
        </p:txBody>
      </p:sp>
    </p:spTree>
    <p:extLst>
      <p:ext uri="{BB962C8B-B14F-4D97-AF65-F5344CB8AC3E}">
        <p14:creationId xmlns:p14="http://schemas.microsoft.com/office/powerpoint/2010/main" val="290407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Times New Roman" pitchFamily="18" charset="0"/>
                <a:ea typeface="+mn-ea"/>
                <a:cs typeface="+mn-cs"/>
              </a:rPr>
              <a:t>The DHR</a:t>
            </a:r>
            <a:r>
              <a:rPr lang="en-US" sz="1200" b="1" i="0" kern="1200" baseline="0" dirty="0" smtClean="0">
                <a:solidFill>
                  <a:schemeClr val="tx1"/>
                </a:solidFill>
                <a:effectLst/>
                <a:latin typeface="Times New Roman" pitchFamily="18" charset="0"/>
                <a:ea typeface="+mn-ea"/>
                <a:cs typeface="+mn-cs"/>
              </a:rPr>
              <a:t> </a:t>
            </a:r>
            <a:r>
              <a:rPr lang="en-US" sz="1200" b="1" i="0" kern="1200" dirty="0" smtClean="0">
                <a:solidFill>
                  <a:schemeClr val="tx1"/>
                </a:solidFill>
                <a:effectLst/>
                <a:latin typeface="Times New Roman" pitchFamily="18" charset="0"/>
                <a:ea typeface="+mn-ea"/>
                <a:cs typeface="+mn-cs"/>
              </a:rPr>
              <a:t>error:</a:t>
            </a:r>
          </a:p>
          <a:p>
            <a:pPr fontAlgn="base"/>
            <a:r>
              <a:rPr lang="en-US" sz="1200" b="0" i="0" kern="1200" dirty="0" smtClean="0">
                <a:solidFill>
                  <a:schemeClr val="tx1"/>
                </a:solidFill>
                <a:effectLst/>
                <a:latin typeface="Times New Roman" pitchFamily="18" charset="0"/>
                <a:ea typeface="+mn-ea"/>
                <a:cs typeface="+mn-cs"/>
              </a:rPr>
              <a:t>It is represented with</a:t>
            </a:r>
            <a:r>
              <a:rPr lang="en-US" sz="1200" b="0" i="0" kern="1200" baseline="0" dirty="0" smtClean="0">
                <a:solidFill>
                  <a:schemeClr val="tx1"/>
                </a:solidFill>
                <a:effectLst/>
                <a:latin typeface="Times New Roman" pitchFamily="18" charset="0"/>
                <a:ea typeface="+mn-ea"/>
                <a:cs typeface="+mn-cs"/>
              </a:rPr>
              <a:t> the Standard deviation of the pixel based estimated uncertainty for all pixels in the ROI. </a:t>
            </a:r>
            <a:endParaRPr lang="en-US" sz="1200" b="0" i="0" kern="1200" dirty="0" smtClean="0">
              <a:solidFill>
                <a:schemeClr val="tx1"/>
              </a:solidFill>
              <a:effectLst/>
              <a:latin typeface="Times New Roman" pitchFamily="18" charset="0"/>
              <a:ea typeface="+mn-ea"/>
              <a:cs typeface="+mn-cs"/>
            </a:endParaRPr>
          </a:p>
          <a:p>
            <a:pPr fontAlgn="base"/>
            <a:endParaRPr lang="en-US" sz="1200" b="1" i="0" kern="1200" dirty="0" smtClean="0">
              <a:solidFill>
                <a:schemeClr val="tx1"/>
              </a:solidFill>
              <a:effectLst/>
              <a:latin typeface="Times New Roman" pitchFamily="18" charset="0"/>
              <a:ea typeface="+mn-ea"/>
              <a:cs typeface="+mn-cs"/>
            </a:endParaRPr>
          </a:p>
          <a:p>
            <a:pPr fontAlgn="base"/>
            <a:r>
              <a:rPr lang="en-US" sz="1200" b="1" i="0" kern="1200" dirty="0" smtClean="0">
                <a:solidFill>
                  <a:schemeClr val="tx1"/>
                </a:solidFill>
                <a:effectLst/>
                <a:latin typeface="Times New Roman" pitchFamily="18" charset="0"/>
                <a:ea typeface="+mn-ea"/>
                <a:cs typeface="+mn-cs"/>
              </a:rPr>
              <a:t>About African Monsoon</a:t>
            </a:r>
            <a:endParaRPr lang="en-US" sz="1200" b="0" i="0" kern="1200" dirty="0" smtClean="0">
              <a:solidFill>
                <a:schemeClr val="tx1"/>
              </a:solidFill>
              <a:effectLst/>
              <a:latin typeface="Times New Roman" pitchFamily="18" charset="0"/>
              <a:ea typeface="+mn-ea"/>
              <a:cs typeface="+mn-cs"/>
            </a:endParaRPr>
          </a:p>
          <a:p>
            <a:pPr fontAlgn="base"/>
            <a:r>
              <a:rPr lang="en-US" sz="1200" b="0" i="0" kern="1200" dirty="0" smtClean="0">
                <a:solidFill>
                  <a:schemeClr val="tx1"/>
                </a:solidFill>
                <a:effectLst/>
                <a:latin typeface="Times New Roman" pitchFamily="18" charset="0"/>
                <a:ea typeface="+mn-ea"/>
                <a:cs typeface="+mn-cs"/>
              </a:rPr>
              <a:t>The main two components of the African Monsoons are the West African Monsoon, which prevails during the Northern Hemisphere Summer (June through September), and the East African Monsoon with rains during spring (MAM) and autumn (OND). The precipitation and atmospheric circulation patterns are shown in the adjacent figure. Combined influence of the Indo-Pacific and the Atlantic Oceans drive the inter-annual and the decadal monsoon variability over these regions.</a:t>
            </a:r>
          </a:p>
          <a:p>
            <a:pPr fontAlgn="base"/>
            <a:r>
              <a:rPr lang="en-US" sz="1200" b="0" i="0" kern="1200" dirty="0" smtClean="0">
                <a:solidFill>
                  <a:schemeClr val="tx1"/>
                </a:solidFill>
                <a:effectLst/>
                <a:latin typeface="Times New Roman" pitchFamily="18" charset="0"/>
                <a:ea typeface="+mn-ea"/>
                <a:cs typeface="+mn-cs"/>
              </a:rPr>
              <a:t>The East African Monsoon is associated with the ITCZ moving south of the equator. The so-called long rains prevail during spring (MAM) and the short rains during autumn (OND). </a:t>
            </a:r>
            <a:r>
              <a:rPr lang="en-US" sz="1200" b="0" i="0" kern="1200" smtClean="0">
                <a:solidFill>
                  <a:schemeClr val="tx1"/>
                </a:solidFill>
                <a:effectLst/>
                <a:latin typeface="Times New Roman" pitchFamily="18" charset="0"/>
                <a:ea typeface="+mn-ea"/>
                <a:cs typeface="+mn-cs"/>
              </a:rPr>
              <a:t>Thus the transition (equinox) seasons bring most rainfall to East Africa (Figure right panel). </a:t>
            </a:r>
          </a:p>
          <a:p>
            <a:endParaRPr lang="en-GB"/>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9</a:t>
            </a:fld>
            <a:endParaRPr lang="de-DE"/>
          </a:p>
        </p:txBody>
      </p:sp>
    </p:spTree>
    <p:extLst>
      <p:ext uri="{BB962C8B-B14F-4D97-AF65-F5344CB8AC3E}">
        <p14:creationId xmlns:p14="http://schemas.microsoft.com/office/powerpoint/2010/main" val="1867066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13</a:t>
            </a:fld>
            <a:endParaRPr lang="de-DE"/>
          </a:p>
        </p:txBody>
      </p:sp>
    </p:spTree>
    <p:extLst>
      <p:ext uri="{BB962C8B-B14F-4D97-AF65-F5344CB8AC3E}">
        <p14:creationId xmlns:p14="http://schemas.microsoft.com/office/powerpoint/2010/main" val="328858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 ways: fusion of albedo</a:t>
            </a:r>
            <a:r>
              <a:rPr lang="en-GB" baseline="0" dirty="0" smtClean="0"/>
              <a:t> (what about aerosol) or fusion of TOA BRF (QA4ECV) to feed a unique algorithm. Questions: if following </a:t>
            </a:r>
            <a:r>
              <a:rPr lang="en-GB" baseline="0" dirty="0" err="1" smtClean="0"/>
              <a:t>nr</a:t>
            </a:r>
            <a:r>
              <a:rPr lang="en-GB" baseline="0" dirty="0" smtClean="0"/>
              <a:t> 2 what about cloud mask? Calibration? Uncertainty?</a:t>
            </a:r>
          </a:p>
          <a:p>
            <a:r>
              <a:rPr lang="en-GB" baseline="0" dirty="0" smtClean="0"/>
              <a:t>General: how to fuse? There are </a:t>
            </a:r>
            <a:r>
              <a:rPr lang="en-GB" baseline="0" smtClean="0"/>
              <a:t>available techniques? </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17</a:t>
            </a:fld>
            <a:endParaRPr lang="de-DE"/>
          </a:p>
        </p:txBody>
      </p:sp>
    </p:spTree>
    <p:extLst>
      <p:ext uri="{BB962C8B-B14F-4D97-AF65-F5344CB8AC3E}">
        <p14:creationId xmlns:p14="http://schemas.microsoft.com/office/powerpoint/2010/main" val="2627216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Content Placeholder 5" descr="SCOPE-CM.wmf"/>
          <p:cNvPicPr>
            <a:picLocks noChangeAspect="1"/>
          </p:cNvPicPr>
          <p:nvPr/>
        </p:nvPicPr>
        <p:blipFill>
          <a:blip r:embed="rId2" cstate="print"/>
          <a:srcRect/>
          <a:stretch>
            <a:fillRect/>
          </a:stretch>
        </p:blipFill>
        <p:spPr bwMode="auto">
          <a:xfrm>
            <a:off x="272416" y="6405088"/>
            <a:ext cx="1365171" cy="318611"/>
          </a:xfrm>
          <a:prstGeom prst="rect">
            <a:avLst/>
          </a:prstGeom>
          <a:noFill/>
          <a:ln w="9525">
            <a:noFill/>
            <a:miter lim="800000"/>
            <a:headEnd/>
            <a:tailEnd/>
          </a:ln>
        </p:spPr>
      </p:pic>
      <p:cxnSp>
        <p:nvCxnSpPr>
          <p:cNvPr id="5" name="Straight Connector 4"/>
          <p:cNvCxnSpPr/>
          <p:nvPr/>
        </p:nvCxnSpPr>
        <p:spPr>
          <a:xfrm>
            <a:off x="272415" y="780174"/>
            <a:ext cx="936117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2415" y="6359303"/>
            <a:ext cx="936117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72482" y="59169"/>
            <a:ext cx="9010001" cy="720080"/>
          </a:xfrm>
        </p:spPr>
        <p:txBody>
          <a:bodyPr/>
          <a:lstStyle>
            <a:lvl1pPr>
              <a:defRPr sz="3000"/>
            </a:lvl1pPr>
          </a:lstStyle>
          <a:p>
            <a:r>
              <a:rPr lang="en-US" dirty="0" smtClean="0"/>
              <a:t>Click to edit Master title style</a:t>
            </a:r>
            <a:endParaRPr lang="en-GB" dirty="0"/>
          </a:p>
        </p:txBody>
      </p:sp>
      <p:sp>
        <p:nvSpPr>
          <p:cNvPr id="8" name="Slide Number Placeholder 5"/>
          <p:cNvSpPr>
            <a:spLocks noGrp="1"/>
          </p:cNvSpPr>
          <p:nvPr>
            <p:ph type="sldNum" sz="quarter" idx="11"/>
          </p:nvPr>
        </p:nvSpPr>
        <p:spPr>
          <a:xfrm>
            <a:off x="9282232" y="59124"/>
            <a:ext cx="360640" cy="725805"/>
          </a:xfrm>
          <a:prstGeom prst="rect">
            <a:avLst/>
          </a:prstGeom>
        </p:spPr>
        <p:txBody>
          <a:bodyPr lIns="0" tIns="0" rIns="0" bIns="0" anchor="t" anchorCtr="0"/>
          <a:lstStyle>
            <a:lvl1pPr algn="r" fontAlgn="auto">
              <a:spcBef>
                <a:spcPts val="0"/>
              </a:spcBef>
              <a:spcAft>
                <a:spcPts val="0"/>
              </a:spcAft>
              <a:defRPr sz="800">
                <a:solidFill>
                  <a:schemeClr val="accent4"/>
                </a:solidFill>
                <a:latin typeface="Helvetica" pitchFamily="34" charset="0"/>
              </a:defRPr>
            </a:lvl1pPr>
          </a:lstStyle>
          <a:p>
            <a:pPr>
              <a:defRPr/>
            </a:pPr>
            <a:fld id="{16736FDA-6FB0-4CDF-8CD8-662BD00CFB9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612707" y="115729"/>
            <a:ext cx="7020878" cy="1800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8546" tIns="188546" rIns="188546" bIns="188546"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a:solidFill>
                  <a:schemeClr val="bg1"/>
                </a:solidFill>
                <a:latin typeface="Helvetica" pitchFamily="34" charset="0"/>
              </a:rPr>
              <a:t>Sustained Coordinated Processing </a:t>
            </a:r>
            <a:br>
              <a:rPr lang="en-GB">
                <a:solidFill>
                  <a:schemeClr val="bg1"/>
                </a:solidFill>
                <a:latin typeface="Helvetica" pitchFamily="34" charset="0"/>
              </a:rPr>
            </a:br>
            <a:r>
              <a:rPr lang="en-GB">
                <a:solidFill>
                  <a:schemeClr val="bg1"/>
                </a:solidFill>
                <a:latin typeface="Helvetica" pitchFamily="34" charset="0"/>
              </a:rPr>
              <a:t>of Environmental Satellite Data </a:t>
            </a:r>
            <a:br>
              <a:rPr lang="en-GB">
                <a:solidFill>
                  <a:schemeClr val="bg1"/>
                </a:solidFill>
                <a:latin typeface="Helvetica" pitchFamily="34" charset="0"/>
              </a:rPr>
            </a:br>
            <a:r>
              <a:rPr lang="en-GB">
                <a:solidFill>
                  <a:schemeClr val="bg1"/>
                </a:solidFill>
                <a:latin typeface="Helvetica" pitchFamily="34" charset="0"/>
              </a:rPr>
              <a:t>for Climate Monitoring</a:t>
            </a:r>
          </a:p>
        </p:txBody>
      </p:sp>
      <p:pic>
        <p:nvPicPr>
          <p:cNvPr id="5" name="Picture 4" descr="SCOPE-CM-tall.wmf"/>
          <p:cNvPicPr>
            <a:picLocks noChangeAspect="1"/>
          </p:cNvPicPr>
          <p:nvPr/>
        </p:nvPicPr>
        <p:blipFill>
          <a:blip r:embed="rId2" cstate="print"/>
          <a:srcRect/>
          <a:stretch>
            <a:fillRect/>
          </a:stretch>
        </p:blipFill>
        <p:spPr bwMode="auto">
          <a:xfrm>
            <a:off x="272415" y="115729"/>
            <a:ext cx="2228850" cy="1800225"/>
          </a:xfrm>
          <a:prstGeom prst="rect">
            <a:avLst/>
          </a:prstGeom>
          <a:noFill/>
          <a:ln w="9525">
            <a:noFill/>
            <a:miter lim="800000"/>
            <a:headEnd/>
            <a:tailEnd/>
          </a:ln>
        </p:spPr>
      </p:pic>
      <p:sp>
        <p:nvSpPr>
          <p:cNvPr id="2" name="Title 1"/>
          <p:cNvSpPr>
            <a:spLocks noGrp="1"/>
          </p:cNvSpPr>
          <p:nvPr>
            <p:ph type="ctrTitle"/>
          </p:nvPr>
        </p:nvSpPr>
        <p:spPr>
          <a:xfrm>
            <a:off x="272482" y="1988840"/>
            <a:ext cx="9361040" cy="2160240"/>
          </a:xfrm>
          <a:solidFill>
            <a:schemeClr val="accent4"/>
          </a:solidFill>
        </p:spPr>
        <p:txBody>
          <a:bodyPr lIns="188546" rIns="188546"/>
          <a:lstStyle>
            <a:lvl1pPr algn="l">
              <a:defRPr/>
            </a:lvl1pPr>
          </a:lstStyle>
          <a:p>
            <a:r>
              <a:rPr lang="en-US" smtClean="0"/>
              <a:t>Click to edit Master title style</a:t>
            </a:r>
            <a:endParaRPr lang="en-GB" dirty="0"/>
          </a:p>
        </p:txBody>
      </p:sp>
      <p:sp>
        <p:nvSpPr>
          <p:cNvPr id="3" name="Subtitle 2"/>
          <p:cNvSpPr>
            <a:spLocks noGrp="1"/>
          </p:cNvSpPr>
          <p:nvPr>
            <p:ph type="subTitle" idx="1"/>
          </p:nvPr>
        </p:nvSpPr>
        <p:spPr>
          <a:xfrm>
            <a:off x="272482" y="4149082"/>
            <a:ext cx="9361040" cy="2160240"/>
          </a:xfrm>
          <a:solidFill>
            <a:schemeClr val="accent4"/>
          </a:solidFill>
        </p:spPr>
        <p:txBody>
          <a:bodyPr lIns="188546" tIns="0" rIns="188546" bIns="0">
            <a:normAutofit/>
          </a:bodyPr>
          <a:lstStyle>
            <a:lvl1pPr marL="0" indent="0" algn="l">
              <a:buNone/>
              <a:defRPr sz="2500">
                <a:solidFill>
                  <a:schemeClr val="bg1"/>
                </a:solidFill>
              </a:defRPr>
            </a:lvl1pPr>
            <a:lvl2pPr marL="478907" indent="0" algn="ctr">
              <a:buNone/>
              <a:defRPr>
                <a:solidFill>
                  <a:schemeClr val="tx1">
                    <a:tint val="75000"/>
                  </a:schemeClr>
                </a:solidFill>
              </a:defRPr>
            </a:lvl2pPr>
            <a:lvl3pPr marL="957811" indent="0" algn="ctr">
              <a:buNone/>
              <a:defRPr>
                <a:solidFill>
                  <a:schemeClr val="tx1">
                    <a:tint val="75000"/>
                  </a:schemeClr>
                </a:solidFill>
              </a:defRPr>
            </a:lvl3pPr>
            <a:lvl4pPr marL="1436718" indent="0" algn="ctr">
              <a:buNone/>
              <a:defRPr>
                <a:solidFill>
                  <a:schemeClr val="tx1">
                    <a:tint val="75000"/>
                  </a:schemeClr>
                </a:solidFill>
              </a:defRPr>
            </a:lvl4pPr>
            <a:lvl5pPr marL="1915624" indent="0" algn="ctr">
              <a:buNone/>
              <a:defRPr>
                <a:solidFill>
                  <a:schemeClr val="tx1">
                    <a:tint val="75000"/>
                  </a:schemeClr>
                </a:solidFill>
              </a:defRPr>
            </a:lvl5pPr>
            <a:lvl6pPr marL="2394529" indent="0" algn="ctr">
              <a:buNone/>
              <a:defRPr>
                <a:solidFill>
                  <a:schemeClr val="tx1">
                    <a:tint val="75000"/>
                  </a:schemeClr>
                </a:solidFill>
              </a:defRPr>
            </a:lvl6pPr>
            <a:lvl7pPr marL="2873436" indent="0" algn="ctr">
              <a:buNone/>
              <a:defRPr>
                <a:solidFill>
                  <a:schemeClr val="tx1">
                    <a:tint val="75000"/>
                  </a:schemeClr>
                </a:solidFill>
              </a:defRPr>
            </a:lvl7pPr>
            <a:lvl8pPr marL="3352340" indent="0" algn="ctr">
              <a:buNone/>
              <a:defRPr>
                <a:solidFill>
                  <a:schemeClr val="tx1">
                    <a:tint val="75000"/>
                  </a:schemeClr>
                </a:solidFill>
              </a:defRPr>
            </a:lvl8pPr>
            <a:lvl9pPr marL="3831247" indent="0" algn="ctr">
              <a:buNone/>
              <a:defRPr>
                <a:solidFill>
                  <a:schemeClr val="tx1">
                    <a:tint val="75000"/>
                  </a:schemeClr>
                </a:solidFill>
              </a:defRPr>
            </a:lvl9pPr>
          </a:lstStyle>
          <a:p>
            <a:r>
              <a:rPr lang="en-US" smtClean="0"/>
              <a:t>Click to edit Master subtitle style</a:t>
            </a:r>
            <a:endParaRPr lang="en-GB" dirty="0"/>
          </a:p>
        </p:txBody>
      </p:sp>
      <p:sp>
        <p:nvSpPr>
          <p:cNvPr id="6" name="Date Placeholder 3"/>
          <p:cNvSpPr>
            <a:spLocks noGrp="1"/>
          </p:cNvSpPr>
          <p:nvPr>
            <p:ph type="dt" sz="half" idx="10"/>
          </p:nvPr>
        </p:nvSpPr>
        <p:spPr>
          <a:xfrm>
            <a:off x="272415" y="6356509"/>
            <a:ext cx="1170146" cy="364331"/>
          </a:xfrm>
          <a:prstGeom prst="rect">
            <a:avLst/>
          </a:prstGeom>
        </p:spPr>
        <p:txBody>
          <a:bodyPr lIns="0" tIns="0" rIns="0" bIns="0" anchor="ctr"/>
          <a:lstStyle>
            <a:lvl1pPr fontAlgn="auto">
              <a:spcBef>
                <a:spcPts val="0"/>
              </a:spcBef>
              <a:spcAft>
                <a:spcPts val="0"/>
              </a:spcAft>
              <a:defRPr sz="800">
                <a:solidFill>
                  <a:schemeClr val="accent4"/>
                </a:solidFill>
                <a:latin typeface="Helvetica" pitchFamily="34" charset="0"/>
              </a:defRPr>
            </a:lvl1pPr>
          </a:lstStyle>
          <a:p>
            <a:pPr>
              <a:defRPr/>
            </a:pP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221972" cy="854075"/>
          </a:xfrm>
        </p:spPr>
        <p:txBody>
          <a:bodyPr/>
          <a:lstStyle>
            <a:lvl1pPr marL="146254">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04756" indent="-204756">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18124775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2415" y="188595"/>
            <a:ext cx="9361170" cy="72009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endParaRPr lang="en-GB" dirty="0" smtClean="0"/>
          </a:p>
        </p:txBody>
      </p:sp>
      <p:sp>
        <p:nvSpPr>
          <p:cNvPr id="1027" name="Text Placeholder 2"/>
          <p:cNvSpPr>
            <a:spLocks noGrp="1"/>
          </p:cNvSpPr>
          <p:nvPr>
            <p:ph type="body" idx="1"/>
          </p:nvPr>
        </p:nvSpPr>
        <p:spPr bwMode="auto">
          <a:xfrm>
            <a:off x="272415" y="1268730"/>
            <a:ext cx="9361170" cy="5040630"/>
          </a:xfrm>
          <a:prstGeom prst="rect">
            <a:avLst/>
          </a:prstGeom>
          <a:noFill/>
          <a:ln w="9525">
            <a:noFill/>
            <a:miter lim="800000"/>
            <a:headEnd/>
            <a:tailEnd/>
          </a:ln>
        </p:spPr>
        <p:txBody>
          <a:bodyPr vert="horz" wrap="square" lIns="95788" tIns="47893" rIns="95788" bIns="4789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 name="Rectangle 61"/>
          <p:cNvSpPr>
            <a:spLocks noChangeArrowheads="1"/>
          </p:cNvSpPr>
          <p:nvPr userDrawn="1"/>
        </p:nvSpPr>
        <p:spPr bwMode="auto">
          <a:xfrm>
            <a:off x="5169221" y="6600155"/>
            <a:ext cx="4464364" cy="138499"/>
          </a:xfrm>
          <a:prstGeom prst="rect">
            <a:avLst/>
          </a:prstGeom>
          <a:noFill/>
          <a:ln w="9525">
            <a:noFill/>
            <a:miter lim="800000"/>
            <a:headEnd/>
            <a:tailEnd/>
          </a:ln>
        </p:spPr>
        <p:txBody>
          <a:bodyPr wrap="none" lIns="0" tIns="0" rIns="0" bIns="0">
            <a:spAutoFit/>
          </a:bodyPr>
          <a:lstStyle/>
          <a:p>
            <a:pPr eaLnBrk="0" hangingPunct="0">
              <a:defRPr/>
            </a:pPr>
            <a:r>
              <a:rPr lang="en-GB" sz="900" b="1" kern="1200" dirty="0" smtClean="0">
                <a:solidFill>
                  <a:schemeClr val="tx1"/>
                </a:solidFill>
                <a:effectLst/>
                <a:latin typeface="Tahoma" pitchFamily="34" charset="0"/>
                <a:ea typeface="+mn-ea"/>
                <a:cs typeface="+mn-cs"/>
              </a:rPr>
              <a:t>SCOPE-CM</a:t>
            </a:r>
            <a:r>
              <a:rPr lang="en-GB" sz="900" b="1" kern="1200" baseline="0" dirty="0" smtClean="0">
                <a:solidFill>
                  <a:schemeClr val="tx1"/>
                </a:solidFill>
                <a:effectLst/>
                <a:latin typeface="Tahoma" pitchFamily="34" charset="0"/>
                <a:ea typeface="+mn-ea"/>
                <a:cs typeface="+mn-cs"/>
              </a:rPr>
              <a:t> Executive Panel Meeting</a:t>
            </a:r>
            <a:r>
              <a:rPr lang="en-GB" sz="900" b="1" kern="1200" dirty="0" smtClean="0">
                <a:solidFill>
                  <a:schemeClr val="tx1"/>
                </a:solidFill>
                <a:effectLst/>
                <a:latin typeface="Tahoma" pitchFamily="34" charset="0"/>
                <a:ea typeface="+mn-ea"/>
                <a:cs typeface="+mn-cs"/>
              </a:rPr>
              <a:t> 7-8 February 2019, Geneva, Switzerland </a:t>
            </a:r>
            <a:endParaRPr lang="de-DE" sz="900" b="1" kern="1200" dirty="0">
              <a:solidFill>
                <a:schemeClr val="tx1"/>
              </a:solidFill>
              <a:effectLst/>
              <a:latin typeface="Tahom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7673" r:id="rId1"/>
    <p:sldLayoutId id="2147487674" r:id="rId2"/>
    <p:sldLayoutId id="2147487675" r:id="rId3"/>
  </p:sldLayoutIdLst>
  <p:timing>
    <p:tnLst>
      <p:par>
        <p:cTn id="1" dur="indefinite" restart="never" nodeType="tmRoot"/>
      </p:par>
    </p:tnLst>
  </p:timing>
  <p:txStyles>
    <p:titleStyle>
      <a:lvl1pPr algn="l" rtl="0" eaLnBrk="0" fontAlgn="base" hangingPunct="0">
        <a:spcBef>
          <a:spcPct val="0"/>
        </a:spcBef>
        <a:spcAft>
          <a:spcPct val="0"/>
        </a:spcAft>
        <a:defRPr sz="3000" b="1" kern="1200">
          <a:solidFill>
            <a:schemeClr val="tx2"/>
          </a:solidFill>
          <a:latin typeface="Helvetica" pitchFamily="34" charset="0"/>
          <a:ea typeface="+mj-ea"/>
          <a:cs typeface="+mj-cs"/>
        </a:defRPr>
      </a:lvl1pPr>
      <a:lvl2pPr algn="l" rtl="0" eaLnBrk="0" fontAlgn="base" hangingPunct="0">
        <a:spcBef>
          <a:spcPct val="0"/>
        </a:spcBef>
        <a:spcAft>
          <a:spcPct val="0"/>
        </a:spcAft>
        <a:defRPr sz="3400" b="1">
          <a:solidFill>
            <a:schemeClr val="tx2"/>
          </a:solidFill>
          <a:latin typeface="Helvetica" pitchFamily="34" charset="0"/>
        </a:defRPr>
      </a:lvl2pPr>
      <a:lvl3pPr algn="l" rtl="0" eaLnBrk="0" fontAlgn="base" hangingPunct="0">
        <a:spcBef>
          <a:spcPct val="0"/>
        </a:spcBef>
        <a:spcAft>
          <a:spcPct val="0"/>
        </a:spcAft>
        <a:defRPr sz="3400" b="1">
          <a:solidFill>
            <a:schemeClr val="tx2"/>
          </a:solidFill>
          <a:latin typeface="Helvetica" pitchFamily="34" charset="0"/>
        </a:defRPr>
      </a:lvl3pPr>
      <a:lvl4pPr algn="l" rtl="0" eaLnBrk="0" fontAlgn="base" hangingPunct="0">
        <a:spcBef>
          <a:spcPct val="0"/>
        </a:spcBef>
        <a:spcAft>
          <a:spcPct val="0"/>
        </a:spcAft>
        <a:defRPr sz="3400" b="1">
          <a:solidFill>
            <a:schemeClr val="tx2"/>
          </a:solidFill>
          <a:latin typeface="Helvetica" pitchFamily="34" charset="0"/>
        </a:defRPr>
      </a:lvl4pPr>
      <a:lvl5pPr algn="l" rtl="0" eaLnBrk="0" fontAlgn="base" hangingPunct="0">
        <a:spcBef>
          <a:spcPct val="0"/>
        </a:spcBef>
        <a:spcAft>
          <a:spcPct val="0"/>
        </a:spcAft>
        <a:defRPr sz="3400" b="1">
          <a:solidFill>
            <a:schemeClr val="tx2"/>
          </a:solidFill>
          <a:latin typeface="Helvetica" pitchFamily="34" charset="0"/>
        </a:defRPr>
      </a:lvl5pPr>
      <a:lvl6pPr marL="478938" algn="l" rtl="0" eaLnBrk="1" fontAlgn="base" hangingPunct="1">
        <a:spcBef>
          <a:spcPct val="0"/>
        </a:spcBef>
        <a:spcAft>
          <a:spcPct val="0"/>
        </a:spcAft>
        <a:defRPr sz="3400" b="1">
          <a:solidFill>
            <a:schemeClr val="tx2"/>
          </a:solidFill>
          <a:latin typeface="Helvetica" pitchFamily="34" charset="0"/>
        </a:defRPr>
      </a:lvl6pPr>
      <a:lvl7pPr marL="957875" algn="l" rtl="0" eaLnBrk="1" fontAlgn="base" hangingPunct="1">
        <a:spcBef>
          <a:spcPct val="0"/>
        </a:spcBef>
        <a:spcAft>
          <a:spcPct val="0"/>
        </a:spcAft>
        <a:defRPr sz="3400" b="1">
          <a:solidFill>
            <a:schemeClr val="tx2"/>
          </a:solidFill>
          <a:latin typeface="Helvetica" pitchFamily="34" charset="0"/>
        </a:defRPr>
      </a:lvl7pPr>
      <a:lvl8pPr marL="1436813" algn="l" rtl="0" eaLnBrk="1" fontAlgn="base" hangingPunct="1">
        <a:spcBef>
          <a:spcPct val="0"/>
        </a:spcBef>
        <a:spcAft>
          <a:spcPct val="0"/>
        </a:spcAft>
        <a:defRPr sz="3400" b="1">
          <a:solidFill>
            <a:schemeClr val="tx2"/>
          </a:solidFill>
          <a:latin typeface="Helvetica" pitchFamily="34" charset="0"/>
        </a:defRPr>
      </a:lvl8pPr>
      <a:lvl9pPr marL="1915751" algn="l" rtl="0" eaLnBrk="1" fontAlgn="base" hangingPunct="1">
        <a:spcBef>
          <a:spcPct val="0"/>
        </a:spcBef>
        <a:spcAft>
          <a:spcPct val="0"/>
        </a:spcAft>
        <a:defRPr sz="3400" b="1">
          <a:solidFill>
            <a:schemeClr val="tx2"/>
          </a:solidFill>
          <a:latin typeface="Helvetica" pitchFamily="34" charset="0"/>
        </a:defRPr>
      </a:lvl9pPr>
    </p:titleStyle>
    <p:bodyStyle>
      <a:lvl1pPr marL="357711" indent="-357711" algn="l" rtl="0" eaLnBrk="0" fontAlgn="base" hangingPunct="0">
        <a:spcBef>
          <a:spcPct val="20000"/>
        </a:spcBef>
        <a:spcAft>
          <a:spcPct val="0"/>
        </a:spcAft>
        <a:buClr>
          <a:srgbClr val="E3A716"/>
        </a:buClr>
        <a:buFont typeface="Arial" pitchFamily="34" charset="0"/>
        <a:buChar char="•"/>
        <a:defRPr sz="3400" kern="1200">
          <a:solidFill>
            <a:schemeClr val="accent1"/>
          </a:solidFill>
          <a:latin typeface="Helvetica" pitchFamily="34" charset="0"/>
          <a:ea typeface="+mn-ea"/>
          <a:cs typeface="Times New Roman" pitchFamily="18" charset="0"/>
        </a:defRPr>
      </a:lvl1pPr>
      <a:lvl2pPr marL="776785" indent="-297843" algn="l" rtl="0" eaLnBrk="0" fontAlgn="base" hangingPunct="0">
        <a:spcBef>
          <a:spcPct val="20000"/>
        </a:spcBef>
        <a:spcAft>
          <a:spcPct val="0"/>
        </a:spcAft>
        <a:buClr>
          <a:srgbClr val="E3A716"/>
        </a:buClr>
        <a:buFont typeface="Arial" pitchFamily="34" charset="0"/>
        <a:buChar char="–"/>
        <a:defRPr sz="2900" kern="1200">
          <a:solidFill>
            <a:schemeClr val="accent1"/>
          </a:solidFill>
          <a:latin typeface="Helvetica" pitchFamily="34" charset="0"/>
          <a:ea typeface="+mn-ea"/>
          <a:cs typeface="Times New Roman" pitchFamily="18" charset="0"/>
        </a:defRPr>
      </a:lvl2pPr>
      <a:lvl3pPr marL="1195860" indent="-237975" algn="l" rtl="0" eaLnBrk="0" fontAlgn="base" hangingPunct="0">
        <a:spcBef>
          <a:spcPct val="20000"/>
        </a:spcBef>
        <a:spcAft>
          <a:spcPct val="0"/>
        </a:spcAft>
        <a:buClr>
          <a:srgbClr val="E3A716"/>
        </a:buClr>
        <a:buFont typeface="Arial" pitchFamily="34" charset="0"/>
        <a:buChar char="•"/>
        <a:defRPr sz="2500" kern="1200">
          <a:solidFill>
            <a:schemeClr val="accent1"/>
          </a:solidFill>
          <a:latin typeface="Helvetica" pitchFamily="34" charset="0"/>
          <a:ea typeface="+mn-ea"/>
          <a:cs typeface="Times New Roman" pitchFamily="18" charset="0"/>
        </a:defRPr>
      </a:lvl3pPr>
      <a:lvl4pPr marL="1674802" indent="-237975" algn="l" rtl="0" eaLnBrk="0" fontAlgn="base" hangingPunct="0">
        <a:spcBef>
          <a:spcPct val="20000"/>
        </a:spcBef>
        <a:spcAft>
          <a:spcPct val="0"/>
        </a:spcAft>
        <a:buClr>
          <a:srgbClr val="E3A716"/>
        </a:buClr>
        <a:buFont typeface="Arial" pitchFamily="34" charset="0"/>
        <a:buChar char="–"/>
        <a:defRPr sz="2100" kern="1200">
          <a:solidFill>
            <a:schemeClr val="accent1"/>
          </a:solidFill>
          <a:latin typeface="Helvetica" pitchFamily="34" charset="0"/>
          <a:ea typeface="+mn-ea"/>
          <a:cs typeface="Times New Roman" pitchFamily="18" charset="0"/>
        </a:defRPr>
      </a:lvl4pPr>
      <a:lvl5pPr marL="2153745" indent="-237975" algn="l" rtl="0" eaLnBrk="0" fontAlgn="base" hangingPunct="0">
        <a:spcBef>
          <a:spcPct val="20000"/>
        </a:spcBef>
        <a:spcAft>
          <a:spcPct val="0"/>
        </a:spcAft>
        <a:buClr>
          <a:srgbClr val="E3A716"/>
        </a:buClr>
        <a:buFont typeface="Arial" pitchFamily="34" charset="0"/>
        <a:buChar char="»"/>
        <a:defRPr sz="2100" kern="1200">
          <a:solidFill>
            <a:schemeClr val="accent1"/>
          </a:solidFill>
          <a:latin typeface="Helvetica" pitchFamily="34" charset="0"/>
          <a:ea typeface="+mn-ea"/>
          <a:cs typeface="Times New Roman" pitchFamily="18" charset="0"/>
        </a:defRPr>
      </a:lvl5pPr>
      <a:lvl6pPr marL="2634157" indent="-239468" algn="l" defTabSz="957875"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3094" indent="-239468" algn="l" defTabSz="957875"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2032" indent="-239468" algn="l" defTabSz="957875"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970" indent="-239468" algn="l" defTabSz="957875"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875" rtl="0" eaLnBrk="1" latinLnBrk="0" hangingPunct="1">
        <a:defRPr sz="1900" kern="1200">
          <a:solidFill>
            <a:schemeClr val="tx1"/>
          </a:solidFill>
          <a:latin typeface="+mn-lt"/>
          <a:ea typeface="+mn-ea"/>
          <a:cs typeface="+mn-cs"/>
        </a:defRPr>
      </a:lvl1pPr>
      <a:lvl2pPr marL="478938" algn="l" defTabSz="957875" rtl="0" eaLnBrk="1" latinLnBrk="0" hangingPunct="1">
        <a:defRPr sz="1900" kern="1200">
          <a:solidFill>
            <a:schemeClr val="tx1"/>
          </a:solidFill>
          <a:latin typeface="+mn-lt"/>
          <a:ea typeface="+mn-ea"/>
          <a:cs typeface="+mn-cs"/>
        </a:defRPr>
      </a:lvl2pPr>
      <a:lvl3pPr marL="957875" algn="l" defTabSz="957875" rtl="0" eaLnBrk="1" latinLnBrk="0" hangingPunct="1">
        <a:defRPr sz="1900" kern="1200">
          <a:solidFill>
            <a:schemeClr val="tx1"/>
          </a:solidFill>
          <a:latin typeface="+mn-lt"/>
          <a:ea typeface="+mn-ea"/>
          <a:cs typeface="+mn-cs"/>
        </a:defRPr>
      </a:lvl3pPr>
      <a:lvl4pPr marL="1436813" algn="l" defTabSz="957875" rtl="0" eaLnBrk="1" latinLnBrk="0" hangingPunct="1">
        <a:defRPr sz="1900" kern="1200">
          <a:solidFill>
            <a:schemeClr val="tx1"/>
          </a:solidFill>
          <a:latin typeface="+mn-lt"/>
          <a:ea typeface="+mn-ea"/>
          <a:cs typeface="+mn-cs"/>
        </a:defRPr>
      </a:lvl4pPr>
      <a:lvl5pPr marL="1915751" algn="l" defTabSz="957875" rtl="0" eaLnBrk="1" latinLnBrk="0" hangingPunct="1">
        <a:defRPr sz="1900" kern="1200">
          <a:solidFill>
            <a:schemeClr val="tx1"/>
          </a:solidFill>
          <a:latin typeface="+mn-lt"/>
          <a:ea typeface="+mn-ea"/>
          <a:cs typeface="+mn-cs"/>
        </a:defRPr>
      </a:lvl5pPr>
      <a:lvl6pPr marL="2394688" algn="l" defTabSz="957875" rtl="0" eaLnBrk="1" latinLnBrk="0" hangingPunct="1">
        <a:defRPr sz="1900" kern="1200">
          <a:solidFill>
            <a:schemeClr val="tx1"/>
          </a:solidFill>
          <a:latin typeface="+mn-lt"/>
          <a:ea typeface="+mn-ea"/>
          <a:cs typeface="+mn-cs"/>
        </a:defRPr>
      </a:lvl6pPr>
      <a:lvl7pPr marL="2873626" algn="l" defTabSz="957875" rtl="0" eaLnBrk="1" latinLnBrk="0" hangingPunct="1">
        <a:defRPr sz="1900" kern="1200">
          <a:solidFill>
            <a:schemeClr val="tx1"/>
          </a:solidFill>
          <a:latin typeface="+mn-lt"/>
          <a:ea typeface="+mn-ea"/>
          <a:cs typeface="+mn-cs"/>
        </a:defRPr>
      </a:lvl7pPr>
      <a:lvl8pPr marL="3352563" algn="l" defTabSz="957875" rtl="0" eaLnBrk="1" latinLnBrk="0" hangingPunct="1">
        <a:defRPr sz="1900" kern="1200">
          <a:solidFill>
            <a:schemeClr val="tx1"/>
          </a:solidFill>
          <a:latin typeface="+mn-lt"/>
          <a:ea typeface="+mn-ea"/>
          <a:cs typeface="+mn-cs"/>
        </a:defRPr>
      </a:lvl8pPr>
      <a:lvl9pPr marL="3831501" algn="l" defTabSz="95787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www.scope-cm.org/projects/scm-03/"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scope-cm.org/projects/scm-03/" TargetMode="External"/><Relationship Id="rId2" Type="http://schemas.openxmlformats.org/officeDocument/2006/relationships/hyperlink" Target="http://www.eumetsat.int/website/home/Data/ClimateService/index.html"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pPr>
              <a:lnSpc>
                <a:spcPts val="3600"/>
              </a:lnSpc>
              <a:spcBef>
                <a:spcPts val="0"/>
              </a:spcBef>
              <a:defRPr/>
            </a:pPr>
            <a:r>
              <a:rPr lang="en-GB" sz="3200" dirty="0" smtClean="0"/>
              <a:t/>
            </a:r>
            <a:br>
              <a:rPr lang="en-GB" sz="3200" dirty="0" smtClean="0"/>
            </a:br>
            <a:r>
              <a:rPr lang="en-GB" sz="3200" dirty="0" smtClean="0"/>
              <a:t>SCM-03:</a:t>
            </a:r>
            <a:r>
              <a:rPr lang="en-GB" sz="2400" dirty="0" smtClean="0"/>
              <a:t>Land Surface Albedo from geostationary satellites</a:t>
            </a:r>
            <a:br>
              <a:rPr lang="en-GB" sz="2400" dirty="0" smtClean="0"/>
            </a:br>
            <a:r>
              <a:rPr lang="en-US" sz="1600" dirty="0" smtClean="0"/>
              <a:t>SEP14:  7/8 of February 2019</a:t>
            </a:r>
            <a:r>
              <a:rPr lang="en-GB" sz="1600" dirty="0" smtClean="0"/>
              <a:t/>
            </a:r>
            <a:br>
              <a:rPr lang="en-GB" sz="1600" dirty="0" smtClean="0"/>
            </a:br>
            <a:endParaRPr lang="en-GB" sz="1600" dirty="0"/>
          </a:p>
        </p:txBody>
      </p:sp>
      <p:sp>
        <p:nvSpPr>
          <p:cNvPr id="3" name="Title 10"/>
          <p:cNvSpPr txBox="1">
            <a:spLocks/>
          </p:cNvSpPr>
          <p:nvPr/>
        </p:nvSpPr>
        <p:spPr bwMode="auto">
          <a:xfrm>
            <a:off x="267863" y="4302549"/>
            <a:ext cx="9361040" cy="2160240"/>
          </a:xfrm>
          <a:prstGeom prst="rect">
            <a:avLst/>
          </a:prstGeom>
          <a:solidFill>
            <a:schemeClr val="accent4"/>
          </a:solidFill>
          <a:ln w="9525">
            <a:noFill/>
            <a:miter lim="800000"/>
            <a:headEnd/>
            <a:tailEnd/>
          </a:ln>
        </p:spPr>
        <p:txBody>
          <a:bodyPr vert="horz" wrap="square" lIns="188546" tIns="0" rIns="188546" bIns="0" numCol="1" anchor="b" anchorCtr="0" compatLnSpc="1">
            <a:prstTxWarp prst="textNoShape">
              <a:avLst/>
            </a:prstTxWarp>
          </a:bodyPr>
          <a:lstStyle/>
          <a:p>
            <a:pPr eaLnBrk="0" hangingPunct="0">
              <a:lnSpc>
                <a:spcPts val="3600"/>
              </a:lnSpc>
              <a:spcBef>
                <a:spcPts val="0"/>
              </a:spcBef>
              <a:defRPr/>
            </a:pPr>
            <a:endParaRPr kumimoji="0" lang="en-GB" sz="3000" b="1" i="0" u="none" strike="noStrike" kern="1200" cap="none" spc="0" normalizeH="0" baseline="0" noProof="0" dirty="0">
              <a:ln>
                <a:noFill/>
              </a:ln>
              <a:solidFill>
                <a:schemeClr val="tx2"/>
              </a:solidFill>
              <a:effectLst/>
              <a:uLnTx/>
              <a:uFillTx/>
              <a:latin typeface="Helvetica" pitchFamily="34" charset="0"/>
              <a:ea typeface="+mj-ea"/>
              <a:cs typeface="+mj-cs"/>
            </a:endParaRPr>
          </a:p>
        </p:txBody>
      </p:sp>
      <p:pic>
        <p:nvPicPr>
          <p:cNvPr id="4097" name="Picture 1" descr="O:\EUMETSATLogo\Logo Files\png\horizontal\color\EUMETSATLogo_hor_noTagline_gradient.png"/>
          <p:cNvPicPr>
            <a:picLocks noChangeAspect="1" noChangeArrowheads="1"/>
          </p:cNvPicPr>
          <p:nvPr/>
        </p:nvPicPr>
        <p:blipFill>
          <a:blip r:embed="rId3" cstate="print"/>
          <a:srcRect/>
          <a:stretch>
            <a:fillRect/>
          </a:stretch>
        </p:blipFill>
        <p:spPr bwMode="auto">
          <a:xfrm>
            <a:off x="412459" y="4591227"/>
            <a:ext cx="2857500" cy="706755"/>
          </a:xfrm>
          <a:prstGeom prst="rect">
            <a:avLst/>
          </a:prstGeom>
          <a:noFill/>
        </p:spPr>
      </p:pic>
      <p:pic>
        <p:nvPicPr>
          <p:cNvPr id="12" name="Picture 2"/>
          <p:cNvPicPr>
            <a:picLocks noChangeAspect="1" noChangeArrowheads="1"/>
          </p:cNvPicPr>
          <p:nvPr/>
        </p:nvPicPr>
        <p:blipFill>
          <a:blip r:embed="rId4" cstate="print"/>
          <a:srcRect/>
          <a:stretch>
            <a:fillRect/>
          </a:stretch>
        </p:blipFill>
        <p:spPr bwMode="auto">
          <a:xfrm>
            <a:off x="4796363" y="4378122"/>
            <a:ext cx="2247907" cy="919860"/>
          </a:xfrm>
          <a:prstGeom prst="rect">
            <a:avLst/>
          </a:prstGeom>
          <a:solidFill>
            <a:schemeClr val="bg1"/>
          </a:solidFill>
          <a:ln w="9525">
            <a:noFill/>
            <a:miter lim="800000"/>
            <a:headEnd/>
            <a:tailEnd/>
          </a:ln>
          <a:effectLst/>
        </p:spPr>
      </p:pic>
      <p:pic>
        <p:nvPicPr>
          <p:cNvPr id="1026" name="Picture 2" descr="O:\WORK\Projects\SCOPE_CM\Logos\logo_JMA.png"/>
          <p:cNvPicPr>
            <a:picLocks noChangeAspect="1" noChangeArrowheads="1"/>
          </p:cNvPicPr>
          <p:nvPr/>
        </p:nvPicPr>
        <p:blipFill>
          <a:blip r:embed="rId5" cstate="print"/>
          <a:srcRect/>
          <a:stretch>
            <a:fillRect/>
          </a:stretch>
        </p:blipFill>
        <p:spPr bwMode="auto">
          <a:xfrm>
            <a:off x="2580582" y="5372100"/>
            <a:ext cx="2167878" cy="857249"/>
          </a:xfrm>
          <a:prstGeom prst="rect">
            <a:avLst/>
          </a:prstGeom>
          <a:noFill/>
        </p:spPr>
      </p:pic>
      <p:pic>
        <p:nvPicPr>
          <p:cNvPr id="1027" name="Picture 3" descr="O:\WORK\Projects\SCOPE_CM\Logos\Noaa_logo.png"/>
          <p:cNvPicPr>
            <a:picLocks noChangeAspect="1" noChangeArrowheads="1"/>
          </p:cNvPicPr>
          <p:nvPr/>
        </p:nvPicPr>
        <p:blipFill>
          <a:blip r:embed="rId6" cstate="print"/>
          <a:srcRect/>
          <a:stretch>
            <a:fillRect/>
          </a:stretch>
        </p:blipFill>
        <p:spPr bwMode="auto">
          <a:xfrm>
            <a:off x="7600950" y="4833938"/>
            <a:ext cx="1360720" cy="1412176"/>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Mask Impact: South of </a:t>
            </a:r>
            <a:r>
              <a:rPr lang="en-US" dirty="0" smtClean="0"/>
              <a:t>the Equator</a:t>
            </a:r>
            <a:endParaRPr lang="en-GB" dirty="0"/>
          </a:p>
        </p:txBody>
      </p:sp>
      <p:grpSp>
        <p:nvGrpSpPr>
          <p:cNvPr id="4" name="Group 3"/>
          <p:cNvGrpSpPr/>
          <p:nvPr/>
        </p:nvGrpSpPr>
        <p:grpSpPr>
          <a:xfrm>
            <a:off x="1599618" y="1362042"/>
            <a:ext cx="6413500" cy="4485332"/>
            <a:chOff x="1599618" y="1374399"/>
            <a:chExt cx="6413500" cy="448533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618" y="1605231"/>
              <a:ext cx="6413500" cy="4254500"/>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2866769" y="1374399"/>
              <a:ext cx="428779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smtClean="0">
                  <a:solidFill>
                    <a:schemeClr val="tx1"/>
                  </a:solidFill>
                </a:rPr>
                <a:t>From: http</a:t>
              </a:r>
              <a:r>
                <a:rPr lang="en-GB" sz="1200" dirty="0">
                  <a:solidFill>
                    <a:schemeClr val="tx1"/>
                  </a:solidFill>
                </a:rPr>
                <a:t>://www.clivar.org/african-monsoon</a:t>
              </a:r>
            </a:p>
          </p:txBody>
        </p:sp>
      </p:grpSp>
      <p:sp>
        <p:nvSpPr>
          <p:cNvPr id="7" name="Oval 6"/>
          <p:cNvSpPr/>
          <p:nvPr/>
        </p:nvSpPr>
        <p:spPr bwMode="auto">
          <a:xfrm>
            <a:off x="6109855" y="3624349"/>
            <a:ext cx="1423622" cy="1180407"/>
          </a:xfrm>
          <a:prstGeom prst="ellipse">
            <a:avLst/>
          </a:prstGeom>
          <a:noFill/>
          <a:ln w="57150">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965" y="978804"/>
            <a:ext cx="7418070" cy="550735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85536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gtEl>
                                      </p:cBhvr>
                                      <p:by x="50000" y="50000"/>
                                    </p:animScale>
                                  </p:childTnLst>
                                </p:cTn>
                              </p:par>
                            </p:childTnLst>
                          </p:cTn>
                        </p:par>
                        <p:par>
                          <p:cTn id="12" fill="hold">
                            <p:stCondLst>
                              <p:cond delay="2000"/>
                            </p:stCondLst>
                            <p:childTnLst>
                              <p:par>
                                <p:cTn id="13" presetID="56" presetClass="path" presetSubtype="0" accel="50000" decel="50000" fill="hold" nodeType="afterEffect">
                                  <p:stCondLst>
                                    <p:cond delay="0"/>
                                  </p:stCondLst>
                                  <p:childTnLst>
                                    <p:animMotion origin="layout" path="M 3.58974E-6 -2.96296E-6 L 0.32371 -0.22893 " pathEditMode="relative" rAng="0" ptsTypes="AA">
                                      <p:cBhvr>
                                        <p:cTn id="14" dur="2000" fill="hold"/>
                                        <p:tgtEl>
                                          <p:spTgt spid="4"/>
                                        </p:tgtEl>
                                        <p:attrNameLst>
                                          <p:attrName>ppt_x</p:attrName>
                                          <p:attrName>ppt_y</p:attrName>
                                        </p:attrNameLst>
                                      </p:cBhvr>
                                      <p:rCtr x="16186" y="-11458"/>
                                    </p:animMotion>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Cloud Mask for </a:t>
            </a:r>
            <a:r>
              <a:rPr lang="en-GB" dirty="0" err="1" smtClean="0"/>
              <a:t>Himawari</a:t>
            </a:r>
            <a:r>
              <a:rPr lang="en-GB" dirty="0" smtClean="0"/>
              <a:t> series</a:t>
            </a:r>
            <a:endParaRPr lang="en-GB" dirty="0"/>
          </a:p>
        </p:txBody>
      </p:sp>
      <p:grpSp>
        <p:nvGrpSpPr>
          <p:cNvPr id="3" name="Group 2"/>
          <p:cNvGrpSpPr/>
          <p:nvPr/>
        </p:nvGrpSpPr>
        <p:grpSpPr>
          <a:xfrm>
            <a:off x="153269" y="919223"/>
            <a:ext cx="6389053" cy="5629157"/>
            <a:chOff x="209455" y="957106"/>
            <a:chExt cx="6389053" cy="5629157"/>
          </a:xfrm>
        </p:grpSpPr>
        <p:sp>
          <p:nvSpPr>
            <p:cNvPr id="10" name="テキスト ボックス 7"/>
            <p:cNvSpPr txBox="1"/>
            <p:nvPr/>
          </p:nvSpPr>
          <p:spPr>
            <a:xfrm>
              <a:off x="3186070" y="978407"/>
              <a:ext cx="3412438" cy="523220"/>
            </a:xfrm>
            <a:prstGeom prst="rect">
              <a:avLst/>
            </a:prstGeom>
            <a:noFill/>
          </p:spPr>
          <p:txBody>
            <a:bodyPr wrap="square" rtlCol="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algn="ctr"/>
              <a:r>
                <a:rPr kumimoji="1" lang="en-US" altLang="ja-JP" sz="1400" dirty="0">
                  <a:solidFill>
                    <a:schemeClr val="tx1"/>
                  </a:solidFill>
                </a:rPr>
                <a:t>Original GMS-5/VISSR data</a:t>
              </a:r>
            </a:p>
            <a:p>
              <a:pPr algn="ctr"/>
              <a:r>
                <a:rPr lang="en-US" altLang="ja-JP" sz="1400" dirty="0">
                  <a:solidFill>
                    <a:schemeClr val="tx1"/>
                  </a:solidFill>
                </a:rPr>
                <a:t>2001-01-01 01UTC</a:t>
              </a:r>
              <a:endParaRPr kumimoji="1" lang="ja-JP" altLang="en-US" sz="1400" dirty="0">
                <a:solidFill>
                  <a:schemeClr val="tx1"/>
                </a:solidFill>
              </a:endParaRPr>
            </a:p>
          </p:txBody>
        </p:sp>
        <p:pic>
          <p:nvPicPr>
            <p:cNvPr id="11" name="Picture 10" descr="D:\2015-MSC\高橋行端\開発\ScopeCm\地表面アルベド\CloudMask\20170922_Gms5VissrPreliminaryResults\vis_20010101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55" y="957106"/>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2015-MSC\高橋行端\開発\ScopeCm\地表面アルベド\CloudMask\20170922_Gms5VissrPreliminaryResults\ir1_20010101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42" y="3706263"/>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6"/>
            <p:cNvSpPr txBox="1"/>
            <p:nvPr/>
          </p:nvSpPr>
          <p:spPr>
            <a:xfrm>
              <a:off x="347696" y="1044607"/>
              <a:ext cx="506870" cy="307777"/>
            </a:xfrm>
            <a:prstGeom prst="rect">
              <a:avLst/>
            </a:prstGeom>
            <a:noFill/>
          </p:spPr>
          <p:txBody>
            <a:bodyPr wrap="none" rtlCol="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r>
                <a:rPr kumimoji="1" lang="en-US" altLang="ja-JP" sz="1400" dirty="0"/>
                <a:t>VIS</a:t>
              </a:r>
              <a:endParaRPr kumimoji="1" lang="ja-JP" altLang="en-US" sz="1400" dirty="0"/>
            </a:p>
          </p:txBody>
        </p:sp>
        <p:sp>
          <p:nvSpPr>
            <p:cNvPr id="14" name="テキスト ボックス 9"/>
            <p:cNvSpPr txBox="1"/>
            <p:nvPr/>
          </p:nvSpPr>
          <p:spPr>
            <a:xfrm>
              <a:off x="209455" y="3951573"/>
              <a:ext cx="1354858" cy="307777"/>
            </a:xfrm>
            <a:prstGeom prst="rect">
              <a:avLst/>
            </a:prstGeom>
            <a:noFill/>
          </p:spPr>
          <p:txBody>
            <a:bodyPr wrap="none" rtlCol="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r>
                <a:rPr lang="en-US" altLang="ja-JP" sz="1400" dirty="0">
                  <a:solidFill>
                    <a:schemeClr val="tx1"/>
                  </a:solidFill>
                </a:rPr>
                <a:t>IR (10.8 um)</a:t>
              </a:r>
              <a:endParaRPr kumimoji="1" lang="ja-JP" altLang="en-US" sz="1400" dirty="0">
                <a:solidFill>
                  <a:schemeClr val="tx1"/>
                </a:solidFill>
              </a:endParaRPr>
            </a:p>
          </p:txBody>
        </p:sp>
      </p:grpSp>
      <p:grpSp>
        <p:nvGrpSpPr>
          <p:cNvPr id="4" name="Group 3"/>
          <p:cNvGrpSpPr>
            <a:grpSpLocks noChangeAspect="1"/>
          </p:cNvGrpSpPr>
          <p:nvPr/>
        </p:nvGrpSpPr>
        <p:grpSpPr>
          <a:xfrm>
            <a:off x="4900209" y="947673"/>
            <a:ext cx="5147490" cy="5449718"/>
            <a:chOff x="5346808" y="186592"/>
            <a:chExt cx="4334138" cy="4588617"/>
          </a:xfrm>
        </p:grpSpPr>
        <p:grpSp>
          <p:nvGrpSpPr>
            <p:cNvPr id="6" name="Group 5"/>
            <p:cNvGrpSpPr/>
            <p:nvPr/>
          </p:nvGrpSpPr>
          <p:grpSpPr>
            <a:xfrm>
              <a:off x="5346808" y="186592"/>
              <a:ext cx="4334138" cy="4453540"/>
              <a:chOff x="5346808" y="186592"/>
              <a:chExt cx="4334138" cy="4453540"/>
            </a:xfrm>
          </p:grpSpPr>
          <p:pic>
            <p:nvPicPr>
              <p:cNvPr id="8" name="Picture 7" descr="D:\2015-MSC\高橋行端\開発\ScopeCm\地表面アルベド\CloudMask\20170922_Gms5VissrPreliminaryResults\grid_cfc.txt_x1_y2_z3_g0.0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46808" y="531725"/>
                <a:ext cx="4334138" cy="41084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テキスト ボックス 19"/>
              <p:cNvSpPr txBox="1"/>
              <p:nvPr/>
            </p:nvSpPr>
            <p:spPr>
              <a:xfrm>
                <a:off x="7288639" y="186592"/>
                <a:ext cx="445676" cy="259146"/>
              </a:xfrm>
              <a:prstGeom prst="rect">
                <a:avLst/>
              </a:prstGeom>
              <a:noFill/>
            </p:spPr>
            <p:txBody>
              <a:bodyPr wrap="none" rtlCol="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r>
                  <a:rPr lang="en-US" altLang="ja-JP" sz="1400" dirty="0">
                    <a:solidFill>
                      <a:schemeClr val="tx1"/>
                    </a:solidFill>
                  </a:rPr>
                  <a:t>CFC</a:t>
                </a:r>
                <a:endParaRPr kumimoji="1" lang="ja-JP" altLang="en-US" sz="1400" dirty="0">
                  <a:solidFill>
                    <a:schemeClr val="tx1"/>
                  </a:solidFill>
                </a:endParaRPr>
              </a:p>
            </p:txBody>
          </p:sp>
        </p:grpSp>
        <p:sp>
          <p:nvSpPr>
            <p:cNvPr id="7" name="テキスト ボックス 26"/>
            <p:cNvSpPr txBox="1"/>
            <p:nvPr/>
          </p:nvSpPr>
          <p:spPr>
            <a:xfrm>
              <a:off x="6420805" y="4541978"/>
              <a:ext cx="2320427" cy="233231"/>
            </a:xfrm>
            <a:prstGeom prst="rect">
              <a:avLst/>
            </a:prstGeom>
            <a:noFill/>
          </p:spPr>
          <p:txBody>
            <a:bodyPr wrap="none" rtlCol="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r>
                <a:rPr kumimoji="1" lang="en-US" altLang="ja-JP" sz="1200" dirty="0">
                  <a:solidFill>
                    <a:schemeClr val="tx1"/>
                  </a:solidFill>
                </a:rPr>
                <a:t>Cloud Fractional Cover (0-100%)</a:t>
              </a:r>
              <a:endParaRPr kumimoji="1" lang="ja-JP" altLang="en-US" sz="1200" dirty="0">
                <a:solidFill>
                  <a:schemeClr val="tx1"/>
                </a:solidFill>
              </a:endParaRPr>
            </a:p>
          </p:txBody>
        </p:sp>
      </p:grpSp>
      <p:sp>
        <p:nvSpPr>
          <p:cNvPr id="5" name="Rectangle 4"/>
          <p:cNvSpPr/>
          <p:nvPr/>
        </p:nvSpPr>
        <p:spPr>
          <a:xfrm>
            <a:off x="2761155" y="4817350"/>
            <a:ext cx="2965622" cy="812530"/>
          </a:xfrm>
          <a:prstGeom prst="rect">
            <a:avLst/>
          </a:prstGeom>
        </p:spPr>
        <p:txBody>
          <a:bodyPr wrap="square">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marL="174629" algn="ctr">
              <a:lnSpc>
                <a:spcPct val="130000"/>
              </a:lnSpc>
            </a:pPr>
            <a:r>
              <a:rPr kumimoji="1" lang="en-US" altLang="ja-JP" sz="1200" dirty="0">
                <a:solidFill>
                  <a:schemeClr val="tx1"/>
                </a:solidFill>
              </a:rPr>
              <a:t>Projected on 8800 x 8800 pixels grids (1.25 km horizontal resolution at SSP)</a:t>
            </a:r>
          </a:p>
        </p:txBody>
      </p:sp>
    </p:spTree>
    <p:extLst>
      <p:ext uri="{BB962C8B-B14F-4D97-AF65-F5344CB8AC3E}">
        <p14:creationId xmlns:p14="http://schemas.microsoft.com/office/powerpoint/2010/main" val="1725787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2 Dataset generation strategy </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812346987"/>
              </p:ext>
            </p:extLst>
          </p:nvPr>
        </p:nvGraphicFramePr>
        <p:xfrm>
          <a:off x="286759" y="992189"/>
          <a:ext cx="9069860" cy="1065817"/>
        </p:xfrm>
        <a:graphic>
          <a:graphicData uri="http://schemas.openxmlformats.org/drawingml/2006/table">
            <a:tbl>
              <a:tblPr firstRow="1" bandRow="1">
                <a:tableStyleId>{5940675A-B579-460E-94D1-54222C63F5DA}</a:tableStyleId>
              </a:tblPr>
              <a:tblGrid>
                <a:gridCol w="3632887">
                  <a:extLst>
                    <a:ext uri="{9D8B030D-6E8A-4147-A177-3AD203B41FA5}">
                      <a16:colId xmlns:a16="http://schemas.microsoft.com/office/drawing/2014/main" val="20000"/>
                    </a:ext>
                  </a:extLst>
                </a:gridCol>
                <a:gridCol w="5436973">
                  <a:extLst>
                    <a:ext uri="{9D8B030D-6E8A-4147-A177-3AD203B41FA5}">
                      <a16:colId xmlns:a16="http://schemas.microsoft.com/office/drawing/2014/main" val="20001"/>
                    </a:ext>
                  </a:extLst>
                </a:gridCol>
              </a:tblGrid>
              <a:tr h="1065817">
                <a:tc>
                  <a:txBody>
                    <a:bodyPr/>
                    <a:lstStyle/>
                    <a:p>
                      <a:endParaRPr lang="en-US" sz="1800" b="1" kern="1200" dirty="0" smtClean="0">
                        <a:solidFill>
                          <a:srgbClr val="92D050"/>
                        </a:solidFill>
                      </a:endParaRPr>
                    </a:p>
                    <a:p>
                      <a:r>
                        <a:rPr lang="en-US" sz="1800" b="1" kern="1200" dirty="0" smtClean="0">
                          <a:solidFill>
                            <a:srgbClr val="92D050"/>
                          </a:solidFill>
                        </a:rPr>
                        <a:t>Same retrieval algorithm</a:t>
                      </a:r>
                      <a:endParaRPr lang="en-GB" sz="2200" b="1" dirty="0">
                        <a:solidFill>
                          <a:srgbClr val="92D050"/>
                        </a:solidFill>
                      </a:endParaRPr>
                    </a:p>
                  </a:txBody>
                  <a:tcPr/>
                </a:tc>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sz="1800" dirty="0" smtClean="0">
                          <a:solidFill>
                            <a:srgbClr val="92D050"/>
                          </a:solidFill>
                        </a:rPr>
                        <a:t>Joint</a:t>
                      </a:r>
                      <a:r>
                        <a:rPr lang="en-US" sz="1800" baseline="0" dirty="0" smtClean="0">
                          <a:solidFill>
                            <a:srgbClr val="92D050"/>
                          </a:solidFill>
                        </a:rPr>
                        <a:t> retrieval of surface albedo and Aerosol load with per-pixel uncertainty. Method proposed by </a:t>
                      </a:r>
                      <a:r>
                        <a:rPr lang="en-US" sz="1800" baseline="0" dirty="0" err="1" smtClean="0">
                          <a:solidFill>
                            <a:srgbClr val="92D050"/>
                          </a:solidFill>
                        </a:rPr>
                        <a:t>Pinty</a:t>
                      </a:r>
                      <a:r>
                        <a:rPr lang="en-US" sz="1800" baseline="0" dirty="0" smtClean="0">
                          <a:solidFill>
                            <a:srgbClr val="92D050"/>
                          </a:solidFill>
                        </a:rPr>
                        <a:t> et al.</a:t>
                      </a:r>
                    </a:p>
                    <a:p>
                      <a:pPr marL="0" marR="0" lvl="0" indent="0" algn="l" defTabSz="914423" rtl="0" eaLnBrk="1" fontAlgn="auto" latinLnBrk="0" hangingPunct="1">
                        <a:lnSpc>
                          <a:spcPct val="100000"/>
                        </a:lnSpc>
                        <a:spcBef>
                          <a:spcPts val="0"/>
                        </a:spcBef>
                        <a:spcAft>
                          <a:spcPts val="0"/>
                        </a:spcAft>
                        <a:buClrTx/>
                        <a:buSzTx/>
                        <a:buFontTx/>
                        <a:buNone/>
                        <a:tabLst/>
                        <a:defRPr/>
                      </a:pPr>
                      <a:r>
                        <a:rPr lang="en-US" sz="1800" baseline="0" dirty="0" smtClean="0">
                          <a:solidFill>
                            <a:srgbClr val="92D050"/>
                          </a:solidFill>
                        </a:rPr>
                        <a:t>(Not yet with KMA)</a:t>
                      </a:r>
                      <a:endParaRPr lang="en-GB" sz="1800" dirty="0" smtClean="0">
                        <a:solidFill>
                          <a:srgbClr val="92D050"/>
                        </a:solidFill>
                      </a:endParaRPr>
                    </a:p>
                  </a:txBody>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18539487"/>
              </p:ext>
            </p:extLst>
          </p:nvPr>
        </p:nvGraphicFramePr>
        <p:xfrm>
          <a:off x="286759" y="2224710"/>
          <a:ext cx="9069860" cy="766572"/>
        </p:xfrm>
        <a:graphic>
          <a:graphicData uri="http://schemas.openxmlformats.org/drawingml/2006/table">
            <a:tbl>
              <a:tblPr firstRow="1" bandRow="1">
                <a:tableStyleId>{5940675A-B579-460E-94D1-54222C63F5DA}</a:tableStyleId>
              </a:tblPr>
              <a:tblGrid>
                <a:gridCol w="3632887">
                  <a:extLst>
                    <a:ext uri="{9D8B030D-6E8A-4147-A177-3AD203B41FA5}">
                      <a16:colId xmlns:a16="http://schemas.microsoft.com/office/drawing/2014/main" val="20000"/>
                    </a:ext>
                  </a:extLst>
                </a:gridCol>
                <a:gridCol w="5436973">
                  <a:extLst>
                    <a:ext uri="{9D8B030D-6E8A-4147-A177-3AD203B41FA5}">
                      <a16:colId xmlns:a16="http://schemas.microsoft.com/office/drawing/2014/main" val="20001"/>
                    </a:ext>
                  </a:extLst>
                </a:gridCol>
              </a:tblGrid>
              <a:tr h="766572">
                <a:tc>
                  <a:txBody>
                    <a:bodyPr/>
                    <a:lstStyle/>
                    <a:p>
                      <a:endParaRPr lang="en-US" sz="1800" b="1" kern="1200" dirty="0" smtClean="0">
                        <a:solidFill>
                          <a:srgbClr val="92D050"/>
                        </a:solidFill>
                      </a:endParaRPr>
                    </a:p>
                    <a:p>
                      <a:r>
                        <a:rPr lang="en-US" sz="1800" b="1" kern="1200" dirty="0" smtClean="0">
                          <a:solidFill>
                            <a:srgbClr val="92D050"/>
                          </a:solidFill>
                        </a:rPr>
                        <a:t>Same Re-analysis data </a:t>
                      </a:r>
                      <a:endParaRPr lang="en-GB" sz="2200" b="1" dirty="0">
                        <a:solidFill>
                          <a:srgbClr val="92D050"/>
                        </a:solidFill>
                      </a:endParaRPr>
                    </a:p>
                  </a:txBody>
                  <a:tcPr/>
                </a:tc>
                <a:tc>
                  <a:txBody>
                    <a:bodyPr/>
                    <a:lstStyle/>
                    <a:p>
                      <a:r>
                        <a:rPr lang="en-US" sz="1800" dirty="0" smtClean="0">
                          <a:solidFill>
                            <a:srgbClr val="92D050"/>
                          </a:solidFill>
                        </a:rPr>
                        <a:t>ECMWF ERA-Interim.</a:t>
                      </a:r>
                      <a:endParaRPr lang="en-GB" sz="1800" dirty="0">
                        <a:solidFill>
                          <a:srgbClr val="92D050"/>
                        </a:solidFill>
                      </a:endParaRPr>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865053853"/>
              </p:ext>
            </p:extLst>
          </p:nvPr>
        </p:nvGraphicFramePr>
        <p:xfrm>
          <a:off x="286759" y="3157986"/>
          <a:ext cx="9069860" cy="1083053"/>
        </p:xfrm>
        <a:graphic>
          <a:graphicData uri="http://schemas.openxmlformats.org/drawingml/2006/table">
            <a:tbl>
              <a:tblPr firstRow="1" bandRow="1">
                <a:tableStyleId>{5940675A-B579-460E-94D1-54222C63F5DA}</a:tableStyleId>
              </a:tblPr>
              <a:tblGrid>
                <a:gridCol w="3632887">
                  <a:extLst>
                    <a:ext uri="{9D8B030D-6E8A-4147-A177-3AD203B41FA5}">
                      <a16:colId xmlns:a16="http://schemas.microsoft.com/office/drawing/2014/main" val="20000"/>
                    </a:ext>
                  </a:extLst>
                </a:gridCol>
                <a:gridCol w="5436973">
                  <a:extLst>
                    <a:ext uri="{9D8B030D-6E8A-4147-A177-3AD203B41FA5}">
                      <a16:colId xmlns:a16="http://schemas.microsoft.com/office/drawing/2014/main" val="20001"/>
                    </a:ext>
                  </a:extLst>
                </a:gridCol>
              </a:tblGrid>
              <a:tr h="1083053">
                <a:tc>
                  <a:txBody>
                    <a:bodyPr/>
                    <a:lstStyle/>
                    <a:p>
                      <a:endParaRPr lang="en-US" sz="1800" b="1" kern="1200" dirty="0" smtClean="0">
                        <a:solidFill>
                          <a:srgbClr val="FFC000"/>
                        </a:solidFill>
                      </a:endParaRPr>
                    </a:p>
                    <a:p>
                      <a:r>
                        <a:rPr lang="en-US" sz="1800" b="1" kern="1200" dirty="0" smtClean="0">
                          <a:solidFill>
                            <a:srgbClr val="FFC000"/>
                          </a:solidFill>
                        </a:rPr>
                        <a:t>Same external cloud masking </a:t>
                      </a:r>
                      <a:endParaRPr lang="en-GB" sz="2200" b="1" dirty="0">
                        <a:solidFill>
                          <a:srgbClr val="FFC000"/>
                        </a:solidFill>
                      </a:endParaRPr>
                    </a:p>
                  </a:txBody>
                  <a:tcPr/>
                </a:tc>
                <a:tc>
                  <a:txBody>
                    <a:bodyPr/>
                    <a:lstStyle/>
                    <a:p>
                      <a:r>
                        <a:rPr lang="en-US" sz="1800" dirty="0" smtClean="0">
                          <a:solidFill>
                            <a:srgbClr val="FFC000"/>
                          </a:solidFill>
                        </a:rPr>
                        <a:t>CMSAF Retrieval</a:t>
                      </a:r>
                      <a:r>
                        <a:rPr lang="en-US" sz="1800" baseline="0" dirty="0" smtClean="0">
                          <a:solidFill>
                            <a:srgbClr val="FFC000"/>
                          </a:solidFill>
                        </a:rPr>
                        <a:t> scheme applicable to all GEO with a VIS and IR band. Based on a Bayesian approach applied to a set of scores. </a:t>
                      </a:r>
                      <a:endParaRPr lang="en-GB" sz="1800" dirty="0">
                        <a:solidFill>
                          <a:srgbClr val="FFC000"/>
                        </a:solidFill>
                      </a:endParaRP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91776430"/>
              </p:ext>
            </p:extLst>
          </p:nvPr>
        </p:nvGraphicFramePr>
        <p:xfrm>
          <a:off x="286759" y="4407742"/>
          <a:ext cx="9069860" cy="513884"/>
        </p:xfrm>
        <a:graphic>
          <a:graphicData uri="http://schemas.openxmlformats.org/drawingml/2006/table">
            <a:tbl>
              <a:tblPr firstRow="1" bandRow="1">
                <a:tableStyleId>{5940675A-B579-460E-94D1-54222C63F5DA}</a:tableStyleId>
              </a:tblPr>
              <a:tblGrid>
                <a:gridCol w="3632887">
                  <a:extLst>
                    <a:ext uri="{9D8B030D-6E8A-4147-A177-3AD203B41FA5}">
                      <a16:colId xmlns:a16="http://schemas.microsoft.com/office/drawing/2014/main" val="20000"/>
                    </a:ext>
                  </a:extLst>
                </a:gridCol>
                <a:gridCol w="5436973">
                  <a:extLst>
                    <a:ext uri="{9D8B030D-6E8A-4147-A177-3AD203B41FA5}">
                      <a16:colId xmlns:a16="http://schemas.microsoft.com/office/drawing/2014/main" val="20001"/>
                    </a:ext>
                  </a:extLst>
                </a:gridCol>
              </a:tblGrid>
              <a:tr h="513884">
                <a:tc>
                  <a:txBody>
                    <a:bodyPr/>
                    <a:lstStyle/>
                    <a:p>
                      <a:r>
                        <a:rPr lang="en-US" sz="1800" b="1" kern="1200" dirty="0" smtClean="0">
                          <a:solidFill>
                            <a:srgbClr val="FF0000"/>
                          </a:solidFill>
                        </a:rPr>
                        <a:t>Same calibration approach</a:t>
                      </a:r>
                      <a:endParaRPr lang="en-GB" sz="2200" b="1" dirty="0">
                        <a:solidFill>
                          <a:srgbClr val="FF0000"/>
                        </a:solidFill>
                      </a:endParaRPr>
                    </a:p>
                  </a:txBody>
                  <a:tcPr/>
                </a:tc>
                <a:tc>
                  <a:txBody>
                    <a:bodyPr/>
                    <a:lstStyle/>
                    <a:p>
                      <a:r>
                        <a:rPr lang="en-US" sz="1800" dirty="0" smtClean="0">
                          <a:solidFill>
                            <a:srgbClr val="FF0000"/>
                          </a:solidFill>
                        </a:rPr>
                        <a:t>SCM-06 IOGEO and/or</a:t>
                      </a:r>
                      <a:r>
                        <a:rPr lang="en-US" sz="1800" baseline="0" dirty="0" smtClean="0">
                          <a:solidFill>
                            <a:srgbClr val="FF0000"/>
                          </a:solidFill>
                        </a:rPr>
                        <a:t> GSICS. </a:t>
                      </a:r>
                      <a:endParaRPr lang="en-GB" sz="1800" dirty="0">
                        <a:solidFill>
                          <a:srgbClr val="FF0000"/>
                        </a:solidFill>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69115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a:t>
            </a:r>
            <a:endParaRPr lang="en-GB" dirty="0"/>
          </a:p>
        </p:txBody>
      </p:sp>
      <p:graphicFrame>
        <p:nvGraphicFramePr>
          <p:cNvPr id="3" name="Table 2"/>
          <p:cNvGraphicFramePr>
            <a:graphicFrameLocks noGrp="1"/>
          </p:cNvGraphicFramePr>
          <p:nvPr/>
        </p:nvGraphicFramePr>
        <p:xfrm>
          <a:off x="142876" y="884766"/>
          <a:ext cx="9550398" cy="396240"/>
        </p:xfrm>
        <a:graphic>
          <a:graphicData uri="http://schemas.openxmlformats.org/drawingml/2006/table">
            <a:tbl>
              <a:tblPr firstRow="1" bandRow="1">
                <a:tableStyleId>{D7AC3CCA-C797-4891-BE02-D94E43425B78}</a:tableStyleId>
              </a:tblPr>
              <a:tblGrid>
                <a:gridCol w="2076449">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4711699">
                  <a:extLst>
                    <a:ext uri="{9D8B030D-6E8A-4147-A177-3AD203B41FA5}">
                      <a16:colId xmlns:a16="http://schemas.microsoft.com/office/drawing/2014/main" val="20002"/>
                    </a:ext>
                  </a:extLst>
                </a:gridCol>
              </a:tblGrid>
              <a:tr h="370840">
                <a:tc>
                  <a:txBody>
                    <a:bodyPr/>
                    <a:lstStyle/>
                    <a:p>
                      <a:pPr algn="ctr"/>
                      <a:r>
                        <a:rPr lang="en-US" sz="2000" dirty="0" smtClean="0"/>
                        <a:t>Item</a:t>
                      </a:r>
                      <a:endParaRPr lang="en-GB" sz="2000" dirty="0"/>
                    </a:p>
                  </a:txBody>
                  <a:tcPr/>
                </a:tc>
                <a:tc>
                  <a:txBody>
                    <a:bodyPr/>
                    <a:lstStyle/>
                    <a:p>
                      <a:pPr algn="ctr"/>
                      <a:r>
                        <a:rPr lang="en-US" sz="2000" dirty="0" smtClean="0"/>
                        <a:t>Planned</a:t>
                      </a:r>
                      <a:endParaRPr lang="en-GB" sz="2000" dirty="0"/>
                    </a:p>
                  </a:txBody>
                  <a:tcPr/>
                </a:tc>
                <a:tc>
                  <a:txBody>
                    <a:bodyPr/>
                    <a:lstStyle/>
                    <a:p>
                      <a:pPr algn="ctr"/>
                      <a:r>
                        <a:rPr lang="en-US" sz="2000" dirty="0" smtClean="0"/>
                        <a:t>Status</a:t>
                      </a:r>
                      <a:endParaRPr lang="en-GB" sz="2000" dirty="0"/>
                    </a:p>
                  </a:txBody>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16689990"/>
              </p:ext>
            </p:extLst>
          </p:nvPr>
        </p:nvGraphicFramePr>
        <p:xfrm>
          <a:off x="142876" y="2504016"/>
          <a:ext cx="9550398" cy="731520"/>
        </p:xfrm>
        <a:graphic>
          <a:graphicData uri="http://schemas.openxmlformats.org/drawingml/2006/table">
            <a:tbl>
              <a:tblPr firstRow="1" bandRow="1">
                <a:tableStyleId>{D7AC3CCA-C797-4891-BE02-D94E43425B78}</a:tableStyleId>
              </a:tblPr>
              <a:tblGrid>
                <a:gridCol w="2076449">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4711699">
                  <a:extLst>
                    <a:ext uri="{9D8B030D-6E8A-4147-A177-3AD203B41FA5}">
                      <a16:colId xmlns:a16="http://schemas.microsoft.com/office/drawing/2014/main" val="20002"/>
                    </a:ext>
                  </a:extLst>
                </a:gridCol>
              </a:tblGrid>
              <a:tr h="370840">
                <a:tc>
                  <a:txBody>
                    <a:bodyPr/>
                    <a:lstStyle/>
                    <a:p>
                      <a:pPr marL="0" algn="l" defTabSz="957875" rtl="0" eaLnBrk="1" latinLnBrk="0" hangingPunct="1"/>
                      <a:r>
                        <a:rPr lang="en-US" sz="1400" b="1" kern="1200" dirty="0" smtClean="0">
                          <a:solidFill>
                            <a:srgbClr val="FFC000"/>
                          </a:solidFill>
                          <a:latin typeface="+mn-lt"/>
                          <a:ea typeface="+mn-ea"/>
                          <a:cs typeface="+mn-cs"/>
                        </a:rPr>
                        <a:t>Cloud Mask </a:t>
                      </a:r>
                      <a:endParaRPr lang="en-GB" sz="1400" b="1" kern="1200" dirty="0">
                        <a:solidFill>
                          <a:srgbClr val="FFC000"/>
                        </a:solidFill>
                        <a:latin typeface="+mn-lt"/>
                        <a:ea typeface="+mn-ea"/>
                        <a:cs typeface="+mn-cs"/>
                      </a:endParaRPr>
                    </a:p>
                  </a:txBody>
                  <a:tcPr>
                    <a:solidFill>
                      <a:schemeClr val="bg1">
                        <a:lumMod val="95000"/>
                      </a:schemeClr>
                    </a:solidFill>
                  </a:tcPr>
                </a:tc>
                <a:tc>
                  <a:txBody>
                    <a:bodyPr/>
                    <a:lstStyle/>
                    <a:p>
                      <a:r>
                        <a:rPr lang="en-US" sz="1400" b="0" dirty="0" smtClean="0">
                          <a:solidFill>
                            <a:srgbClr val="FFC000"/>
                          </a:solidFill>
                        </a:rPr>
                        <a:t>Implementation</a:t>
                      </a:r>
                      <a:r>
                        <a:rPr lang="en-US" sz="1400" b="0" baseline="0" dirty="0" smtClean="0">
                          <a:solidFill>
                            <a:srgbClr val="FFC000"/>
                          </a:solidFill>
                        </a:rPr>
                        <a:t> and usage for GEO RING</a:t>
                      </a:r>
                      <a:endParaRPr lang="en-GB" sz="1400" b="0" dirty="0">
                        <a:solidFill>
                          <a:srgbClr val="FFC000"/>
                        </a:solidFill>
                      </a:endParaRPr>
                    </a:p>
                  </a:txBody>
                  <a:tcPr>
                    <a:solidFill>
                      <a:schemeClr val="bg1">
                        <a:lumMod val="95000"/>
                      </a:schemeClr>
                    </a:solidFill>
                  </a:tcPr>
                </a:tc>
                <a:tc>
                  <a:txBody>
                    <a:bodyPr/>
                    <a:lstStyle/>
                    <a:p>
                      <a:pPr>
                        <a:buFont typeface="Arial" pitchFamily="34" charset="0"/>
                        <a:buChar char="•"/>
                      </a:pPr>
                      <a:r>
                        <a:rPr lang="en-US" sz="1400" b="0" dirty="0" smtClean="0">
                          <a:solidFill>
                            <a:srgbClr val="FFC000"/>
                          </a:solidFill>
                        </a:rPr>
                        <a:t> </a:t>
                      </a:r>
                      <a:r>
                        <a:rPr lang="en-US" sz="1400" b="0" dirty="0" err="1" smtClean="0">
                          <a:solidFill>
                            <a:srgbClr val="FFC000"/>
                          </a:solidFill>
                        </a:rPr>
                        <a:t>Meteosat</a:t>
                      </a:r>
                      <a:r>
                        <a:rPr lang="en-US" sz="1400" b="0" dirty="0" smtClean="0">
                          <a:solidFill>
                            <a:srgbClr val="FFC000"/>
                          </a:solidFill>
                        </a:rPr>
                        <a:t> integrated and running in the new CDR</a:t>
                      </a:r>
                      <a:r>
                        <a:rPr lang="en-US" sz="1400" b="0" baseline="0" dirty="0" smtClean="0">
                          <a:solidFill>
                            <a:srgbClr val="FFC000"/>
                          </a:solidFill>
                        </a:rPr>
                        <a:t> </a:t>
                      </a:r>
                      <a:r>
                        <a:rPr lang="en-US" sz="1400" b="0" baseline="0" dirty="0" err="1" smtClean="0">
                          <a:solidFill>
                            <a:srgbClr val="FFC000"/>
                          </a:solidFill>
                        </a:rPr>
                        <a:t>Env</a:t>
                      </a:r>
                      <a:endParaRPr lang="en-US" sz="1400" b="0" dirty="0" smtClean="0">
                        <a:solidFill>
                          <a:srgbClr val="FFC000"/>
                        </a:solidFill>
                      </a:endParaRPr>
                    </a:p>
                    <a:p>
                      <a:pPr>
                        <a:buFont typeface="Arial" pitchFamily="34" charset="0"/>
                        <a:buChar char="•"/>
                      </a:pPr>
                      <a:r>
                        <a:rPr lang="en-US" sz="1400" b="0" baseline="0" dirty="0" smtClean="0">
                          <a:solidFill>
                            <a:srgbClr val="FFC000"/>
                          </a:solidFill>
                        </a:rPr>
                        <a:t>Integrated at NCEI and JMA. Running at JMA but not fully processed. Planned to be used at NOAA this year</a:t>
                      </a:r>
                    </a:p>
                  </a:txBody>
                  <a:tcP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94618964"/>
              </p:ext>
            </p:extLst>
          </p:nvPr>
        </p:nvGraphicFramePr>
        <p:xfrm>
          <a:off x="142876" y="3237441"/>
          <a:ext cx="9550398" cy="944880"/>
        </p:xfrm>
        <a:graphic>
          <a:graphicData uri="http://schemas.openxmlformats.org/drawingml/2006/table">
            <a:tbl>
              <a:tblPr firstRow="1" bandRow="1">
                <a:tableStyleId>{D7AC3CCA-C797-4891-BE02-D94E43425B78}</a:tableStyleId>
              </a:tblPr>
              <a:tblGrid>
                <a:gridCol w="2076449">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4711699">
                  <a:extLst>
                    <a:ext uri="{9D8B030D-6E8A-4147-A177-3AD203B41FA5}">
                      <a16:colId xmlns:a16="http://schemas.microsoft.com/office/drawing/2014/main" val="20002"/>
                    </a:ext>
                  </a:extLst>
                </a:gridCol>
              </a:tblGrid>
              <a:tr h="370840">
                <a:tc>
                  <a:txBody>
                    <a:bodyPr/>
                    <a:lstStyle/>
                    <a:p>
                      <a:r>
                        <a:rPr lang="en-US" sz="1400" b="1" dirty="0" smtClean="0">
                          <a:solidFill>
                            <a:srgbClr val="FFC000"/>
                          </a:solidFill>
                        </a:rPr>
                        <a:t>Daily product</a:t>
                      </a:r>
                      <a:r>
                        <a:rPr lang="en-US" sz="1400" b="1" baseline="0" dirty="0" smtClean="0">
                          <a:solidFill>
                            <a:srgbClr val="FFC000"/>
                          </a:solidFill>
                        </a:rPr>
                        <a:t> in NetCDF4</a:t>
                      </a:r>
                      <a:endParaRPr lang="en-GB" sz="1400" b="1" dirty="0">
                        <a:solidFill>
                          <a:srgbClr val="FFC000"/>
                        </a:solidFill>
                      </a:endParaRPr>
                    </a:p>
                  </a:txBody>
                  <a:tcPr>
                    <a:solidFill>
                      <a:schemeClr val="bg1">
                        <a:lumMod val="95000"/>
                      </a:schemeClr>
                    </a:solidFill>
                  </a:tcPr>
                </a:tc>
                <a:tc>
                  <a:txBody>
                    <a:bodyPr/>
                    <a:lstStyle/>
                    <a:p>
                      <a:r>
                        <a:rPr lang="en-US" sz="1400" b="0" dirty="0" smtClean="0">
                          <a:solidFill>
                            <a:srgbClr val="FFC000"/>
                          </a:solidFill>
                        </a:rPr>
                        <a:t>Change</a:t>
                      </a:r>
                      <a:r>
                        <a:rPr lang="en-US" sz="1400" b="0" baseline="0" dirty="0" smtClean="0">
                          <a:solidFill>
                            <a:srgbClr val="FFC000"/>
                          </a:solidFill>
                        </a:rPr>
                        <a:t> the code to generated daily products in NetCDF4</a:t>
                      </a:r>
                      <a:endParaRPr lang="en-GB" sz="1400" b="0" dirty="0">
                        <a:solidFill>
                          <a:srgbClr val="FFC000"/>
                        </a:solidFill>
                      </a:endParaRPr>
                    </a:p>
                  </a:txBody>
                  <a:tcPr>
                    <a:solidFill>
                      <a:schemeClr val="bg1">
                        <a:lumMod val="95000"/>
                      </a:schemeClr>
                    </a:solidFill>
                  </a:tcPr>
                </a:tc>
                <a:tc>
                  <a:txBody>
                    <a:bodyPr/>
                    <a:lstStyle/>
                    <a:p>
                      <a:pPr>
                        <a:buFont typeface="Arial" pitchFamily="34" charset="0"/>
                        <a:buChar char="•"/>
                      </a:pPr>
                      <a:r>
                        <a:rPr lang="en-US" sz="1400" b="0" dirty="0" smtClean="0">
                          <a:solidFill>
                            <a:srgbClr val="FFC000"/>
                          </a:solidFill>
                        </a:rPr>
                        <a:t> NCEI proposed</a:t>
                      </a:r>
                      <a:r>
                        <a:rPr lang="en-US" sz="1400" b="0" baseline="0" dirty="0" smtClean="0">
                          <a:solidFill>
                            <a:srgbClr val="FFC000"/>
                          </a:solidFill>
                        </a:rPr>
                        <a:t> a new NetCDF4 format used in their recent processing (1995-2015)</a:t>
                      </a:r>
                    </a:p>
                    <a:p>
                      <a:pPr>
                        <a:buFont typeface="Arial" pitchFamily="34" charset="0"/>
                        <a:buChar char="•"/>
                      </a:pPr>
                      <a:r>
                        <a:rPr lang="en-US" sz="1400" b="0" baseline="0" dirty="0" smtClean="0">
                          <a:solidFill>
                            <a:srgbClr val="FFC000"/>
                          </a:solidFill>
                        </a:rPr>
                        <a:t> EUM planned for next Release + Cloud Mask </a:t>
                      </a:r>
                    </a:p>
                    <a:p>
                      <a:pPr>
                        <a:buFont typeface="Arial" pitchFamily="34" charset="0"/>
                        <a:buChar char="•"/>
                      </a:pPr>
                      <a:r>
                        <a:rPr lang="en-US" sz="1400" b="0" baseline="0" dirty="0" smtClean="0">
                          <a:solidFill>
                            <a:srgbClr val="FFC000"/>
                          </a:solidFill>
                        </a:rPr>
                        <a:t> JMA will integrate for the </a:t>
                      </a:r>
                      <a:r>
                        <a:rPr lang="en-US" sz="1400" b="0" baseline="0" dirty="0" err="1" smtClean="0">
                          <a:solidFill>
                            <a:srgbClr val="FFC000"/>
                          </a:solidFill>
                        </a:rPr>
                        <a:t>Himawari</a:t>
                      </a:r>
                      <a:r>
                        <a:rPr lang="en-US" sz="1400" b="0" baseline="0" dirty="0" smtClean="0">
                          <a:solidFill>
                            <a:srgbClr val="FFC000"/>
                          </a:solidFill>
                        </a:rPr>
                        <a:t> imagery next processing </a:t>
                      </a:r>
                      <a:endParaRPr lang="en-GB" sz="1400" b="0" dirty="0">
                        <a:solidFill>
                          <a:srgbClr val="FFC000"/>
                        </a:solidFill>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15305488"/>
              </p:ext>
            </p:extLst>
          </p:nvPr>
        </p:nvGraphicFramePr>
        <p:xfrm>
          <a:off x="142876" y="4108026"/>
          <a:ext cx="9550398" cy="518160"/>
        </p:xfrm>
        <a:graphic>
          <a:graphicData uri="http://schemas.openxmlformats.org/drawingml/2006/table">
            <a:tbl>
              <a:tblPr firstRow="1" bandRow="1">
                <a:tableStyleId>{D7AC3CCA-C797-4891-BE02-D94E43425B78}</a:tableStyleId>
              </a:tblPr>
              <a:tblGrid>
                <a:gridCol w="2076449">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4711699">
                  <a:extLst>
                    <a:ext uri="{9D8B030D-6E8A-4147-A177-3AD203B41FA5}">
                      <a16:colId xmlns:a16="http://schemas.microsoft.com/office/drawing/2014/main" val="20002"/>
                    </a:ext>
                  </a:extLst>
                </a:gridCol>
              </a:tblGrid>
              <a:tr h="370840">
                <a:tc>
                  <a:txBody>
                    <a:bodyPr/>
                    <a:lstStyle/>
                    <a:p>
                      <a:r>
                        <a:rPr lang="en-US" sz="1400" b="1" dirty="0" smtClean="0">
                          <a:solidFill>
                            <a:srgbClr val="FFC000"/>
                          </a:solidFill>
                        </a:rPr>
                        <a:t>Validation</a:t>
                      </a:r>
                      <a:endParaRPr lang="en-GB" sz="1400" b="1" dirty="0">
                        <a:solidFill>
                          <a:srgbClr val="FFC000"/>
                        </a:solidFill>
                      </a:endParaRPr>
                    </a:p>
                  </a:txBody>
                  <a:tcPr>
                    <a:solidFill>
                      <a:schemeClr val="bg1">
                        <a:lumMod val="95000"/>
                      </a:schemeClr>
                    </a:solidFill>
                  </a:tcPr>
                </a:tc>
                <a:tc>
                  <a:txBody>
                    <a:bodyPr/>
                    <a:lstStyle/>
                    <a:p>
                      <a:r>
                        <a:rPr lang="en-US" sz="1400" b="0" dirty="0" smtClean="0">
                          <a:solidFill>
                            <a:srgbClr val="FFC000"/>
                          </a:solidFill>
                        </a:rPr>
                        <a:t>Set up of validation procedures for Level-2 product.</a:t>
                      </a:r>
                    </a:p>
                  </a:txBody>
                  <a:tcPr>
                    <a:solidFill>
                      <a:schemeClr val="bg1">
                        <a:lumMod val="95000"/>
                      </a:schemeClr>
                    </a:solidFill>
                  </a:tcPr>
                </a:tc>
                <a:tc>
                  <a:txBody>
                    <a:bodyPr/>
                    <a:lstStyle/>
                    <a:p>
                      <a:r>
                        <a:rPr lang="en-US" sz="1400" b="0" dirty="0" smtClean="0">
                          <a:solidFill>
                            <a:srgbClr val="FFC000"/>
                          </a:solidFill>
                        </a:rPr>
                        <a:t>Stand</a:t>
                      </a:r>
                      <a:r>
                        <a:rPr lang="en-US" sz="1400" b="0" baseline="0" dirty="0" smtClean="0">
                          <a:solidFill>
                            <a:srgbClr val="FFC000"/>
                          </a:solidFill>
                        </a:rPr>
                        <a:t> By. ALBEDOVAL guidelines and/or CEOS LPV Validation Protocol (when ready) can be used </a:t>
                      </a:r>
                      <a:endParaRPr lang="en-GB" sz="1400" b="0" dirty="0">
                        <a:solidFill>
                          <a:srgbClr val="FFC000"/>
                        </a:solidFill>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42043168"/>
              </p:ext>
            </p:extLst>
          </p:nvPr>
        </p:nvGraphicFramePr>
        <p:xfrm>
          <a:off x="142876" y="4630547"/>
          <a:ext cx="9550398" cy="518160"/>
        </p:xfrm>
        <a:graphic>
          <a:graphicData uri="http://schemas.openxmlformats.org/drawingml/2006/table">
            <a:tbl>
              <a:tblPr firstRow="1" bandRow="1">
                <a:tableStyleId>{D7AC3CCA-C797-4891-BE02-D94E43425B78}</a:tableStyleId>
              </a:tblPr>
              <a:tblGrid>
                <a:gridCol w="2076449">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4711699">
                  <a:extLst>
                    <a:ext uri="{9D8B030D-6E8A-4147-A177-3AD203B41FA5}">
                      <a16:colId xmlns:a16="http://schemas.microsoft.com/office/drawing/2014/main" val="20002"/>
                    </a:ext>
                  </a:extLst>
                </a:gridCol>
              </a:tblGrid>
              <a:tr h="370840">
                <a:tc>
                  <a:txBody>
                    <a:bodyPr/>
                    <a:lstStyle/>
                    <a:p>
                      <a:r>
                        <a:rPr lang="en-US" sz="1400" b="1" dirty="0" smtClean="0">
                          <a:solidFill>
                            <a:srgbClr val="FF0000"/>
                          </a:solidFill>
                        </a:rPr>
                        <a:t>Calibration </a:t>
                      </a:r>
                      <a:endParaRPr lang="en-GB" sz="1400" b="1" dirty="0">
                        <a:solidFill>
                          <a:srgbClr val="FF0000"/>
                        </a:solidFill>
                      </a:endParaRPr>
                    </a:p>
                  </a:txBody>
                  <a:tcPr>
                    <a:solidFill>
                      <a:schemeClr val="bg1">
                        <a:lumMod val="95000"/>
                      </a:schemeClr>
                    </a:solidFill>
                  </a:tcPr>
                </a:tc>
                <a:tc>
                  <a:txBody>
                    <a:bodyPr/>
                    <a:lstStyle/>
                    <a:p>
                      <a:pPr marL="0" marR="0" indent="0" algn="l" defTabSz="957875" rtl="0" eaLnBrk="1" fontAlgn="auto" latinLnBrk="0" hangingPunct="1">
                        <a:lnSpc>
                          <a:spcPct val="100000"/>
                        </a:lnSpc>
                        <a:spcBef>
                          <a:spcPts val="0"/>
                        </a:spcBef>
                        <a:spcAft>
                          <a:spcPts val="0"/>
                        </a:spcAft>
                        <a:buClrTx/>
                        <a:buSzTx/>
                        <a:buFontTx/>
                        <a:buNone/>
                        <a:tabLst/>
                        <a:defRPr/>
                      </a:pPr>
                      <a:r>
                        <a:rPr lang="en-US" sz="1400" b="0" dirty="0" smtClean="0">
                          <a:solidFill>
                            <a:srgbClr val="FF0000"/>
                          </a:solidFill>
                        </a:rPr>
                        <a:t>Utilization of common method of inter-calibration, e.g., DCC method</a:t>
                      </a:r>
                    </a:p>
                  </a:txBody>
                  <a:tcPr>
                    <a:solidFill>
                      <a:schemeClr val="bg1">
                        <a:lumMod val="95000"/>
                      </a:schemeClr>
                    </a:solidFill>
                  </a:tcPr>
                </a:tc>
                <a:tc>
                  <a:txBody>
                    <a:bodyPr/>
                    <a:lstStyle/>
                    <a:p>
                      <a:pPr>
                        <a:buFont typeface="Arial" pitchFamily="34" charset="0"/>
                        <a:buChar char="•"/>
                      </a:pPr>
                      <a:r>
                        <a:rPr lang="en-US" sz="1400" b="0" dirty="0" smtClean="0">
                          <a:solidFill>
                            <a:srgbClr val="FF0000"/>
                          </a:solidFill>
                        </a:rPr>
                        <a:t> JMA working on re-calibration for GMS/MTSAT in SCM6</a:t>
                      </a:r>
                      <a:r>
                        <a:rPr lang="en-US" sz="1400" b="0" baseline="0" dirty="0" smtClean="0">
                          <a:solidFill>
                            <a:srgbClr val="FF0000"/>
                          </a:solidFill>
                        </a:rPr>
                        <a:t>. Waiting for update from GSICS and IOGEO (SCM6)</a:t>
                      </a:r>
                      <a:endParaRPr lang="en-GB" sz="1400" b="0" dirty="0">
                        <a:solidFill>
                          <a:srgbClr val="FF0000"/>
                        </a:solidFill>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40331348"/>
              </p:ext>
            </p:extLst>
          </p:nvPr>
        </p:nvGraphicFramePr>
        <p:xfrm>
          <a:off x="142876" y="5153068"/>
          <a:ext cx="9550398" cy="731520"/>
        </p:xfrm>
        <a:graphic>
          <a:graphicData uri="http://schemas.openxmlformats.org/drawingml/2006/table">
            <a:tbl>
              <a:tblPr firstRow="1" bandRow="1">
                <a:tableStyleId>{D7AC3CCA-C797-4891-BE02-D94E43425B78}</a:tableStyleId>
              </a:tblPr>
              <a:tblGrid>
                <a:gridCol w="2076449">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4711699">
                  <a:extLst>
                    <a:ext uri="{9D8B030D-6E8A-4147-A177-3AD203B41FA5}">
                      <a16:colId xmlns:a16="http://schemas.microsoft.com/office/drawing/2014/main" val="20002"/>
                    </a:ext>
                  </a:extLst>
                </a:gridCol>
              </a:tblGrid>
              <a:tr h="370840">
                <a:tc>
                  <a:txBody>
                    <a:bodyPr/>
                    <a:lstStyle/>
                    <a:p>
                      <a:r>
                        <a:rPr lang="en-US" sz="1400" b="1" kern="1200" dirty="0" smtClean="0">
                          <a:solidFill>
                            <a:srgbClr val="00B050"/>
                          </a:solidFill>
                          <a:latin typeface="+mn-lt"/>
                          <a:ea typeface="+mn-ea"/>
                          <a:cs typeface="+mn-cs"/>
                        </a:rPr>
                        <a:t>Data Availability</a:t>
                      </a:r>
                      <a:endParaRPr lang="en-GB" sz="1400" b="1" kern="1200" dirty="0">
                        <a:solidFill>
                          <a:srgbClr val="00B050"/>
                        </a:solidFill>
                        <a:latin typeface="+mn-lt"/>
                        <a:ea typeface="+mn-ea"/>
                        <a:cs typeface="+mn-cs"/>
                      </a:endParaRPr>
                    </a:p>
                  </a:txBody>
                  <a:tcPr>
                    <a:solidFill>
                      <a:schemeClr val="bg1">
                        <a:lumMod val="95000"/>
                      </a:schemeClr>
                    </a:solidFill>
                  </a:tcPr>
                </a:tc>
                <a:tc>
                  <a:txBody>
                    <a:bodyPr/>
                    <a:lstStyle/>
                    <a:p>
                      <a:r>
                        <a:rPr lang="en-US" sz="1400" b="1" kern="1200" dirty="0" smtClean="0">
                          <a:solidFill>
                            <a:srgbClr val="00B050"/>
                          </a:solidFill>
                          <a:latin typeface="+mn-lt"/>
                          <a:ea typeface="+mn-ea"/>
                          <a:cs typeface="+mn-cs"/>
                        </a:rPr>
                        <a:t>Arrange distribution of L2</a:t>
                      </a:r>
                      <a:r>
                        <a:rPr lang="en-US" sz="1400" b="1" kern="1200" dirty="0" smtClean="0">
                          <a:solidFill>
                            <a:srgbClr val="FF0000"/>
                          </a:solidFill>
                          <a:latin typeface="+mn-lt"/>
                          <a:ea typeface="+mn-ea"/>
                          <a:cs typeface="+mn-cs"/>
                        </a:rPr>
                        <a:t>/L3</a:t>
                      </a:r>
                      <a:r>
                        <a:rPr lang="en-US" sz="1400" b="1" kern="1200" dirty="0" smtClean="0">
                          <a:solidFill>
                            <a:srgbClr val="00B050"/>
                          </a:solidFill>
                          <a:latin typeface="+mn-lt"/>
                          <a:ea typeface="+mn-ea"/>
                          <a:cs typeface="+mn-cs"/>
                        </a:rPr>
                        <a:t> products from European, Japanese and US sites.</a:t>
                      </a:r>
                    </a:p>
                  </a:txBody>
                  <a:tcPr>
                    <a:solidFill>
                      <a:schemeClr val="bg1">
                        <a:lumMod val="95000"/>
                      </a:schemeClr>
                    </a:solidFill>
                  </a:tcPr>
                </a:tc>
                <a:tc>
                  <a:txBody>
                    <a:bodyPr/>
                    <a:lstStyle/>
                    <a:p>
                      <a:pPr>
                        <a:buFont typeface="Arial" pitchFamily="34" charset="0"/>
                        <a:buChar char="•"/>
                      </a:pPr>
                      <a:r>
                        <a:rPr lang="en-US" sz="1400" b="1" kern="1200" dirty="0" smtClean="0">
                          <a:solidFill>
                            <a:srgbClr val="00B050"/>
                          </a:solidFill>
                          <a:latin typeface="+mn-lt"/>
                          <a:ea typeface="+mn-ea"/>
                          <a:cs typeface="+mn-cs"/>
                        </a:rPr>
                        <a:t> METEOSAT: DOI</a:t>
                      </a:r>
                    </a:p>
                    <a:p>
                      <a:pPr>
                        <a:buFont typeface="Arial" pitchFamily="34" charset="0"/>
                        <a:buChar char="•"/>
                      </a:pPr>
                      <a:r>
                        <a:rPr lang="en-US" sz="1400" b="1" kern="1200" dirty="0" smtClean="0">
                          <a:solidFill>
                            <a:srgbClr val="00B050"/>
                          </a:solidFill>
                          <a:latin typeface="+mn-lt"/>
                          <a:ea typeface="+mn-ea"/>
                          <a:cs typeface="+mn-cs"/>
                        </a:rPr>
                        <a:t> GMS5: contact JMA helpdesk</a:t>
                      </a:r>
                    </a:p>
                    <a:p>
                      <a:pPr>
                        <a:buFont typeface="Arial" pitchFamily="34" charset="0"/>
                        <a:buChar char="•"/>
                      </a:pPr>
                      <a:r>
                        <a:rPr lang="en-US" sz="1400" b="1" kern="1200" dirty="0" smtClean="0">
                          <a:solidFill>
                            <a:srgbClr val="00B050"/>
                          </a:solidFill>
                          <a:latin typeface="+mn-lt"/>
                          <a:ea typeface="+mn-ea"/>
                          <a:cs typeface="+mn-cs"/>
                        </a:rPr>
                        <a:t> GOES:  DOI as of Oct 2017</a:t>
                      </a:r>
                      <a:endParaRPr lang="en-GB" sz="1400" b="1" kern="1200" dirty="0">
                        <a:solidFill>
                          <a:srgbClr val="FF0000"/>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92422376"/>
              </p:ext>
            </p:extLst>
          </p:nvPr>
        </p:nvGraphicFramePr>
        <p:xfrm>
          <a:off x="142876" y="1206711"/>
          <a:ext cx="9550398" cy="1371600"/>
        </p:xfrm>
        <a:graphic>
          <a:graphicData uri="http://schemas.openxmlformats.org/drawingml/2006/table">
            <a:tbl>
              <a:tblPr firstRow="1" bandRow="1">
                <a:tableStyleId>{D7AC3CCA-C797-4891-BE02-D94E43425B78}</a:tableStyleId>
              </a:tblPr>
              <a:tblGrid>
                <a:gridCol w="2076449">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4711699">
                  <a:extLst>
                    <a:ext uri="{9D8B030D-6E8A-4147-A177-3AD203B41FA5}">
                      <a16:colId xmlns:a16="http://schemas.microsoft.com/office/drawing/2014/main" val="20002"/>
                    </a:ext>
                  </a:extLst>
                </a:gridCol>
              </a:tblGrid>
              <a:tr h="370840">
                <a:tc>
                  <a:txBody>
                    <a:bodyPr/>
                    <a:lstStyle/>
                    <a:p>
                      <a:r>
                        <a:rPr lang="en-US" sz="1400" b="1" dirty="0" smtClean="0">
                          <a:solidFill>
                            <a:srgbClr val="00B050"/>
                          </a:solidFill>
                        </a:rPr>
                        <a:t>Level 2 Processing</a:t>
                      </a:r>
                      <a:endParaRPr lang="en-GB" sz="1400" b="1" dirty="0">
                        <a:solidFill>
                          <a:srgbClr val="00B050"/>
                        </a:solidFill>
                      </a:endParaRPr>
                    </a:p>
                  </a:txBody>
                  <a:tcPr>
                    <a:solidFill>
                      <a:schemeClr val="bg1">
                        <a:lumMod val="95000"/>
                      </a:schemeClr>
                    </a:solidFill>
                  </a:tcPr>
                </a:tc>
                <a:tc>
                  <a:txBody>
                    <a:bodyPr/>
                    <a:lstStyle/>
                    <a:p>
                      <a:pPr marL="0" marR="0" indent="0" algn="l" defTabSz="957875" rtl="0" eaLnBrk="1" fontAlgn="auto" latinLnBrk="0" hangingPunct="1">
                        <a:lnSpc>
                          <a:spcPct val="100000"/>
                        </a:lnSpc>
                        <a:spcBef>
                          <a:spcPts val="0"/>
                        </a:spcBef>
                        <a:spcAft>
                          <a:spcPts val="0"/>
                        </a:spcAft>
                        <a:buClrTx/>
                        <a:buSzTx/>
                        <a:buFontTx/>
                        <a:buNone/>
                        <a:tabLst/>
                        <a:defRPr/>
                      </a:pPr>
                      <a:r>
                        <a:rPr lang="en-US" sz="1400" b="1" dirty="0" smtClean="0">
                          <a:solidFill>
                            <a:srgbClr val="00B050"/>
                          </a:solidFill>
                        </a:rPr>
                        <a:t>Processing of  Level-2 data product for GEO RING</a:t>
                      </a:r>
                    </a:p>
                  </a:txBody>
                  <a:tcPr>
                    <a:solidFill>
                      <a:schemeClr val="bg1">
                        <a:lumMod val="95000"/>
                      </a:schemeClr>
                    </a:solidFill>
                  </a:tcPr>
                </a:tc>
                <a:tc>
                  <a:txBody>
                    <a:bodyPr/>
                    <a:lstStyle/>
                    <a:p>
                      <a:pPr>
                        <a:buFont typeface="Arial" pitchFamily="34" charset="0"/>
                        <a:buChar char="•"/>
                      </a:pPr>
                      <a:r>
                        <a:rPr lang="en-US" sz="1400" b="1" baseline="0" dirty="0" smtClean="0">
                          <a:solidFill>
                            <a:srgbClr val="00B050"/>
                          </a:solidFill>
                        </a:rPr>
                        <a:t> MET2-10</a:t>
                      </a:r>
                    </a:p>
                    <a:p>
                      <a:pPr marL="0" marR="0" indent="0" algn="l" defTabSz="957875" rtl="0" eaLnBrk="1" fontAlgn="auto" latinLnBrk="0" hangingPunct="1">
                        <a:lnSpc>
                          <a:spcPct val="100000"/>
                        </a:lnSpc>
                        <a:spcBef>
                          <a:spcPts val="0"/>
                        </a:spcBef>
                        <a:spcAft>
                          <a:spcPts val="0"/>
                        </a:spcAft>
                        <a:buClrTx/>
                        <a:buSzTx/>
                        <a:buFont typeface="Arial" pitchFamily="34" charset="0"/>
                        <a:buChar char="•"/>
                        <a:tabLst/>
                        <a:defRPr/>
                      </a:pPr>
                      <a:r>
                        <a:rPr lang="en-US" sz="1400" b="1" baseline="0" dirty="0" smtClean="0">
                          <a:solidFill>
                            <a:srgbClr val="00B050"/>
                          </a:solidFill>
                        </a:rPr>
                        <a:t> GOES 1995-2015 </a:t>
                      </a:r>
                    </a:p>
                    <a:p>
                      <a:pPr marL="0" marR="0" indent="0" algn="l" defTabSz="957875" rtl="0" eaLnBrk="1" fontAlgn="auto" latinLnBrk="0" hangingPunct="1">
                        <a:lnSpc>
                          <a:spcPct val="100000"/>
                        </a:lnSpc>
                        <a:spcBef>
                          <a:spcPts val="0"/>
                        </a:spcBef>
                        <a:spcAft>
                          <a:spcPts val="0"/>
                        </a:spcAft>
                        <a:buClrTx/>
                        <a:buSzTx/>
                        <a:buFont typeface="Arial" pitchFamily="34" charset="0"/>
                        <a:buChar char="•"/>
                        <a:tabLst/>
                        <a:defRPr/>
                      </a:pPr>
                      <a:r>
                        <a:rPr lang="en-US" sz="1400" b="1" baseline="0" dirty="0" smtClean="0">
                          <a:solidFill>
                            <a:srgbClr val="00B050"/>
                          </a:solidFill>
                        </a:rPr>
                        <a:t> GMS5 1997-2003 (only consider 2000-2003)</a:t>
                      </a:r>
                    </a:p>
                    <a:p>
                      <a:pPr marL="0" marR="0" indent="0" algn="l" defTabSz="957875" rtl="0" eaLnBrk="1" fontAlgn="auto" latinLnBrk="0" hangingPunct="1">
                        <a:lnSpc>
                          <a:spcPct val="100000"/>
                        </a:lnSpc>
                        <a:spcBef>
                          <a:spcPts val="0"/>
                        </a:spcBef>
                        <a:spcAft>
                          <a:spcPts val="0"/>
                        </a:spcAft>
                        <a:buClrTx/>
                        <a:buSzTx/>
                        <a:buFont typeface="Arial" pitchFamily="34" charset="0"/>
                        <a:buChar char="•"/>
                        <a:tabLst/>
                        <a:defRPr/>
                      </a:pPr>
                      <a:endParaRPr lang="en-US" sz="1400" b="1" baseline="0" dirty="0" smtClean="0">
                        <a:solidFill>
                          <a:srgbClr val="00B050"/>
                        </a:solidFill>
                      </a:endParaRPr>
                    </a:p>
                    <a:p>
                      <a:pPr marL="0" marR="0" indent="0" algn="l" defTabSz="957875" rtl="0" eaLnBrk="1" fontAlgn="auto" latinLnBrk="0" hangingPunct="1">
                        <a:lnSpc>
                          <a:spcPct val="100000"/>
                        </a:lnSpc>
                        <a:spcBef>
                          <a:spcPts val="0"/>
                        </a:spcBef>
                        <a:spcAft>
                          <a:spcPts val="0"/>
                        </a:spcAft>
                        <a:buClrTx/>
                        <a:buSzTx/>
                        <a:buFont typeface="Arial" pitchFamily="34" charset="0"/>
                        <a:buNone/>
                        <a:tabLst/>
                        <a:defRPr/>
                      </a:pPr>
                      <a:r>
                        <a:rPr lang="en-US" sz="1400" b="1" baseline="0" dirty="0" smtClean="0">
                          <a:solidFill>
                            <a:srgbClr val="00B050"/>
                          </a:solidFill>
                        </a:rPr>
                        <a:t>No Cloud Mask, No common VIS calibration, No Common NPW</a:t>
                      </a:r>
                    </a:p>
                  </a:txBody>
                  <a:tcPr>
                    <a:solidFill>
                      <a:schemeClr val="bg1">
                        <a:lumMod val="95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Maturity Matrix (MFG)</a:t>
            </a:r>
            <a:endParaRPr lang="en-GB" dirty="0"/>
          </a:p>
        </p:txBody>
      </p:sp>
      <p:pic>
        <p:nvPicPr>
          <p:cNvPr id="9218" name="Picture 2" descr="C:\Users\lattanzio\Desktop\MaturityMatrixAutomaticTool_MSA_New.png"/>
          <p:cNvPicPr>
            <a:picLocks noChangeAspect="1" noChangeArrowheads="1"/>
          </p:cNvPicPr>
          <p:nvPr/>
        </p:nvPicPr>
        <p:blipFill>
          <a:blip r:embed="rId2" cstate="print"/>
          <a:srcRect/>
          <a:stretch>
            <a:fillRect/>
          </a:stretch>
        </p:blipFill>
        <p:spPr bwMode="auto">
          <a:xfrm>
            <a:off x="517581" y="1308230"/>
            <a:ext cx="8669069" cy="5070045"/>
          </a:xfrm>
          <a:prstGeom prst="rect">
            <a:avLst/>
          </a:prstGeom>
          <a:noFill/>
        </p:spPr>
      </p:pic>
      <p:sp>
        <p:nvSpPr>
          <p:cNvPr id="4" name="Rectangle 3"/>
          <p:cNvSpPr/>
          <p:nvPr/>
        </p:nvSpPr>
        <p:spPr>
          <a:xfrm>
            <a:off x="1697147" y="932334"/>
            <a:ext cx="6511719" cy="369332"/>
          </a:xfrm>
          <a:prstGeom prst="rect">
            <a:avLst/>
          </a:prstGeom>
        </p:spPr>
        <p:txBody>
          <a:bodyPr wrap="none">
            <a:spAutoFit/>
          </a:bodyPr>
          <a:lstStyle/>
          <a:p>
            <a:pPr algn="ctr"/>
            <a:r>
              <a:rPr lang="en-US" sz="1800" dirty="0" smtClean="0">
                <a:solidFill>
                  <a:schemeClr val="tx1"/>
                </a:solidFill>
              </a:rPr>
              <a:t>No change to report in the MM since September 2016.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Ongoing and planned work</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081883059"/>
              </p:ext>
            </p:extLst>
          </p:nvPr>
        </p:nvGraphicFramePr>
        <p:xfrm>
          <a:off x="422788" y="1227666"/>
          <a:ext cx="8967020" cy="2575560"/>
        </p:xfrm>
        <a:graphic>
          <a:graphicData uri="http://schemas.openxmlformats.org/drawingml/2006/table">
            <a:tbl>
              <a:tblPr firstRow="1" bandRow="1">
                <a:tableStyleId>{5C22544A-7EE6-4342-B048-85BDC9FD1C3A}</a:tableStyleId>
              </a:tblPr>
              <a:tblGrid>
                <a:gridCol w="2241755">
                  <a:extLst>
                    <a:ext uri="{9D8B030D-6E8A-4147-A177-3AD203B41FA5}">
                      <a16:colId xmlns:a16="http://schemas.microsoft.com/office/drawing/2014/main" val="1707289756"/>
                    </a:ext>
                  </a:extLst>
                </a:gridCol>
                <a:gridCol w="2241755">
                  <a:extLst>
                    <a:ext uri="{9D8B030D-6E8A-4147-A177-3AD203B41FA5}">
                      <a16:colId xmlns:a16="http://schemas.microsoft.com/office/drawing/2014/main" val="382363217"/>
                    </a:ext>
                  </a:extLst>
                </a:gridCol>
                <a:gridCol w="2241755">
                  <a:extLst>
                    <a:ext uri="{9D8B030D-6E8A-4147-A177-3AD203B41FA5}">
                      <a16:colId xmlns:a16="http://schemas.microsoft.com/office/drawing/2014/main" val="2718841848"/>
                    </a:ext>
                  </a:extLst>
                </a:gridCol>
                <a:gridCol w="2241755">
                  <a:extLst>
                    <a:ext uri="{9D8B030D-6E8A-4147-A177-3AD203B41FA5}">
                      <a16:colId xmlns:a16="http://schemas.microsoft.com/office/drawing/2014/main" val="3399369851"/>
                    </a:ext>
                  </a:extLst>
                </a:gridCol>
              </a:tblGrid>
              <a:tr h="370840">
                <a:tc>
                  <a:txBody>
                    <a:bodyPr/>
                    <a:lstStyle/>
                    <a:p>
                      <a:r>
                        <a:rPr lang="en-GB" dirty="0" smtClean="0"/>
                        <a:t>Agency</a:t>
                      </a:r>
                      <a:endParaRPr lang="en-GB" dirty="0"/>
                    </a:p>
                  </a:txBody>
                  <a:tcPr/>
                </a:tc>
                <a:tc>
                  <a:txBody>
                    <a:bodyPr/>
                    <a:lstStyle/>
                    <a:p>
                      <a:r>
                        <a:rPr lang="en-GB" dirty="0" smtClean="0"/>
                        <a:t>Cloud Mask</a:t>
                      </a:r>
                      <a:endParaRPr lang="en-GB" dirty="0"/>
                    </a:p>
                  </a:txBody>
                  <a:tcPr/>
                </a:tc>
                <a:tc>
                  <a:txBody>
                    <a:bodyPr/>
                    <a:lstStyle/>
                    <a:p>
                      <a:r>
                        <a:rPr lang="en-GB" dirty="0" smtClean="0"/>
                        <a:t>GSA</a:t>
                      </a:r>
                      <a:r>
                        <a:rPr lang="en-GB" baseline="0" dirty="0" smtClean="0"/>
                        <a:t> L2</a:t>
                      </a:r>
                      <a:endParaRPr lang="en-GB" dirty="0"/>
                    </a:p>
                  </a:txBody>
                  <a:tcPr/>
                </a:tc>
                <a:tc>
                  <a:txBody>
                    <a:bodyPr/>
                    <a:lstStyle/>
                    <a:p>
                      <a:r>
                        <a:rPr lang="en-GB" dirty="0" smtClean="0"/>
                        <a:t>GSA L3</a:t>
                      </a:r>
                      <a:endParaRPr lang="en-GB" dirty="0"/>
                    </a:p>
                  </a:txBody>
                  <a:tcPr/>
                </a:tc>
                <a:extLst>
                  <a:ext uri="{0D108BD9-81ED-4DB2-BD59-A6C34878D82A}">
                    <a16:rowId xmlns:a16="http://schemas.microsoft.com/office/drawing/2014/main" val="156079839"/>
                  </a:ext>
                </a:extLst>
              </a:tr>
              <a:tr h="370840">
                <a:tc>
                  <a:txBody>
                    <a:bodyPr/>
                    <a:lstStyle/>
                    <a:p>
                      <a:r>
                        <a:rPr lang="en-GB" dirty="0" smtClean="0"/>
                        <a:t>EUMETSAT</a:t>
                      </a:r>
                      <a:endParaRPr lang="en-GB" dirty="0"/>
                    </a:p>
                  </a:txBody>
                  <a:tcPr/>
                </a:tc>
                <a:tc>
                  <a:txBody>
                    <a:bodyPr/>
                    <a:lstStyle/>
                    <a:p>
                      <a:r>
                        <a:rPr lang="en-GB" dirty="0" smtClean="0"/>
                        <a:t>SEVIRI done</a:t>
                      </a:r>
                    </a:p>
                    <a:p>
                      <a:r>
                        <a:rPr lang="en-GB" dirty="0" smtClean="0"/>
                        <a:t>MVIRI ongoing</a:t>
                      </a:r>
                      <a:endParaRPr lang="en-GB" dirty="0"/>
                    </a:p>
                  </a:txBody>
                  <a:tcPr/>
                </a:tc>
                <a:tc>
                  <a:txBody>
                    <a:bodyPr/>
                    <a:lstStyle/>
                    <a:p>
                      <a:r>
                        <a:rPr lang="en-GB" dirty="0" smtClean="0"/>
                        <a:t>SEVIRI ongoing</a:t>
                      </a:r>
                    </a:p>
                    <a:p>
                      <a:r>
                        <a:rPr lang="en-GB" dirty="0" smtClean="0"/>
                        <a:t>MVIRI stand by</a:t>
                      </a:r>
                      <a:endParaRPr lang="en-GB" dirty="0"/>
                    </a:p>
                  </a:txBody>
                  <a:tcPr/>
                </a:tc>
                <a:tc>
                  <a:txBody>
                    <a:bodyPr/>
                    <a:lstStyle/>
                    <a:p>
                      <a:r>
                        <a:rPr lang="en-GB" dirty="0" smtClean="0"/>
                        <a:t>Stand by</a:t>
                      </a:r>
                      <a:endParaRPr lang="en-GB" dirty="0"/>
                    </a:p>
                  </a:txBody>
                  <a:tcPr/>
                </a:tc>
                <a:extLst>
                  <a:ext uri="{0D108BD9-81ED-4DB2-BD59-A6C34878D82A}">
                    <a16:rowId xmlns:a16="http://schemas.microsoft.com/office/drawing/2014/main" val="4009926867"/>
                  </a:ext>
                </a:extLst>
              </a:tr>
              <a:tr h="370840">
                <a:tc>
                  <a:txBody>
                    <a:bodyPr/>
                    <a:lstStyle/>
                    <a:p>
                      <a:r>
                        <a:rPr lang="en-GB" dirty="0" smtClean="0"/>
                        <a:t>NOAA/NCEI</a:t>
                      </a:r>
                      <a:endParaRPr lang="en-GB" dirty="0"/>
                    </a:p>
                  </a:txBody>
                  <a:tcPr/>
                </a:tc>
                <a:tc>
                  <a:txBody>
                    <a:bodyPr/>
                    <a:lstStyle/>
                    <a:p>
                      <a:r>
                        <a:rPr lang="en-GB" dirty="0" smtClean="0"/>
                        <a:t>Q2/Q3 2019 </a:t>
                      </a:r>
                      <a:endParaRPr lang="en-GB" dirty="0"/>
                    </a:p>
                  </a:txBody>
                  <a:tcPr/>
                </a:tc>
                <a:tc>
                  <a:txBody>
                    <a:bodyPr/>
                    <a:lstStyle/>
                    <a:p>
                      <a:r>
                        <a:rPr lang="en-GB" dirty="0" smtClean="0"/>
                        <a:t>Q3/Q4 2019</a:t>
                      </a:r>
                      <a:endParaRPr lang="en-GB" dirty="0"/>
                    </a:p>
                  </a:txBody>
                  <a:tcPr/>
                </a:tc>
                <a:tc>
                  <a:txBody>
                    <a:bodyPr/>
                    <a:lstStyle/>
                    <a:p>
                      <a:r>
                        <a:rPr lang="en-GB" dirty="0" smtClean="0"/>
                        <a:t>N.A.</a:t>
                      </a:r>
                      <a:endParaRPr lang="en-GB" dirty="0"/>
                    </a:p>
                  </a:txBody>
                  <a:tcPr/>
                </a:tc>
                <a:extLst>
                  <a:ext uri="{0D108BD9-81ED-4DB2-BD59-A6C34878D82A}">
                    <a16:rowId xmlns:a16="http://schemas.microsoft.com/office/drawing/2014/main" val="3065703195"/>
                  </a:ext>
                </a:extLst>
              </a:tr>
              <a:tr h="370840">
                <a:tc>
                  <a:txBody>
                    <a:bodyPr/>
                    <a:lstStyle/>
                    <a:p>
                      <a:r>
                        <a:rPr lang="en-GB" dirty="0" smtClean="0"/>
                        <a:t>JMA</a:t>
                      </a:r>
                      <a:endParaRPr lang="en-GB" dirty="0"/>
                    </a:p>
                  </a:txBody>
                  <a:tcPr/>
                </a:tc>
                <a:tc>
                  <a:txBody>
                    <a:bodyPr/>
                    <a:lstStyle/>
                    <a:p>
                      <a:r>
                        <a:rPr lang="en-GB" dirty="0" smtClean="0"/>
                        <a:t>2019 or 2020</a:t>
                      </a:r>
                      <a:endParaRPr lang="en-GB" dirty="0"/>
                    </a:p>
                  </a:txBody>
                  <a:tcPr/>
                </a:tc>
                <a:tc>
                  <a:txBody>
                    <a:bodyPr/>
                    <a:lstStyle/>
                    <a:p>
                      <a:r>
                        <a:rPr lang="en-GB" dirty="0" smtClean="0"/>
                        <a:t>2019 or 2020</a:t>
                      </a:r>
                      <a:endParaRPr lang="en-GB" dirty="0"/>
                    </a:p>
                  </a:txBody>
                  <a:tcPr/>
                </a:tc>
                <a:tc>
                  <a:txBody>
                    <a:bodyPr/>
                    <a:lstStyle/>
                    <a:p>
                      <a:r>
                        <a:rPr lang="en-GB" dirty="0" smtClean="0"/>
                        <a:t>N.A.</a:t>
                      </a:r>
                      <a:endParaRPr lang="en-GB" dirty="0"/>
                    </a:p>
                  </a:txBody>
                  <a:tcPr/>
                </a:tc>
                <a:extLst>
                  <a:ext uri="{0D108BD9-81ED-4DB2-BD59-A6C34878D82A}">
                    <a16:rowId xmlns:a16="http://schemas.microsoft.com/office/drawing/2014/main" val="1865866872"/>
                  </a:ext>
                </a:extLst>
              </a:tr>
              <a:tr h="370840">
                <a:tc>
                  <a:txBody>
                    <a:bodyPr/>
                    <a:lstStyle/>
                    <a:p>
                      <a:r>
                        <a:rPr lang="en-GB" dirty="0" err="1" smtClean="0"/>
                        <a:t>MeteoSwiss</a:t>
                      </a:r>
                      <a:endParaRPr lang="en-GB" dirty="0"/>
                    </a:p>
                  </a:txBody>
                  <a:tcPr/>
                </a:tc>
                <a:tc>
                  <a:txBody>
                    <a:bodyPr/>
                    <a:lstStyle/>
                    <a:p>
                      <a:r>
                        <a:rPr lang="en-GB" dirty="0" smtClean="0"/>
                        <a:t>Update SW 2019</a:t>
                      </a:r>
                      <a:endParaRPr lang="en-GB" dirty="0"/>
                    </a:p>
                  </a:txBody>
                  <a:tcPr/>
                </a:tc>
                <a:tc>
                  <a:txBody>
                    <a:bodyPr/>
                    <a:lstStyle/>
                    <a:p>
                      <a:r>
                        <a:rPr lang="en-GB" dirty="0" smtClean="0"/>
                        <a:t>N.A.</a:t>
                      </a:r>
                      <a:endParaRPr lang="en-GB" dirty="0"/>
                    </a:p>
                  </a:txBody>
                  <a:tcPr/>
                </a:tc>
                <a:tc>
                  <a:txBody>
                    <a:bodyPr/>
                    <a:lstStyle/>
                    <a:p>
                      <a:r>
                        <a:rPr lang="en-GB" dirty="0" smtClean="0"/>
                        <a:t>N.A.</a:t>
                      </a:r>
                      <a:endParaRPr lang="en-GB" dirty="0"/>
                    </a:p>
                  </a:txBody>
                  <a:tcPr/>
                </a:tc>
                <a:extLst>
                  <a:ext uri="{0D108BD9-81ED-4DB2-BD59-A6C34878D82A}">
                    <a16:rowId xmlns:a16="http://schemas.microsoft.com/office/drawing/2014/main" val="1751858917"/>
                  </a:ext>
                </a:extLst>
              </a:tr>
              <a:tr h="370840">
                <a:tc>
                  <a:txBody>
                    <a:bodyPr/>
                    <a:lstStyle/>
                    <a:p>
                      <a:r>
                        <a:rPr lang="en-GB" dirty="0" smtClean="0"/>
                        <a:t>KMA/NMSC</a:t>
                      </a:r>
                      <a:endParaRPr lang="en-GB" dirty="0"/>
                    </a:p>
                  </a:txBody>
                  <a:tcPr/>
                </a:tc>
                <a:tc>
                  <a:txBody>
                    <a:bodyPr/>
                    <a:lstStyle/>
                    <a:p>
                      <a:r>
                        <a:rPr lang="en-GB" dirty="0" smtClean="0"/>
                        <a:t>N.A.</a:t>
                      </a:r>
                      <a:endParaRPr lang="en-GB" dirty="0"/>
                    </a:p>
                  </a:txBody>
                  <a:tcPr/>
                </a:tc>
                <a:tc>
                  <a:txBody>
                    <a:bodyPr/>
                    <a:lstStyle/>
                    <a:p>
                      <a:r>
                        <a:rPr lang="en-GB" dirty="0" smtClean="0"/>
                        <a:t>2019</a:t>
                      </a:r>
                      <a:endParaRPr lang="en-GB" dirty="0"/>
                    </a:p>
                  </a:txBody>
                  <a:tcPr/>
                </a:tc>
                <a:tc>
                  <a:txBody>
                    <a:bodyPr/>
                    <a:lstStyle/>
                    <a:p>
                      <a:r>
                        <a:rPr lang="en-GB" dirty="0" smtClean="0"/>
                        <a:t>N.A.</a:t>
                      </a:r>
                      <a:endParaRPr lang="en-GB" dirty="0"/>
                    </a:p>
                  </a:txBody>
                  <a:tcPr/>
                </a:tc>
                <a:extLst>
                  <a:ext uri="{0D108BD9-81ED-4DB2-BD59-A6C34878D82A}">
                    <a16:rowId xmlns:a16="http://schemas.microsoft.com/office/drawing/2014/main" val="822659610"/>
                  </a:ext>
                </a:extLst>
              </a:tr>
            </a:tbl>
          </a:graphicData>
        </a:graphic>
      </p:graphicFrame>
    </p:spTree>
    <p:extLst>
      <p:ext uri="{BB962C8B-B14F-4D97-AF65-F5344CB8AC3E}">
        <p14:creationId xmlns:p14="http://schemas.microsoft.com/office/powerpoint/2010/main" val="403539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Lesson learnt from SCM-03</a:t>
            </a:r>
            <a:endParaRPr lang="en-GB" dirty="0"/>
          </a:p>
        </p:txBody>
      </p:sp>
      <p:sp>
        <p:nvSpPr>
          <p:cNvPr id="3" name="TextBox 2"/>
          <p:cNvSpPr txBox="1"/>
          <p:nvPr/>
        </p:nvSpPr>
        <p:spPr>
          <a:xfrm>
            <a:off x="272482" y="1052052"/>
            <a:ext cx="9124335" cy="369331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Wingdings" panose="05000000000000000000" pitchFamily="2" charset="2"/>
              <a:buChar char="q"/>
            </a:pPr>
            <a:r>
              <a:rPr lang="en-GB" sz="1800" dirty="0" smtClean="0"/>
              <a:t> </a:t>
            </a:r>
            <a:r>
              <a:rPr lang="en-GB" sz="1800" b="0" dirty="0" smtClean="0"/>
              <a:t>Best-effort basis (no budget) works if: (1) there is a clear interest, not necessary linked with SCOPE-CM, in generating a certain  data record, (2) the data record was already foreseen w/o any SCOPE-CM cooperation;</a:t>
            </a:r>
          </a:p>
          <a:p>
            <a:endParaRPr lang="en-GB" sz="1800" b="0" dirty="0" smtClean="0"/>
          </a:p>
          <a:p>
            <a:pPr marL="171450" indent="-171450">
              <a:buFont typeface="Wingdings" panose="05000000000000000000" pitchFamily="2" charset="2"/>
              <a:buChar char="q"/>
            </a:pPr>
            <a:r>
              <a:rPr lang="en-GB" sz="1800" b="0" dirty="0"/>
              <a:t> </a:t>
            </a:r>
            <a:r>
              <a:rPr lang="en-GB" sz="1800" b="0" dirty="0" smtClean="0"/>
              <a:t>SCOPE-CM can get very low priority and be put on hold for months;</a:t>
            </a:r>
          </a:p>
          <a:p>
            <a:endParaRPr lang="en-GB" sz="1800" b="0" dirty="0" smtClean="0"/>
          </a:p>
          <a:p>
            <a:pPr marL="171450" indent="-171450">
              <a:buFont typeface="Wingdings" panose="05000000000000000000" pitchFamily="2" charset="2"/>
              <a:buChar char="q"/>
            </a:pPr>
            <a:r>
              <a:rPr lang="en-GB" sz="1800" b="0" dirty="0"/>
              <a:t> </a:t>
            </a:r>
            <a:r>
              <a:rPr lang="en-GB" sz="1800" b="0" dirty="0" smtClean="0"/>
              <a:t>Due to previous points Planning is sometimes just an academic exercise. Even with the best motivation at the time of planning, there is no real mean to assure that the planning will be respected;</a:t>
            </a:r>
          </a:p>
          <a:p>
            <a:endParaRPr lang="en-GB" sz="1800" b="0" dirty="0" smtClean="0"/>
          </a:p>
          <a:p>
            <a:pPr marL="171450" indent="-171450">
              <a:buFont typeface="Wingdings" panose="05000000000000000000" pitchFamily="2" charset="2"/>
              <a:buChar char="q"/>
            </a:pPr>
            <a:r>
              <a:rPr lang="en-GB" sz="1800" b="0" dirty="0"/>
              <a:t> </a:t>
            </a:r>
            <a:r>
              <a:rPr lang="en-GB" sz="1800" dirty="0"/>
              <a:t>SCOPE-CM framework was very </a:t>
            </a:r>
            <a:r>
              <a:rPr lang="en-GB" sz="1800" dirty="0" smtClean="0"/>
              <a:t>useful </a:t>
            </a:r>
            <a:r>
              <a:rPr lang="en-GB" sz="1800" dirty="0"/>
              <a:t>in allowing sharing of retrieval knowledge and software (GSA, CLM) and in facilitating the cooperation among agencies in three </a:t>
            </a:r>
            <a:r>
              <a:rPr lang="en-GB" sz="1800" dirty="0" smtClean="0"/>
              <a:t>continents;</a:t>
            </a:r>
            <a:endParaRPr lang="en-GB" sz="1800" dirty="0"/>
          </a:p>
          <a:p>
            <a:pPr marL="171450" indent="-171450">
              <a:buFont typeface="Wingdings" panose="05000000000000000000" pitchFamily="2" charset="2"/>
              <a:buChar char="q"/>
            </a:pPr>
            <a:endParaRPr lang="en-GB" sz="1800" b="0" dirty="0" smtClean="0"/>
          </a:p>
        </p:txBody>
      </p:sp>
    </p:spTree>
    <p:extLst>
      <p:ext uri="{BB962C8B-B14F-4D97-AF65-F5344CB8AC3E}">
        <p14:creationId xmlns:p14="http://schemas.microsoft.com/office/powerpoint/2010/main" val="10153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
            </a:r>
            <a:r>
              <a:rPr lang="en-GB" dirty="0" smtClean="0"/>
              <a:t>ay </a:t>
            </a:r>
            <a:r>
              <a:rPr lang="en-GB" dirty="0"/>
              <a:t>forward for SCM-03</a:t>
            </a:r>
          </a:p>
        </p:txBody>
      </p:sp>
      <p:sp>
        <p:nvSpPr>
          <p:cNvPr id="3" name="TextBox 2"/>
          <p:cNvSpPr txBox="1"/>
          <p:nvPr/>
        </p:nvSpPr>
        <p:spPr>
          <a:xfrm>
            <a:off x="215314" y="1086469"/>
            <a:ext cx="9124335"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Wingdings" panose="05000000000000000000" pitchFamily="2" charset="2"/>
              <a:buChar char="q"/>
            </a:pPr>
            <a:r>
              <a:rPr lang="en-GB" sz="1800" dirty="0" smtClean="0"/>
              <a:t> </a:t>
            </a:r>
            <a:r>
              <a:rPr lang="en-GB" sz="1800" b="0" dirty="0" smtClean="0"/>
              <a:t> The real objective of the project was a Level 3 GEO ring. This is still possible but very difficult to assess a realistic date for data record availability for users (see previous slide). It should also be considered if such data record is still useful, considering the number of already available albedo data records (ECV inventory);</a:t>
            </a:r>
          </a:p>
        </p:txBody>
      </p:sp>
      <p:sp>
        <p:nvSpPr>
          <p:cNvPr id="4" name="TextBox 3"/>
          <p:cNvSpPr txBox="1"/>
          <p:nvPr/>
        </p:nvSpPr>
        <p:spPr>
          <a:xfrm>
            <a:off x="215314" y="2367876"/>
            <a:ext cx="9124335" cy="34163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Wingdings" panose="05000000000000000000" pitchFamily="2" charset="2"/>
              <a:buChar char="q"/>
            </a:pPr>
            <a:r>
              <a:rPr lang="en-GB" sz="1800" dirty="0" smtClean="0"/>
              <a:t> </a:t>
            </a:r>
            <a:r>
              <a:rPr lang="en-GB" sz="1800" b="0" dirty="0" smtClean="0"/>
              <a:t> </a:t>
            </a:r>
            <a:r>
              <a:rPr lang="en-GB" sz="1800" dirty="0" smtClean="0"/>
              <a:t>Proposal of the SCM-03 project team would be to work on a GEO/LEO fusion</a:t>
            </a:r>
            <a:r>
              <a:rPr lang="en-GB" sz="1800" b="0" dirty="0" smtClean="0"/>
              <a:t>. Both LEO and GEO albedo retrieval present weaknesses. The good thing is that such weakness are complementary. LEO/GEO fusion is probably the best way to go;</a:t>
            </a:r>
          </a:p>
          <a:p>
            <a:endParaRPr lang="en-GB" sz="1800" b="0" dirty="0" smtClean="0"/>
          </a:p>
          <a:p>
            <a:pPr marL="171450" indent="-171450">
              <a:buFont typeface="Wingdings" panose="05000000000000000000" pitchFamily="2" charset="2"/>
              <a:buChar char="q"/>
            </a:pPr>
            <a:r>
              <a:rPr lang="en-GB" sz="1800" b="0" dirty="0" smtClean="0"/>
              <a:t> Keeping the current SCOPE-CM structure, </a:t>
            </a:r>
            <a:r>
              <a:rPr lang="en-GB" sz="1800" b="0" dirty="0"/>
              <a:t>t</a:t>
            </a:r>
            <a:r>
              <a:rPr lang="en-GB" sz="1800" b="0" dirty="0" smtClean="0"/>
              <a:t>his would mean to join SMC-02 and SMC-03 as first possible solution. SCM-03 is ready to leave the lead of such new project to SCM-02.  Of course member availability cannot be assured at this moment and it will depend on how SCOPE-CM will evolve and it is pending on the corresponding Agency’s decision;</a:t>
            </a:r>
          </a:p>
          <a:p>
            <a:pPr marL="171450" indent="-171450">
              <a:buFont typeface="Wingdings" panose="05000000000000000000" pitchFamily="2" charset="2"/>
              <a:buChar char="q"/>
            </a:pPr>
            <a:endParaRPr lang="en-GB" sz="1800" b="0" dirty="0"/>
          </a:p>
          <a:p>
            <a:pPr marL="171450" indent="-171450">
              <a:buFont typeface="Wingdings" panose="05000000000000000000" pitchFamily="2" charset="2"/>
              <a:buChar char="q"/>
            </a:pPr>
            <a:r>
              <a:rPr lang="en-GB" sz="1800" b="0" dirty="0" smtClean="0"/>
              <a:t> SCM-03 also would like to highlight that all newer and best rated algorithms perform a joint albedo/aerosol retrieval and this approach should be pursued also for this LEO/GEO fused data record;</a:t>
            </a:r>
          </a:p>
        </p:txBody>
      </p:sp>
    </p:spTree>
    <p:extLst>
      <p:ext uri="{BB962C8B-B14F-4D97-AF65-F5344CB8AC3E}">
        <p14:creationId xmlns:p14="http://schemas.microsoft.com/office/powerpoint/2010/main" val="429233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7198" y="2190998"/>
            <a:ext cx="8562108" cy="141576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91429" tIns="45715" rIns="91429" bIns="45715" rtlCol="0">
            <a:spAutoFit/>
          </a:bodyPr>
          <a:lstStyle/>
          <a:p>
            <a:pPr algn="ctr"/>
            <a:r>
              <a:rPr lang="en-US" sz="5400" dirty="0" smtClean="0">
                <a:effectLst>
                  <a:outerShdw blurRad="38100" dist="38100" dir="2700000" algn="tl">
                    <a:srgbClr val="000000">
                      <a:alpha val="43137"/>
                    </a:srgbClr>
                  </a:outerShdw>
                </a:effectLst>
              </a:rPr>
              <a:t>THANK YOU!</a:t>
            </a:r>
          </a:p>
          <a:p>
            <a:pPr algn="ctr"/>
            <a:r>
              <a:rPr lang="en-GB" sz="3200" kern="0" dirty="0" smtClean="0">
                <a:solidFill>
                  <a:schemeClr val="tx1"/>
                </a:solidFill>
                <a:hlinkClick r:id="rId2"/>
              </a:rPr>
              <a:t>http://www.scope-cm.org/projects/scm-03/</a:t>
            </a:r>
            <a:r>
              <a:rPr lang="en-GB" sz="3200" kern="0" dirty="0" smtClean="0">
                <a:solidFill>
                  <a:schemeClr val="tx1"/>
                </a:solidFill>
              </a:rPr>
              <a:t>  </a:t>
            </a:r>
            <a:endParaRPr lang="en-GB"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of Albedo generated from MFG</a:t>
            </a:r>
            <a:endParaRPr lang="en-GB" dirty="0"/>
          </a:p>
        </p:txBody>
      </p:sp>
      <p:sp>
        <p:nvSpPr>
          <p:cNvPr id="4" name="Rectangle 3"/>
          <p:cNvSpPr/>
          <p:nvPr/>
        </p:nvSpPr>
        <p:spPr>
          <a:xfrm>
            <a:off x="162962" y="1576216"/>
            <a:ext cx="4445252" cy="329320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63525" indent="-263525" algn="just">
              <a:defRPr/>
            </a:pPr>
            <a:r>
              <a:rPr lang="en-US" sz="1600" dirty="0">
                <a:solidFill>
                  <a:schemeClr val="tx1"/>
                </a:solidFill>
                <a:latin typeface="Arial" pitchFamily="34" charset="0"/>
                <a:cs typeface="Arial" pitchFamily="34" charset="0"/>
              </a:rPr>
              <a:t>ALBEDOVAL-1 (2012)</a:t>
            </a:r>
          </a:p>
          <a:p>
            <a:pPr marL="263525" indent="-263525" algn="just">
              <a:defRPr/>
            </a:pPr>
            <a:endParaRPr lang="en-GB" sz="1600" dirty="0">
              <a:solidFill>
                <a:schemeClr val="tx1"/>
              </a:solidFill>
              <a:latin typeface="Arial" pitchFamily="34" charset="0"/>
              <a:cs typeface="Arial" pitchFamily="34" charset="0"/>
            </a:endParaRPr>
          </a:p>
          <a:p>
            <a:pPr marL="263525" indent="-263525" algn="just">
              <a:buFont typeface="Wingdings" pitchFamily="2" charset="2"/>
              <a:buChar char="q"/>
              <a:defRPr/>
            </a:pPr>
            <a:r>
              <a:rPr lang="en-GB" sz="1600" dirty="0">
                <a:solidFill>
                  <a:schemeClr val="tx1"/>
                </a:solidFill>
                <a:latin typeface="Arial" pitchFamily="34" charset="0"/>
                <a:cs typeface="Arial" pitchFamily="34" charset="0"/>
              </a:rPr>
              <a:t>The analysis focussed on : </a:t>
            </a:r>
          </a:p>
          <a:p>
            <a:pPr marL="263525" indent="-263525" algn="just">
              <a:defRPr/>
            </a:pPr>
            <a:endParaRPr lang="en-GB" sz="1600" dirty="0">
              <a:solidFill>
                <a:schemeClr val="tx1"/>
              </a:solidFill>
              <a:latin typeface="Arial" pitchFamily="34" charset="0"/>
              <a:cs typeface="Arial" pitchFamily="34" charset="0"/>
            </a:endParaRPr>
          </a:p>
          <a:p>
            <a:pPr marL="720725" lvl="2" indent="-263525">
              <a:buFont typeface="Wingdings" pitchFamily="2" charset="2"/>
              <a:buChar char="Ø"/>
              <a:defRPr/>
            </a:pPr>
            <a:r>
              <a:rPr lang="en-GB" sz="1600" dirty="0">
                <a:solidFill>
                  <a:schemeClr val="tx1"/>
                </a:solidFill>
                <a:latin typeface="Arial" pitchFamily="34" charset="0"/>
                <a:cs typeface="Arial" pitchFamily="34" charset="0"/>
              </a:rPr>
              <a:t>temporal consistency</a:t>
            </a:r>
          </a:p>
          <a:p>
            <a:pPr marL="720725" lvl="2" indent="-263525">
              <a:defRPr/>
            </a:pPr>
            <a:endParaRPr lang="en-GB" sz="1600" dirty="0">
              <a:solidFill>
                <a:schemeClr val="tx1"/>
              </a:solidFill>
              <a:latin typeface="Arial" pitchFamily="34" charset="0"/>
              <a:cs typeface="Arial" pitchFamily="34" charset="0"/>
            </a:endParaRPr>
          </a:p>
          <a:p>
            <a:pPr marL="720725" lvl="2" indent="-263525">
              <a:buFont typeface="Wingdings" pitchFamily="2" charset="2"/>
              <a:buChar char="Ø"/>
              <a:defRPr/>
            </a:pPr>
            <a:r>
              <a:rPr lang="en-GB" sz="1600" dirty="0">
                <a:solidFill>
                  <a:schemeClr val="tx1"/>
                </a:solidFill>
                <a:latin typeface="Arial" pitchFamily="34" charset="0"/>
                <a:cs typeface="Arial" pitchFamily="34" charset="0"/>
              </a:rPr>
              <a:t>Inter-comparison with other satellites</a:t>
            </a:r>
          </a:p>
          <a:p>
            <a:pPr marL="720725" lvl="2" indent="-263525">
              <a:defRPr/>
            </a:pPr>
            <a:endParaRPr lang="en-GB" sz="1600" dirty="0">
              <a:solidFill>
                <a:schemeClr val="tx1"/>
              </a:solidFill>
              <a:latin typeface="Arial" pitchFamily="34" charset="0"/>
              <a:cs typeface="Arial" pitchFamily="34" charset="0"/>
            </a:endParaRPr>
          </a:p>
          <a:p>
            <a:pPr marL="720725" lvl="2" indent="-263525">
              <a:buFont typeface="Wingdings" pitchFamily="2" charset="2"/>
              <a:buChar char="Ø"/>
              <a:defRPr/>
            </a:pPr>
            <a:r>
              <a:rPr lang="en-GB" sz="1600" dirty="0">
                <a:solidFill>
                  <a:schemeClr val="tx1"/>
                </a:solidFill>
                <a:latin typeface="Arial" pitchFamily="34" charset="0"/>
                <a:cs typeface="Arial" pitchFamily="34" charset="0"/>
              </a:rPr>
              <a:t>Validation against in-situ</a:t>
            </a:r>
          </a:p>
          <a:p>
            <a:pPr marL="720725" lvl="2" indent="-263525">
              <a:defRPr/>
            </a:pPr>
            <a:endParaRPr lang="en-GB" sz="1600" dirty="0">
              <a:solidFill>
                <a:schemeClr val="tx1"/>
              </a:solidFill>
              <a:latin typeface="Arial" pitchFamily="34" charset="0"/>
              <a:cs typeface="Arial" pitchFamily="34" charset="0"/>
            </a:endParaRPr>
          </a:p>
          <a:p>
            <a:pPr marL="720725" lvl="2" indent="-263525">
              <a:buFont typeface="Wingdings" pitchFamily="2" charset="2"/>
              <a:buChar char="Ø"/>
              <a:defRPr/>
            </a:pPr>
            <a:r>
              <a:rPr lang="en-GB" sz="1600" dirty="0">
                <a:solidFill>
                  <a:schemeClr val="tx1"/>
                </a:solidFill>
                <a:latin typeface="Arial" pitchFamily="34" charset="0"/>
                <a:cs typeface="Arial" pitchFamily="34" charset="0"/>
              </a:rPr>
              <a:t>uncertainty assessment</a:t>
            </a:r>
          </a:p>
          <a:p>
            <a:pPr marL="263525" indent="-263525" algn="just">
              <a:defRPr/>
            </a:pPr>
            <a:endParaRPr lang="en-GB" sz="1600" dirty="0">
              <a:solidFill>
                <a:schemeClr val="accent4"/>
              </a:solidFill>
              <a:latin typeface="Arial" pitchFamily="34" charset="0"/>
              <a:cs typeface="Arial" pitchFamily="34" charset="0"/>
            </a:endParaRPr>
          </a:p>
        </p:txBody>
      </p:sp>
      <p:sp>
        <p:nvSpPr>
          <p:cNvPr id="5" name="Rectangle 4"/>
          <p:cNvSpPr/>
          <p:nvPr/>
        </p:nvSpPr>
        <p:spPr>
          <a:xfrm>
            <a:off x="5329790" y="1576219"/>
            <a:ext cx="4447952" cy="329320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63525" indent="-263525" algn="just">
              <a:defRPr/>
            </a:pPr>
            <a:r>
              <a:rPr lang="en-US" sz="1600" dirty="0">
                <a:solidFill>
                  <a:schemeClr val="tx1"/>
                </a:solidFill>
                <a:latin typeface="Arial" pitchFamily="34" charset="0"/>
                <a:cs typeface="Arial" pitchFamily="34" charset="0"/>
              </a:rPr>
              <a:t>ALBEDOVAL-2 (2015)</a:t>
            </a:r>
          </a:p>
          <a:p>
            <a:pPr marL="263525" indent="-263525" algn="just">
              <a:defRPr/>
            </a:pPr>
            <a:endParaRPr lang="en-GB" sz="1600" dirty="0">
              <a:solidFill>
                <a:schemeClr val="tx1"/>
              </a:solidFill>
              <a:latin typeface="Arial" pitchFamily="34" charset="0"/>
              <a:cs typeface="Arial" pitchFamily="34" charset="0"/>
            </a:endParaRPr>
          </a:p>
          <a:p>
            <a:pPr marL="263525" indent="-263525" algn="just">
              <a:buFont typeface="Wingdings" pitchFamily="2" charset="2"/>
              <a:buChar char="q"/>
              <a:defRPr/>
            </a:pPr>
            <a:r>
              <a:rPr lang="en-GB" sz="1600" dirty="0">
                <a:solidFill>
                  <a:schemeClr val="tx1"/>
                </a:solidFill>
                <a:latin typeface="Arial" pitchFamily="34" charset="0"/>
                <a:cs typeface="Arial" pitchFamily="34" charset="0"/>
              </a:rPr>
              <a:t>The analysis focussed on: </a:t>
            </a:r>
          </a:p>
          <a:p>
            <a:pPr marL="263525" indent="-263525" algn="just">
              <a:defRPr/>
            </a:pPr>
            <a:endParaRPr lang="en-GB" sz="1600" dirty="0">
              <a:solidFill>
                <a:schemeClr val="tx1"/>
              </a:solidFill>
              <a:latin typeface="Arial" pitchFamily="34" charset="0"/>
              <a:cs typeface="Arial" pitchFamily="34" charset="0"/>
            </a:endParaRPr>
          </a:p>
          <a:p>
            <a:pPr marL="720725" lvl="2" indent="-263525">
              <a:buFont typeface="Wingdings" pitchFamily="2" charset="2"/>
              <a:buChar char="Ø"/>
              <a:defRPr/>
            </a:pPr>
            <a:r>
              <a:rPr lang="en-GB" sz="1600" dirty="0">
                <a:solidFill>
                  <a:schemeClr val="tx1"/>
                </a:solidFill>
                <a:latin typeface="Arial" pitchFamily="34" charset="0"/>
                <a:cs typeface="Arial" pitchFamily="34" charset="0"/>
              </a:rPr>
              <a:t>Definition of a Validation Reference Database</a:t>
            </a:r>
          </a:p>
          <a:p>
            <a:pPr marL="720725" lvl="2" indent="-263525">
              <a:defRPr/>
            </a:pPr>
            <a:endParaRPr lang="en-GB" sz="1600" dirty="0">
              <a:solidFill>
                <a:schemeClr val="tx1"/>
              </a:solidFill>
              <a:latin typeface="Arial" pitchFamily="34" charset="0"/>
              <a:cs typeface="Arial" pitchFamily="34" charset="0"/>
            </a:endParaRPr>
          </a:p>
          <a:p>
            <a:pPr marL="720725" lvl="2" indent="-263525">
              <a:buFont typeface="Wingdings" pitchFamily="2" charset="2"/>
              <a:buChar char="Ø"/>
              <a:defRPr/>
            </a:pPr>
            <a:r>
              <a:rPr lang="en-US" sz="1600" dirty="0">
                <a:solidFill>
                  <a:schemeClr val="tx1"/>
                </a:solidFill>
                <a:latin typeface="Arial" pitchFamily="34" charset="0"/>
                <a:cs typeface="Arial" pitchFamily="34" charset="0"/>
              </a:rPr>
              <a:t> Anisotropy assessment (RPV)</a:t>
            </a:r>
            <a:endParaRPr lang="en-GB" sz="1600" dirty="0">
              <a:solidFill>
                <a:schemeClr val="tx1"/>
              </a:solidFill>
              <a:latin typeface="Arial" pitchFamily="34" charset="0"/>
              <a:cs typeface="Arial" pitchFamily="34" charset="0"/>
            </a:endParaRPr>
          </a:p>
          <a:p>
            <a:pPr marL="720725" lvl="2" indent="-263525">
              <a:defRPr/>
            </a:pPr>
            <a:endParaRPr lang="en-GB" sz="1600" dirty="0">
              <a:solidFill>
                <a:schemeClr val="tx1"/>
              </a:solidFill>
              <a:latin typeface="Arial" pitchFamily="34" charset="0"/>
              <a:cs typeface="Arial" pitchFamily="34" charset="0"/>
            </a:endParaRPr>
          </a:p>
          <a:p>
            <a:pPr marL="720725" lvl="2" indent="-263525">
              <a:buFont typeface="Wingdings" pitchFamily="2" charset="2"/>
              <a:buChar char="Ø"/>
              <a:defRPr/>
            </a:pPr>
            <a:r>
              <a:rPr lang="en-GB" sz="1600" dirty="0">
                <a:solidFill>
                  <a:schemeClr val="tx1"/>
                </a:solidFill>
                <a:latin typeface="Arial" pitchFamily="34" charset="0"/>
                <a:cs typeface="Arial" pitchFamily="34" charset="0"/>
              </a:rPr>
              <a:t>Behaviour on snow covered surface</a:t>
            </a:r>
          </a:p>
          <a:p>
            <a:pPr marL="720725" lvl="2" indent="-263525">
              <a:defRPr/>
            </a:pPr>
            <a:endParaRPr lang="en-US" sz="1600" dirty="0">
              <a:solidFill>
                <a:schemeClr val="tx1"/>
              </a:solidFill>
              <a:latin typeface="Arial" pitchFamily="34" charset="0"/>
              <a:cs typeface="Arial" pitchFamily="34" charset="0"/>
            </a:endParaRPr>
          </a:p>
          <a:p>
            <a:pPr marL="720725" lvl="2" indent="-263525">
              <a:buFont typeface="Wingdings" pitchFamily="2" charset="2"/>
              <a:buChar char="Ø"/>
              <a:defRPr/>
            </a:pPr>
            <a:r>
              <a:rPr lang="en-US" sz="1600" dirty="0">
                <a:solidFill>
                  <a:schemeClr val="tx1"/>
                </a:solidFill>
                <a:latin typeface="Arial" pitchFamily="34" charset="0"/>
                <a:cs typeface="Arial" pitchFamily="34" charset="0"/>
              </a:rPr>
              <a:t> Comparison with GLASS </a:t>
            </a:r>
            <a:r>
              <a:rPr lang="en-US" sz="1600" dirty="0" err="1">
                <a:solidFill>
                  <a:schemeClr val="tx1"/>
                </a:solidFill>
                <a:latin typeface="Arial" pitchFamily="34" charset="0"/>
                <a:cs typeface="Arial" pitchFamily="34" charset="0"/>
              </a:rPr>
              <a:t>Albedo</a:t>
            </a:r>
            <a:endParaRPr lang="en-GB" sz="1600" dirty="0">
              <a:solidFill>
                <a:schemeClr val="tx1"/>
              </a:solidFill>
              <a:latin typeface="Arial" pitchFamily="34" charset="0"/>
              <a:cs typeface="Arial" pitchFamily="34" charset="0"/>
            </a:endParaRPr>
          </a:p>
          <a:p>
            <a:pPr marL="263525" indent="-263525" algn="just">
              <a:defRPr/>
            </a:pPr>
            <a:endParaRPr lang="en-GB" sz="1600" dirty="0">
              <a:solidFill>
                <a:schemeClr val="accent4"/>
              </a:solidFill>
              <a:latin typeface="Arial" pitchFamily="34" charset="0"/>
              <a:cs typeface="Arial" pitchFamily="34" charset="0"/>
            </a:endParaRPr>
          </a:p>
        </p:txBody>
      </p:sp>
      <p:sp>
        <p:nvSpPr>
          <p:cNvPr id="6" name="Rounded Rectangle 5"/>
          <p:cNvSpPr/>
          <p:nvPr/>
        </p:nvSpPr>
        <p:spPr bwMode="auto">
          <a:xfrm>
            <a:off x="704332" y="5042859"/>
            <a:ext cx="8334375" cy="156388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36000" tIns="36000" rIns="36000" bIns="36000" numCol="1" rtlCol="0" anchor="t" anchorCtr="0" compatLnSpc="1">
            <a:prstTxWarp prst="textNoShape">
              <a:avLst/>
            </a:prstTxWarp>
          </a:bodyPr>
          <a:lstStyle/>
          <a:p>
            <a:pPr algn="ctr" eaLnBrk="0" hangingPunct="0">
              <a:spcBef>
                <a:spcPct val="50000"/>
              </a:spcBef>
            </a:pPr>
            <a:r>
              <a:rPr lang="en-GB" sz="1600" dirty="0" smtClean="0"/>
              <a:t>Final Reports available here:</a:t>
            </a:r>
          </a:p>
          <a:p>
            <a:pPr algn="ctr" eaLnBrk="0" hangingPunct="0">
              <a:spcBef>
                <a:spcPct val="50000"/>
              </a:spcBef>
            </a:pPr>
            <a:r>
              <a:rPr lang="en-GB" sz="1600" u="sng" dirty="0" smtClean="0">
                <a:solidFill>
                  <a:srgbClr val="FF0000"/>
                </a:solidFill>
                <a:hlinkClick r:id="rId2"/>
              </a:rPr>
              <a:t>http://www.eumetsat.int/website/home/Data/ClimateService/index.html</a:t>
            </a:r>
            <a:endParaRPr lang="en-GB" sz="1600" u="sng" dirty="0" smtClean="0">
              <a:solidFill>
                <a:srgbClr val="FF0000"/>
              </a:solidFill>
            </a:endParaRPr>
          </a:p>
          <a:p>
            <a:pPr algn="ctr" eaLnBrk="0" hangingPunct="0">
              <a:spcBef>
                <a:spcPct val="50000"/>
              </a:spcBef>
            </a:pPr>
            <a:r>
              <a:rPr lang="en-GB" sz="1600" dirty="0"/>
              <a:t>Or</a:t>
            </a:r>
          </a:p>
          <a:p>
            <a:pPr algn="ctr" eaLnBrk="0" hangingPunct="0">
              <a:spcBef>
                <a:spcPct val="50000"/>
              </a:spcBef>
            </a:pPr>
            <a:r>
              <a:rPr lang="en-GB" sz="1600" u="sng" dirty="0">
                <a:hlinkClick r:id="rId3"/>
              </a:rPr>
              <a:t>http://www.scope-cm.org/projects/scm-03</a:t>
            </a:r>
            <a:r>
              <a:rPr lang="en-GB" sz="1600" u="sng" dirty="0" smtClean="0">
                <a:hlinkClick r:id="rId3"/>
              </a:rPr>
              <a:t>/</a:t>
            </a:r>
            <a:r>
              <a:rPr lang="en-GB" sz="1600" u="sng" dirty="0" smtClean="0"/>
              <a:t>  </a:t>
            </a:r>
            <a:endParaRPr lang="en-GB" sz="1600" u="sng" dirty="0"/>
          </a:p>
          <a:p>
            <a:pPr algn="ctr" eaLnBrk="0" hangingPunct="0">
              <a:spcBef>
                <a:spcPct val="50000"/>
              </a:spcBef>
            </a:pPr>
            <a:endParaRPr kumimoji="0" lang="en-US" sz="1600" b="1" i="0" u="sng" strike="noStrike" cap="none" normalizeH="0" baseline="0" dirty="0">
              <a:ln>
                <a:noFill/>
              </a:ln>
              <a:solidFill>
                <a:schemeClr val="bg1"/>
              </a:solidFill>
              <a:effectLst/>
              <a:latin typeface="Tahoma" pitchFamily="34" charset="0"/>
            </a:endParaRPr>
          </a:p>
          <a:p>
            <a:pPr algn="ctr" eaLnBrk="0" hangingPunct="0">
              <a:spcBef>
                <a:spcPct val="50000"/>
              </a:spcBef>
            </a:pPr>
            <a:endParaRPr kumimoji="0" lang="en-GB" sz="1600" b="1" i="0" u="sng" strike="noStrike" cap="none" normalizeH="0" baseline="0" dirty="0" smtClean="0">
              <a:ln>
                <a:noFill/>
              </a:ln>
              <a:solidFill>
                <a:schemeClr val="bg1"/>
              </a:solidFill>
              <a:effectLst/>
              <a:latin typeface="Tahoma" pitchFamily="34" charset="0"/>
            </a:endParaRPr>
          </a:p>
        </p:txBody>
      </p:sp>
      <p:sp>
        <p:nvSpPr>
          <p:cNvPr id="7" name="Rectangle 6"/>
          <p:cNvSpPr/>
          <p:nvPr/>
        </p:nvSpPr>
        <p:spPr>
          <a:xfrm>
            <a:off x="1055105" y="1026235"/>
            <a:ext cx="7862557"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63525" indent="-263525" algn="ctr">
              <a:defRPr/>
            </a:pPr>
            <a:r>
              <a:rPr lang="en-GB" sz="1600" dirty="0" smtClean="0">
                <a:solidFill>
                  <a:schemeClr val="tx1"/>
                </a:solidFill>
                <a:latin typeface="Arial" pitchFamily="34" charset="0"/>
                <a:cs typeface="Arial" pitchFamily="34" charset="0"/>
              </a:rPr>
              <a:t>Two Studies performed by independent researchers in Europe and the US.  </a:t>
            </a:r>
            <a:endParaRPr lang="en-GB"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51750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SCM-03: the project team</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823637308"/>
              </p:ext>
            </p:extLst>
          </p:nvPr>
        </p:nvGraphicFramePr>
        <p:xfrm>
          <a:off x="81664" y="1151067"/>
          <a:ext cx="6874134" cy="3516295"/>
        </p:xfrm>
        <a:graphic>
          <a:graphicData uri="http://schemas.openxmlformats.org/drawingml/2006/table">
            <a:tbl>
              <a:tblPr/>
              <a:tblGrid>
                <a:gridCol w="2206435">
                  <a:extLst>
                    <a:ext uri="{9D8B030D-6E8A-4147-A177-3AD203B41FA5}">
                      <a16:colId xmlns:a16="http://schemas.microsoft.com/office/drawing/2014/main" val="20000"/>
                    </a:ext>
                  </a:extLst>
                </a:gridCol>
                <a:gridCol w="1974700">
                  <a:extLst>
                    <a:ext uri="{9D8B030D-6E8A-4147-A177-3AD203B41FA5}">
                      <a16:colId xmlns:a16="http://schemas.microsoft.com/office/drawing/2014/main" val="20001"/>
                    </a:ext>
                  </a:extLst>
                </a:gridCol>
                <a:gridCol w="2692999">
                  <a:extLst>
                    <a:ext uri="{9D8B030D-6E8A-4147-A177-3AD203B41FA5}">
                      <a16:colId xmlns:a16="http://schemas.microsoft.com/office/drawing/2014/main" val="20002"/>
                    </a:ext>
                  </a:extLst>
                </a:gridCol>
              </a:tblGrid>
              <a:tr h="839534">
                <a:tc>
                  <a:txBody>
                    <a:bodyPr/>
                    <a:lstStyle/>
                    <a:p>
                      <a:pPr algn="l">
                        <a:lnSpc>
                          <a:spcPct val="115000"/>
                        </a:lnSpc>
                        <a:spcBef>
                          <a:spcPts val="600"/>
                        </a:spcBef>
                        <a:spcAft>
                          <a:spcPts val="600"/>
                        </a:spcAft>
                        <a:tabLst>
                          <a:tab pos="2340610" algn="l"/>
                        </a:tabLst>
                      </a:pPr>
                      <a:r>
                        <a:rPr lang="en-US" sz="1400" b="1" dirty="0">
                          <a:latin typeface="Helvetica" pitchFamily="34" charset="0"/>
                          <a:ea typeface="Times New Roman"/>
                          <a:cs typeface="Helvetica" pitchFamily="34" charset="0"/>
                        </a:rPr>
                        <a:t>EUMETSAT </a:t>
                      </a:r>
                      <a:endParaRPr lang="en-US" sz="1400" b="1" dirty="0" smtClean="0">
                        <a:latin typeface="Helvetica" pitchFamily="34" charset="0"/>
                        <a:ea typeface="Times New Roman"/>
                        <a:cs typeface="Helvetica" pitchFamily="34" charset="0"/>
                      </a:endParaRPr>
                    </a:p>
                    <a:p>
                      <a:pPr algn="l">
                        <a:lnSpc>
                          <a:spcPct val="115000"/>
                        </a:lnSpc>
                        <a:spcBef>
                          <a:spcPts val="600"/>
                        </a:spcBef>
                        <a:spcAft>
                          <a:spcPts val="600"/>
                        </a:spcAft>
                        <a:tabLst>
                          <a:tab pos="2340610" algn="l"/>
                        </a:tabLst>
                      </a:pPr>
                      <a:r>
                        <a:rPr lang="en-US" sz="1400" b="1" dirty="0" smtClean="0">
                          <a:latin typeface="Helvetica" pitchFamily="34" charset="0"/>
                          <a:ea typeface="Times New Roman"/>
                          <a:cs typeface="Helvetica" pitchFamily="34" charset="0"/>
                        </a:rPr>
                        <a:t>(</a:t>
                      </a:r>
                      <a:r>
                        <a:rPr lang="en-US" sz="1400" b="1" dirty="0">
                          <a:latin typeface="Helvetica" pitchFamily="34" charset="0"/>
                          <a:ea typeface="Times New Roman"/>
                          <a:cs typeface="Helvetica" pitchFamily="34" charset="0"/>
                        </a:rPr>
                        <a:t>Darmstadt, Germany)</a:t>
                      </a:r>
                      <a:endParaRPr lang="en-GB" sz="1400" b="1" dirty="0">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957875" rtl="0" eaLnBrk="1" latinLnBrk="0" hangingPunct="1">
                        <a:lnSpc>
                          <a:spcPct val="115000"/>
                        </a:lnSpc>
                        <a:spcBef>
                          <a:spcPts val="600"/>
                        </a:spcBef>
                        <a:spcAft>
                          <a:spcPts val="600"/>
                        </a:spcAft>
                        <a:buFont typeface="Arial" pitchFamily="34" charset="0"/>
                        <a:buChar char="•"/>
                        <a:tabLst>
                          <a:tab pos="2340610" algn="l"/>
                        </a:tabLst>
                      </a:pPr>
                      <a:r>
                        <a:rPr lang="en-GB" sz="1400" kern="1200" dirty="0" smtClean="0">
                          <a:solidFill>
                            <a:schemeClr val="tx1"/>
                          </a:solidFill>
                          <a:latin typeface="Helvetica" pitchFamily="34" charset="0"/>
                          <a:ea typeface="Times New Roman"/>
                          <a:cs typeface="Helvetica" pitchFamily="34" charset="0"/>
                        </a:rPr>
                        <a:t> A. Lat</a:t>
                      </a:r>
                      <a:r>
                        <a:rPr lang="en-US" sz="1400" kern="1200" dirty="0">
                          <a:solidFill>
                            <a:schemeClr val="tx1"/>
                          </a:solidFill>
                          <a:latin typeface="Helvetica" pitchFamily="34" charset="0"/>
                          <a:ea typeface="Times New Roman"/>
                          <a:cs typeface="Helvetica" pitchFamily="34" charset="0"/>
                        </a:rPr>
                        <a:t>tan</a:t>
                      </a:r>
                      <a:r>
                        <a:rPr lang="en-GB" sz="1400" kern="1200" dirty="0" err="1" smtClean="0">
                          <a:solidFill>
                            <a:schemeClr val="tx1"/>
                          </a:solidFill>
                          <a:latin typeface="Helvetica" pitchFamily="34" charset="0"/>
                          <a:ea typeface="Times New Roman"/>
                          <a:cs typeface="Helvetica" pitchFamily="34" charset="0"/>
                        </a:rPr>
                        <a:t>zio</a:t>
                      </a:r>
                      <a:endParaRPr lang="en-GB" sz="1400" kern="1200" dirty="0" smtClean="0">
                        <a:solidFill>
                          <a:schemeClr val="tx1"/>
                        </a:solidFill>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Bef>
                          <a:spcPts val="600"/>
                        </a:spcBef>
                        <a:spcAft>
                          <a:spcPts val="600"/>
                        </a:spcAft>
                        <a:tabLst>
                          <a:tab pos="2340610" algn="l"/>
                        </a:tabLst>
                      </a:pPr>
                      <a:r>
                        <a:rPr lang="en-GB" sz="1400" dirty="0">
                          <a:latin typeface="Helvetica" pitchFamily="34" charset="0"/>
                          <a:ea typeface="Times New Roman"/>
                          <a:cs typeface="Helvetica" pitchFamily="34" charset="0"/>
                        </a:rPr>
                        <a:t>Project Leading, algorithm development and METEOSAT Processing</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47377">
                <a:tc>
                  <a:txBody>
                    <a:bodyPr/>
                    <a:lstStyle/>
                    <a:p>
                      <a:pPr algn="l">
                        <a:lnSpc>
                          <a:spcPct val="115000"/>
                        </a:lnSpc>
                        <a:spcBef>
                          <a:spcPts val="600"/>
                        </a:spcBef>
                        <a:spcAft>
                          <a:spcPts val="600"/>
                        </a:spcAft>
                        <a:tabLst>
                          <a:tab pos="2340610" algn="l"/>
                        </a:tabLst>
                      </a:pPr>
                      <a:r>
                        <a:rPr lang="en-US" sz="1400" b="1" dirty="0">
                          <a:latin typeface="Helvetica" pitchFamily="34" charset="0"/>
                          <a:ea typeface="Times New Roman"/>
                          <a:cs typeface="Helvetica" pitchFamily="34" charset="0"/>
                        </a:rPr>
                        <a:t>NOAA’s NCEI </a:t>
                      </a:r>
                      <a:endParaRPr lang="en-US" sz="1400" b="1" dirty="0" smtClean="0">
                        <a:latin typeface="Helvetica" pitchFamily="34" charset="0"/>
                        <a:ea typeface="Times New Roman"/>
                        <a:cs typeface="Helvetica" pitchFamily="34" charset="0"/>
                      </a:endParaRPr>
                    </a:p>
                    <a:p>
                      <a:pPr algn="l">
                        <a:lnSpc>
                          <a:spcPct val="115000"/>
                        </a:lnSpc>
                        <a:spcBef>
                          <a:spcPts val="600"/>
                        </a:spcBef>
                        <a:spcAft>
                          <a:spcPts val="600"/>
                        </a:spcAft>
                        <a:tabLst>
                          <a:tab pos="2340610" algn="l"/>
                        </a:tabLst>
                      </a:pPr>
                      <a:r>
                        <a:rPr lang="en-US" sz="1400" b="1" dirty="0" smtClean="0">
                          <a:latin typeface="Helvetica" pitchFamily="34" charset="0"/>
                          <a:ea typeface="Times New Roman"/>
                          <a:cs typeface="Helvetica" pitchFamily="34" charset="0"/>
                        </a:rPr>
                        <a:t>(</a:t>
                      </a:r>
                      <a:r>
                        <a:rPr lang="en-US" sz="1400" b="1" dirty="0">
                          <a:latin typeface="Helvetica" pitchFamily="34" charset="0"/>
                          <a:ea typeface="Times New Roman"/>
                          <a:cs typeface="Helvetica" pitchFamily="34" charset="0"/>
                        </a:rPr>
                        <a:t>Asheville, NC, US)</a:t>
                      </a:r>
                      <a:endParaRPr lang="en-GB" sz="1400" b="1" dirty="0">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Bef>
                          <a:spcPts val="600"/>
                        </a:spcBef>
                        <a:spcAft>
                          <a:spcPts val="600"/>
                        </a:spcAft>
                        <a:buFont typeface="Arial" pitchFamily="34" charset="0"/>
                        <a:buChar char="•"/>
                        <a:tabLst>
                          <a:tab pos="2340610" algn="l"/>
                        </a:tabLst>
                      </a:pPr>
                      <a:r>
                        <a:rPr lang="en-US" sz="1400" dirty="0" smtClean="0">
                          <a:latin typeface="Helvetica" pitchFamily="34" charset="0"/>
                          <a:ea typeface="Times New Roman"/>
                          <a:cs typeface="Helvetica" pitchFamily="34" charset="0"/>
                        </a:rPr>
                        <a:t> J</a:t>
                      </a:r>
                      <a:r>
                        <a:rPr lang="en-US" sz="1400" dirty="0">
                          <a:latin typeface="Helvetica" pitchFamily="34" charset="0"/>
                          <a:ea typeface="Times New Roman"/>
                          <a:cs typeface="Helvetica" pitchFamily="34" charset="0"/>
                        </a:rPr>
                        <a:t>. </a:t>
                      </a:r>
                      <a:r>
                        <a:rPr lang="en-US" sz="1400" dirty="0" smtClean="0">
                          <a:latin typeface="Helvetica" pitchFamily="34" charset="0"/>
                          <a:ea typeface="Times New Roman"/>
                          <a:cs typeface="Helvetica" pitchFamily="34" charset="0"/>
                        </a:rPr>
                        <a:t>Matthews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Bef>
                          <a:spcPts val="600"/>
                        </a:spcBef>
                        <a:spcAft>
                          <a:spcPts val="600"/>
                        </a:spcAft>
                        <a:tabLst>
                          <a:tab pos="2340610" algn="l"/>
                        </a:tabLst>
                      </a:pPr>
                      <a:r>
                        <a:rPr lang="en-US" sz="1400" dirty="0" smtClean="0">
                          <a:latin typeface="Helvetica" pitchFamily="34" charset="0"/>
                          <a:ea typeface="Times New Roman"/>
                          <a:cs typeface="Helvetica" pitchFamily="34" charset="0"/>
                        </a:rPr>
                        <a:t>SW for daily/NetCDF4 </a:t>
                      </a:r>
                      <a:r>
                        <a:rPr lang="en-US" sz="1400" dirty="0">
                          <a:latin typeface="Helvetica" pitchFamily="34" charset="0"/>
                          <a:ea typeface="Times New Roman"/>
                          <a:cs typeface="Helvetica" pitchFamily="34" charset="0"/>
                        </a:rPr>
                        <a:t>products and GOES processing</a:t>
                      </a:r>
                      <a:endParaRPr lang="en-GB" sz="1400" dirty="0">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3851">
                <a:tc>
                  <a:txBody>
                    <a:bodyPr/>
                    <a:lstStyle/>
                    <a:p>
                      <a:pPr algn="l">
                        <a:lnSpc>
                          <a:spcPct val="115000"/>
                        </a:lnSpc>
                        <a:spcBef>
                          <a:spcPts val="600"/>
                        </a:spcBef>
                        <a:spcAft>
                          <a:spcPts val="600"/>
                        </a:spcAft>
                        <a:tabLst>
                          <a:tab pos="2340610" algn="l"/>
                        </a:tabLst>
                      </a:pPr>
                      <a:r>
                        <a:rPr lang="de-DE" sz="1400" b="1" dirty="0" smtClean="0">
                          <a:latin typeface="Helvetica" pitchFamily="34" charset="0"/>
                          <a:ea typeface="Times New Roman"/>
                          <a:cs typeface="Helvetica" pitchFamily="34" charset="0"/>
                        </a:rPr>
                        <a:t>JMA</a:t>
                      </a:r>
                    </a:p>
                    <a:p>
                      <a:pPr algn="l">
                        <a:lnSpc>
                          <a:spcPct val="115000"/>
                        </a:lnSpc>
                        <a:spcBef>
                          <a:spcPts val="600"/>
                        </a:spcBef>
                        <a:spcAft>
                          <a:spcPts val="600"/>
                        </a:spcAft>
                        <a:tabLst>
                          <a:tab pos="2340610" algn="l"/>
                        </a:tabLst>
                      </a:pPr>
                      <a:r>
                        <a:rPr lang="de-DE" sz="1400" b="1" dirty="0" smtClean="0">
                          <a:latin typeface="Helvetica" pitchFamily="34" charset="0"/>
                          <a:ea typeface="Times New Roman"/>
                          <a:cs typeface="Helvetica" pitchFamily="34" charset="0"/>
                        </a:rPr>
                        <a:t>(Tokyo</a:t>
                      </a:r>
                      <a:r>
                        <a:rPr lang="de-DE" sz="1400" b="1" dirty="0">
                          <a:latin typeface="Helvetica" pitchFamily="34" charset="0"/>
                          <a:ea typeface="Times New Roman"/>
                          <a:cs typeface="Helvetica" pitchFamily="34" charset="0"/>
                        </a:rPr>
                        <a:t>, Japan)</a:t>
                      </a:r>
                      <a:endParaRPr lang="en-GB" sz="1400" b="1" dirty="0">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Bef>
                          <a:spcPts val="600"/>
                        </a:spcBef>
                        <a:spcAft>
                          <a:spcPts val="600"/>
                        </a:spcAft>
                        <a:buFont typeface="Arial" pitchFamily="34" charset="0"/>
                        <a:buChar char="•"/>
                        <a:tabLst>
                          <a:tab pos="2340610" algn="l"/>
                        </a:tabLst>
                      </a:pPr>
                      <a:r>
                        <a:rPr lang="en-GB" sz="1400" dirty="0" smtClean="0">
                          <a:latin typeface="Helvetica" pitchFamily="34" charset="0"/>
                          <a:ea typeface="Times New Roman"/>
                          <a:cs typeface="Helvetica" pitchFamily="34" charset="0"/>
                        </a:rPr>
                        <a:t> M</a:t>
                      </a:r>
                      <a:r>
                        <a:rPr lang="en-GB" sz="1400" dirty="0">
                          <a:latin typeface="Helvetica" pitchFamily="34" charset="0"/>
                          <a:ea typeface="Times New Roman"/>
                          <a:cs typeface="Helvetica" pitchFamily="34" charset="0"/>
                        </a:rPr>
                        <a:t>. </a:t>
                      </a:r>
                      <a:r>
                        <a:rPr lang="en-GB" sz="1400" dirty="0" smtClean="0">
                          <a:latin typeface="Helvetica" pitchFamily="34" charset="0"/>
                          <a:ea typeface="Times New Roman"/>
                          <a:cs typeface="Helvetica" pitchFamily="34" charset="0"/>
                        </a:rPr>
                        <a:t>Takahashi</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Bef>
                          <a:spcPts val="600"/>
                        </a:spcBef>
                        <a:spcAft>
                          <a:spcPts val="600"/>
                        </a:spcAft>
                        <a:tabLst>
                          <a:tab pos="2340610" algn="l"/>
                        </a:tabLst>
                      </a:pPr>
                      <a:r>
                        <a:rPr lang="en-GB" sz="1400" dirty="0">
                          <a:latin typeface="Helvetica" pitchFamily="34" charset="0"/>
                          <a:ea typeface="Times New Roman"/>
                          <a:cs typeface="Helvetica" pitchFamily="34" charset="0"/>
                        </a:rPr>
                        <a:t>GMS/MTSAT Processing</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15111">
                <a:tc>
                  <a:txBody>
                    <a:bodyPr/>
                    <a:lstStyle/>
                    <a:p>
                      <a:pPr algn="l">
                        <a:lnSpc>
                          <a:spcPct val="115000"/>
                        </a:lnSpc>
                        <a:spcBef>
                          <a:spcPts val="600"/>
                        </a:spcBef>
                        <a:spcAft>
                          <a:spcPts val="600"/>
                        </a:spcAft>
                        <a:tabLst>
                          <a:tab pos="2340610" algn="l"/>
                        </a:tabLst>
                      </a:pPr>
                      <a:endParaRPr lang="de-DE" sz="1400" b="1" dirty="0" smtClean="0">
                        <a:latin typeface="Helvetica" pitchFamily="34" charset="0"/>
                        <a:ea typeface="Times New Roman"/>
                        <a:cs typeface="Helvetica" pitchFamily="34" charset="0"/>
                      </a:endParaRPr>
                    </a:p>
                    <a:p>
                      <a:pPr algn="l">
                        <a:lnSpc>
                          <a:spcPct val="115000"/>
                        </a:lnSpc>
                        <a:spcBef>
                          <a:spcPts val="600"/>
                        </a:spcBef>
                        <a:spcAft>
                          <a:spcPts val="600"/>
                        </a:spcAft>
                        <a:tabLst>
                          <a:tab pos="2340610" algn="l"/>
                        </a:tabLst>
                      </a:pPr>
                      <a:r>
                        <a:rPr lang="de-DE" sz="1400" b="1" dirty="0" err="1" smtClean="0">
                          <a:latin typeface="Helvetica" pitchFamily="34" charset="0"/>
                          <a:ea typeface="Times New Roman"/>
                          <a:cs typeface="Helvetica" pitchFamily="34" charset="0"/>
                        </a:rPr>
                        <a:t>MeteoSwiss</a:t>
                      </a:r>
                      <a:r>
                        <a:rPr lang="de-DE" sz="1400" b="1" dirty="0" smtClean="0">
                          <a:latin typeface="Helvetica" pitchFamily="34" charset="0"/>
                          <a:ea typeface="Times New Roman"/>
                          <a:cs typeface="Helvetica" pitchFamily="34" charset="0"/>
                        </a:rPr>
                        <a:t> (CMSAF)</a:t>
                      </a:r>
                    </a:p>
                    <a:p>
                      <a:pPr algn="l">
                        <a:lnSpc>
                          <a:spcPct val="115000"/>
                        </a:lnSpc>
                        <a:spcBef>
                          <a:spcPts val="600"/>
                        </a:spcBef>
                        <a:spcAft>
                          <a:spcPts val="600"/>
                        </a:spcAft>
                        <a:tabLst>
                          <a:tab pos="2340610" algn="l"/>
                        </a:tabLst>
                      </a:pPr>
                      <a:r>
                        <a:rPr lang="de-DE" sz="1400" b="1" dirty="0" smtClean="0">
                          <a:latin typeface="Helvetica" pitchFamily="34" charset="0"/>
                          <a:ea typeface="Times New Roman"/>
                          <a:cs typeface="Helvetica" pitchFamily="34" charset="0"/>
                        </a:rPr>
                        <a:t> </a:t>
                      </a:r>
                      <a:r>
                        <a:rPr lang="de-DE" sz="1400" b="1" dirty="0">
                          <a:latin typeface="Helvetica" pitchFamily="34" charset="0"/>
                          <a:ea typeface="Times New Roman"/>
                          <a:cs typeface="Helvetica" pitchFamily="34" charset="0"/>
                        </a:rPr>
                        <a:t>(Zurich, Switzerland)</a:t>
                      </a:r>
                      <a:endParaRPr lang="en-GB" sz="1400" b="1" dirty="0">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defTabSz="957875" rtl="0" eaLnBrk="1" fontAlgn="auto" latinLnBrk="0" hangingPunct="1">
                        <a:lnSpc>
                          <a:spcPct val="115000"/>
                        </a:lnSpc>
                        <a:spcBef>
                          <a:spcPts val="600"/>
                        </a:spcBef>
                        <a:spcAft>
                          <a:spcPts val="600"/>
                        </a:spcAft>
                        <a:buClrTx/>
                        <a:buSzTx/>
                        <a:buFont typeface="Arial" panose="020B0604020202020204" pitchFamily="34" charset="0"/>
                        <a:buChar char="•"/>
                        <a:tabLst>
                          <a:tab pos="2340610" algn="l"/>
                        </a:tabLst>
                        <a:defRPr/>
                      </a:pPr>
                      <a:endParaRPr lang="en-GB" sz="1400" kern="1200" dirty="0" smtClean="0">
                        <a:solidFill>
                          <a:schemeClr val="tx1"/>
                        </a:solidFill>
                        <a:latin typeface="Helvetica" pitchFamily="34" charset="0"/>
                        <a:ea typeface="Times New Roman"/>
                        <a:cs typeface="Helvetica" pitchFamily="34" charset="0"/>
                      </a:endParaRPr>
                    </a:p>
                    <a:p>
                      <a:pPr marL="285750" marR="0" indent="-285750" algn="l" defTabSz="957875" rtl="0" eaLnBrk="1" fontAlgn="auto" latinLnBrk="0" hangingPunct="1">
                        <a:lnSpc>
                          <a:spcPct val="115000"/>
                        </a:lnSpc>
                        <a:spcBef>
                          <a:spcPts val="600"/>
                        </a:spcBef>
                        <a:spcAft>
                          <a:spcPts val="600"/>
                        </a:spcAft>
                        <a:buClrTx/>
                        <a:buSzTx/>
                        <a:buFont typeface="Arial" panose="020B0604020202020204" pitchFamily="34" charset="0"/>
                        <a:buChar char="•"/>
                        <a:tabLst>
                          <a:tab pos="2340610" algn="l"/>
                        </a:tabLst>
                        <a:defRPr/>
                      </a:pPr>
                      <a:r>
                        <a:rPr lang="en-GB" sz="1400" kern="1200" dirty="0" err="1" smtClean="0">
                          <a:solidFill>
                            <a:schemeClr val="tx1"/>
                          </a:solidFill>
                          <a:latin typeface="Helvetica" pitchFamily="34" charset="0"/>
                          <a:ea typeface="Times New Roman"/>
                          <a:cs typeface="Helvetica" pitchFamily="34" charset="0"/>
                        </a:rPr>
                        <a:t>Anke</a:t>
                      </a:r>
                      <a:r>
                        <a:rPr lang="en-GB" sz="1400" kern="1200" dirty="0" smtClean="0">
                          <a:solidFill>
                            <a:schemeClr val="tx1"/>
                          </a:solidFill>
                          <a:latin typeface="Helvetica" pitchFamily="34" charset="0"/>
                          <a:ea typeface="Times New Roman"/>
                          <a:cs typeface="Helvetica" pitchFamily="34" charset="0"/>
                        </a:rPr>
                        <a:t> </a:t>
                      </a:r>
                      <a:r>
                        <a:rPr lang="en-GB" sz="1400" kern="1200" dirty="0" err="1" smtClean="0">
                          <a:solidFill>
                            <a:schemeClr val="tx1"/>
                          </a:solidFill>
                          <a:latin typeface="Helvetica" pitchFamily="34" charset="0"/>
                          <a:ea typeface="Times New Roman"/>
                          <a:cs typeface="Helvetica" pitchFamily="34" charset="0"/>
                        </a:rPr>
                        <a:t>Duguay-Tetzlaff</a:t>
                      </a:r>
                      <a:endParaRPr lang="en-GB" sz="1400" kern="1200" dirty="0" smtClean="0">
                        <a:solidFill>
                          <a:schemeClr val="tx1"/>
                        </a:solidFill>
                        <a:latin typeface="Helvetica" pitchFamily="34" charset="0"/>
                        <a:ea typeface="Times New Roman"/>
                        <a:cs typeface="Helvetica" pitchFamily="34" charset="0"/>
                      </a:endParaRPr>
                    </a:p>
                    <a:p>
                      <a:pPr marL="0" marR="0" indent="0" algn="l" defTabSz="957875" rtl="0" eaLnBrk="1" fontAlgn="auto" latinLnBrk="0" hangingPunct="1">
                        <a:lnSpc>
                          <a:spcPct val="115000"/>
                        </a:lnSpc>
                        <a:spcBef>
                          <a:spcPts val="600"/>
                        </a:spcBef>
                        <a:spcAft>
                          <a:spcPts val="600"/>
                        </a:spcAft>
                        <a:buClrTx/>
                        <a:buSzTx/>
                        <a:buFont typeface="Arial" pitchFamily="34" charset="0"/>
                        <a:buNone/>
                        <a:tabLst>
                          <a:tab pos="2340610" algn="l"/>
                        </a:tabLst>
                        <a:defRPr/>
                      </a:pPr>
                      <a:r>
                        <a:rPr lang="en-GB" sz="1400" dirty="0" smtClean="0">
                          <a:latin typeface="Helvetica" pitchFamily="34" charset="0"/>
                          <a:ea typeface="Times New Roman"/>
                          <a:cs typeface="Helvetica" pitchFamily="34" charset="0"/>
                        </a:rPr>
                        <a:t>  </a:t>
                      </a:r>
                      <a:endParaRPr lang="en-GB" sz="1400" dirty="0">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Bef>
                          <a:spcPts val="600"/>
                        </a:spcBef>
                        <a:spcAft>
                          <a:spcPts val="600"/>
                        </a:spcAft>
                        <a:tabLst>
                          <a:tab pos="2340610" algn="l"/>
                        </a:tabLst>
                      </a:pPr>
                      <a:endParaRPr lang="en-GB" sz="1400" dirty="0" smtClean="0">
                        <a:latin typeface="Helvetica" pitchFamily="34" charset="0"/>
                        <a:ea typeface="Times New Roman"/>
                        <a:cs typeface="Helvetica" pitchFamily="34" charset="0"/>
                      </a:endParaRPr>
                    </a:p>
                    <a:p>
                      <a:pPr algn="l">
                        <a:lnSpc>
                          <a:spcPct val="115000"/>
                        </a:lnSpc>
                        <a:spcBef>
                          <a:spcPts val="600"/>
                        </a:spcBef>
                        <a:spcAft>
                          <a:spcPts val="600"/>
                        </a:spcAft>
                        <a:tabLst>
                          <a:tab pos="2340610" algn="l"/>
                        </a:tabLst>
                      </a:pPr>
                      <a:r>
                        <a:rPr lang="en-GB" sz="1400" dirty="0" smtClean="0">
                          <a:latin typeface="Helvetica" pitchFamily="34" charset="0"/>
                          <a:ea typeface="Times New Roman"/>
                          <a:cs typeface="Helvetica" pitchFamily="34" charset="0"/>
                        </a:rPr>
                        <a:t>GEO </a:t>
                      </a:r>
                      <a:r>
                        <a:rPr lang="en-GB" sz="1400" dirty="0">
                          <a:latin typeface="Helvetica" pitchFamily="34" charset="0"/>
                          <a:ea typeface="Times New Roman"/>
                          <a:cs typeface="Helvetica" pitchFamily="34" charset="0"/>
                        </a:rPr>
                        <a:t>Cloud mask</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10" name="Picture 1" descr="O:\EUMETSATLogo\Logo Files\png\horizontal\color\EUMETSATLogo_hor_noTagline_gradient.png"/>
          <p:cNvPicPr>
            <a:picLocks noChangeAspect="1" noChangeArrowheads="1"/>
          </p:cNvPicPr>
          <p:nvPr/>
        </p:nvPicPr>
        <p:blipFill>
          <a:blip r:embed="rId2" cstate="print"/>
          <a:srcRect/>
          <a:stretch>
            <a:fillRect/>
          </a:stretch>
        </p:blipFill>
        <p:spPr bwMode="auto">
          <a:xfrm>
            <a:off x="6945165" y="1151067"/>
            <a:ext cx="2872027" cy="710348"/>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7204606" y="3552907"/>
            <a:ext cx="2368178" cy="969076"/>
          </a:xfrm>
          <a:prstGeom prst="rect">
            <a:avLst/>
          </a:prstGeom>
          <a:noFill/>
          <a:ln w="9525">
            <a:noFill/>
            <a:miter lim="800000"/>
            <a:headEnd/>
            <a:tailEnd/>
          </a:ln>
          <a:effectLst/>
        </p:spPr>
      </p:pic>
      <p:pic>
        <p:nvPicPr>
          <p:cNvPr id="8" name="Picture 2" descr="O:\WORK\Projects\SCOPE_CM\Logos\logo_JMA.png"/>
          <p:cNvPicPr>
            <a:picLocks noChangeAspect="1" noChangeArrowheads="1"/>
          </p:cNvPicPr>
          <p:nvPr/>
        </p:nvPicPr>
        <p:blipFill>
          <a:blip r:embed="rId4" cstate="print"/>
          <a:srcRect/>
          <a:stretch>
            <a:fillRect/>
          </a:stretch>
        </p:blipFill>
        <p:spPr bwMode="auto">
          <a:xfrm>
            <a:off x="7174241" y="2655591"/>
            <a:ext cx="2167878" cy="857249"/>
          </a:xfrm>
          <a:prstGeom prst="rect">
            <a:avLst/>
          </a:prstGeom>
          <a:noFill/>
        </p:spPr>
      </p:pic>
      <p:pic>
        <p:nvPicPr>
          <p:cNvPr id="9" name="Picture 3" descr="O:\WORK\Projects\SCOPE_CM\Logos\Noaa_logo.png"/>
          <p:cNvPicPr>
            <a:picLocks noChangeAspect="1" noChangeArrowheads="1"/>
          </p:cNvPicPr>
          <p:nvPr/>
        </p:nvPicPr>
        <p:blipFill>
          <a:blip r:embed="rId5" cstate="print"/>
          <a:srcRect/>
          <a:stretch>
            <a:fillRect/>
          </a:stretch>
        </p:blipFill>
        <p:spPr bwMode="auto">
          <a:xfrm>
            <a:off x="7926531" y="1727762"/>
            <a:ext cx="1070644" cy="1111131"/>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384960491"/>
              </p:ext>
            </p:extLst>
          </p:nvPr>
        </p:nvGraphicFramePr>
        <p:xfrm>
          <a:off x="81664" y="4552374"/>
          <a:ext cx="6889169" cy="1115111"/>
        </p:xfrm>
        <a:graphic>
          <a:graphicData uri="http://schemas.openxmlformats.org/drawingml/2006/table">
            <a:tbl>
              <a:tblPr/>
              <a:tblGrid>
                <a:gridCol w="2211261">
                  <a:extLst>
                    <a:ext uri="{9D8B030D-6E8A-4147-A177-3AD203B41FA5}">
                      <a16:colId xmlns:a16="http://schemas.microsoft.com/office/drawing/2014/main" val="3475996443"/>
                    </a:ext>
                  </a:extLst>
                </a:gridCol>
                <a:gridCol w="1979019">
                  <a:extLst>
                    <a:ext uri="{9D8B030D-6E8A-4147-A177-3AD203B41FA5}">
                      <a16:colId xmlns:a16="http://schemas.microsoft.com/office/drawing/2014/main" val="2120104384"/>
                    </a:ext>
                  </a:extLst>
                </a:gridCol>
                <a:gridCol w="2698889">
                  <a:extLst>
                    <a:ext uri="{9D8B030D-6E8A-4147-A177-3AD203B41FA5}">
                      <a16:colId xmlns:a16="http://schemas.microsoft.com/office/drawing/2014/main" val="3701268480"/>
                    </a:ext>
                  </a:extLst>
                </a:gridCol>
              </a:tblGrid>
              <a:tr h="1115111">
                <a:tc>
                  <a:txBody>
                    <a:bodyPr/>
                    <a:lstStyle/>
                    <a:p>
                      <a:pPr algn="l">
                        <a:lnSpc>
                          <a:spcPct val="115000"/>
                        </a:lnSpc>
                        <a:spcBef>
                          <a:spcPts val="600"/>
                        </a:spcBef>
                        <a:spcAft>
                          <a:spcPts val="600"/>
                        </a:spcAft>
                        <a:tabLst>
                          <a:tab pos="2340610" algn="l"/>
                        </a:tabLst>
                      </a:pPr>
                      <a:r>
                        <a:rPr lang="de-DE" sz="1400" b="1" dirty="0" smtClean="0">
                          <a:solidFill>
                            <a:srgbClr val="FF0000"/>
                          </a:solidFill>
                          <a:latin typeface="Helvetica" pitchFamily="34" charset="0"/>
                          <a:ea typeface="Times New Roman"/>
                          <a:cs typeface="Helvetica" pitchFamily="34" charset="0"/>
                        </a:rPr>
                        <a:t>KMA/NMSC </a:t>
                      </a:r>
                    </a:p>
                    <a:p>
                      <a:pPr algn="l">
                        <a:lnSpc>
                          <a:spcPct val="115000"/>
                        </a:lnSpc>
                        <a:spcBef>
                          <a:spcPts val="600"/>
                        </a:spcBef>
                        <a:spcAft>
                          <a:spcPts val="600"/>
                        </a:spcAft>
                        <a:tabLst>
                          <a:tab pos="2340610" algn="l"/>
                        </a:tabLst>
                      </a:pPr>
                      <a:r>
                        <a:rPr lang="de-DE" sz="1400" b="1" dirty="0" smtClean="0">
                          <a:solidFill>
                            <a:srgbClr val="FF0000"/>
                          </a:solidFill>
                          <a:latin typeface="Helvetica" pitchFamily="34" charset="0"/>
                          <a:ea typeface="Times New Roman"/>
                          <a:cs typeface="Helvetica" pitchFamily="34" charset="0"/>
                        </a:rPr>
                        <a:t>(</a:t>
                      </a:r>
                      <a:r>
                        <a:rPr lang="de-DE" sz="1400" b="1" dirty="0" err="1" smtClean="0">
                          <a:solidFill>
                            <a:srgbClr val="FF0000"/>
                          </a:solidFill>
                          <a:latin typeface="Helvetica" pitchFamily="34" charset="0"/>
                          <a:ea typeface="Times New Roman"/>
                          <a:cs typeface="Helvetica" pitchFamily="34" charset="0"/>
                        </a:rPr>
                        <a:t>Gwanghyewon</a:t>
                      </a:r>
                      <a:r>
                        <a:rPr lang="de-DE" sz="1400" b="1" dirty="0" smtClean="0">
                          <a:solidFill>
                            <a:srgbClr val="FF0000"/>
                          </a:solidFill>
                          <a:latin typeface="Helvetica" pitchFamily="34" charset="0"/>
                          <a:ea typeface="Times New Roman"/>
                          <a:cs typeface="Helvetica" pitchFamily="34" charset="0"/>
                        </a:rPr>
                        <a:t>, Korea)</a:t>
                      </a:r>
                      <a:endParaRPr lang="en-GB" sz="1400" b="1" dirty="0">
                        <a:solidFill>
                          <a:srgbClr val="FF0000"/>
                        </a:solidFill>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Bef>
                          <a:spcPts val="600"/>
                        </a:spcBef>
                        <a:spcAft>
                          <a:spcPts val="600"/>
                        </a:spcAft>
                        <a:buFont typeface="Arial" pitchFamily="34" charset="0"/>
                        <a:buChar char="•"/>
                        <a:tabLst>
                          <a:tab pos="2340610" algn="l"/>
                        </a:tabLst>
                      </a:pPr>
                      <a:r>
                        <a:rPr lang="en-GB" sz="1400" b="1" kern="1200" dirty="0" smtClean="0">
                          <a:solidFill>
                            <a:srgbClr val="FF0000"/>
                          </a:solidFill>
                          <a:latin typeface="Helvetica" pitchFamily="34" charset="0"/>
                          <a:ea typeface="Times New Roman"/>
                          <a:cs typeface="Helvetica" pitchFamily="34" charset="0"/>
                        </a:rPr>
                        <a:t> </a:t>
                      </a:r>
                      <a:r>
                        <a:rPr lang="en-GB" sz="1400" b="1" kern="1200" dirty="0" err="1" smtClean="0">
                          <a:solidFill>
                            <a:srgbClr val="FF0000"/>
                          </a:solidFill>
                          <a:latin typeface="Helvetica" pitchFamily="34" charset="0"/>
                          <a:ea typeface="Times New Roman"/>
                          <a:cs typeface="Helvetica" pitchFamily="34" charset="0"/>
                        </a:rPr>
                        <a:t>Eunha</a:t>
                      </a:r>
                      <a:r>
                        <a:rPr lang="en-GB" sz="1400" b="1" kern="1200" dirty="0" smtClean="0">
                          <a:solidFill>
                            <a:srgbClr val="FF0000"/>
                          </a:solidFill>
                          <a:latin typeface="Helvetica" pitchFamily="34" charset="0"/>
                          <a:ea typeface="Times New Roman"/>
                          <a:cs typeface="Helvetica" pitchFamily="34" charset="0"/>
                        </a:rPr>
                        <a:t> </a:t>
                      </a:r>
                      <a:r>
                        <a:rPr lang="en-GB" sz="1400" b="1" kern="1200" dirty="0" err="1" smtClean="0">
                          <a:solidFill>
                            <a:srgbClr val="FF0000"/>
                          </a:solidFill>
                          <a:latin typeface="Helvetica" pitchFamily="34" charset="0"/>
                          <a:ea typeface="Times New Roman"/>
                          <a:cs typeface="Helvetica" pitchFamily="34" charset="0"/>
                        </a:rPr>
                        <a:t>Sohn</a:t>
                      </a:r>
                      <a:r>
                        <a:rPr lang="en-GB" sz="1400" b="1" dirty="0" smtClean="0">
                          <a:solidFill>
                            <a:srgbClr val="FF0000"/>
                          </a:solidFill>
                          <a:latin typeface="Helvetica" pitchFamily="34" charset="0"/>
                          <a:ea typeface="Times New Roman"/>
                          <a:cs typeface="Helvetica" pitchFamily="34" charset="0"/>
                        </a:rPr>
                        <a:t>  </a:t>
                      </a:r>
                      <a:endParaRPr lang="en-GB" sz="1400" b="1" dirty="0">
                        <a:solidFill>
                          <a:srgbClr val="FF0000"/>
                        </a:solidFill>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Bef>
                          <a:spcPts val="600"/>
                        </a:spcBef>
                        <a:spcAft>
                          <a:spcPts val="600"/>
                        </a:spcAft>
                        <a:tabLst>
                          <a:tab pos="2340610" algn="l"/>
                        </a:tabLst>
                      </a:pPr>
                      <a:r>
                        <a:rPr lang="en-GB" sz="1400" b="1" dirty="0" smtClean="0">
                          <a:solidFill>
                            <a:srgbClr val="FF0000"/>
                          </a:solidFill>
                          <a:latin typeface="Helvetica" pitchFamily="34" charset="0"/>
                          <a:ea typeface="Times New Roman"/>
                          <a:cs typeface="Helvetica" pitchFamily="34" charset="0"/>
                        </a:rPr>
                        <a:t>Albedo from COMS and interest</a:t>
                      </a:r>
                      <a:r>
                        <a:rPr lang="en-GB" sz="1400" b="1" baseline="0" dirty="0" smtClean="0">
                          <a:solidFill>
                            <a:srgbClr val="FF0000"/>
                          </a:solidFill>
                          <a:latin typeface="Helvetica" pitchFamily="34" charset="0"/>
                          <a:ea typeface="Times New Roman"/>
                          <a:cs typeface="Helvetica" pitchFamily="34" charset="0"/>
                        </a:rPr>
                        <a:t> in applying GSA on COMS data</a:t>
                      </a:r>
                      <a:endParaRPr lang="en-GB" sz="1400" b="1" dirty="0">
                        <a:solidFill>
                          <a:srgbClr val="FF0000"/>
                        </a:solidFill>
                        <a:latin typeface="Helvetica" pitchFamily="34" charset="0"/>
                        <a:ea typeface="Times New Roman"/>
                        <a:cs typeface="Helvetica"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479939"/>
                  </a:ext>
                </a:extLst>
              </a:tr>
            </a:tbl>
          </a:graphicData>
        </a:graphic>
      </p:graphicFrame>
      <p:pic>
        <p:nvPicPr>
          <p:cNvPr id="11" name="Picture 2" descr="NMSC - National Meteorological Satelite Cen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406" y="4562049"/>
            <a:ext cx="1602678" cy="8506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Team around the World</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6824"/>
            <a:ext cx="9906000" cy="4584354"/>
          </a:xfrm>
          <a:prstGeom prst="rect">
            <a:avLst/>
          </a:prstGeom>
        </p:spPr>
      </p:pic>
      <p:pic>
        <p:nvPicPr>
          <p:cNvPr id="9" name="Picture 3" descr="O:\WORK\Projects\SCOPE_CM\Logos\Noaa_logo.png"/>
          <p:cNvPicPr>
            <a:picLocks noChangeAspect="1" noChangeArrowheads="1"/>
          </p:cNvPicPr>
          <p:nvPr/>
        </p:nvPicPr>
        <p:blipFill>
          <a:blip r:embed="rId3" cstate="print"/>
          <a:srcRect/>
          <a:stretch>
            <a:fillRect/>
          </a:stretch>
        </p:blipFill>
        <p:spPr bwMode="auto">
          <a:xfrm>
            <a:off x="1488819" y="2436871"/>
            <a:ext cx="346733" cy="359845"/>
          </a:xfrm>
          <a:prstGeom prst="rect">
            <a:avLst/>
          </a:prstGeom>
          <a:noFill/>
        </p:spPr>
      </p:pic>
      <p:pic>
        <p:nvPicPr>
          <p:cNvPr id="10" name="Picture 1" descr="O:\EUMETSATLogo\Logo Files\png\horizontal\color\EUMETSATLogo_hor_noTagline_gradient.png"/>
          <p:cNvPicPr>
            <a:picLocks noChangeAspect="1" noChangeArrowheads="1"/>
          </p:cNvPicPr>
          <p:nvPr/>
        </p:nvPicPr>
        <p:blipFill>
          <a:blip r:embed="rId4" cstate="print"/>
          <a:srcRect/>
          <a:stretch>
            <a:fillRect/>
          </a:stretch>
        </p:blipFill>
        <p:spPr bwMode="auto">
          <a:xfrm>
            <a:off x="4063342" y="1949362"/>
            <a:ext cx="1102216" cy="272615"/>
          </a:xfrm>
          <a:prstGeom prst="rect">
            <a:avLst/>
          </a:prstGeom>
          <a:noFill/>
        </p:spPr>
      </p:pic>
      <p:pic>
        <p:nvPicPr>
          <p:cNvPr id="11" name="Picture 2"/>
          <p:cNvPicPr>
            <a:picLocks noChangeAspect="1" noChangeArrowheads="1"/>
          </p:cNvPicPr>
          <p:nvPr/>
        </p:nvPicPr>
        <p:blipFill>
          <a:blip r:embed="rId5" cstate="print"/>
          <a:srcRect/>
          <a:stretch>
            <a:fillRect/>
          </a:stretch>
        </p:blipFill>
        <p:spPr bwMode="auto">
          <a:xfrm>
            <a:off x="3793972" y="2111956"/>
            <a:ext cx="817348" cy="334465"/>
          </a:xfrm>
          <a:prstGeom prst="rect">
            <a:avLst/>
          </a:prstGeom>
          <a:noFill/>
          <a:ln w="9525">
            <a:noFill/>
            <a:miter lim="800000"/>
            <a:headEnd/>
            <a:tailEnd/>
          </a:ln>
          <a:effectLst/>
        </p:spPr>
      </p:pic>
      <p:pic>
        <p:nvPicPr>
          <p:cNvPr id="12" name="Picture 2" descr="O:\WORK\Projects\SCOPE_CM\Logos\logo_JMA.png"/>
          <p:cNvPicPr>
            <a:picLocks noChangeAspect="1" noChangeArrowheads="1"/>
          </p:cNvPicPr>
          <p:nvPr/>
        </p:nvPicPr>
        <p:blipFill>
          <a:blip r:embed="rId6" cstate="print"/>
          <a:srcRect/>
          <a:stretch>
            <a:fillRect/>
          </a:stretch>
        </p:blipFill>
        <p:spPr bwMode="auto">
          <a:xfrm>
            <a:off x="7778484" y="2150645"/>
            <a:ext cx="747981" cy="295776"/>
          </a:xfrm>
          <a:prstGeom prst="rect">
            <a:avLst/>
          </a:prstGeom>
          <a:noFill/>
        </p:spPr>
      </p:pic>
      <p:pic>
        <p:nvPicPr>
          <p:cNvPr id="8" name="Picture 2" descr="NMSC - National Meteorological Satelite Cen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8764" y="2470318"/>
            <a:ext cx="739440" cy="39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95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GSA Retrieval Scheme</a:t>
            </a:r>
            <a:endParaRPr lang="en-GB" dirty="0"/>
          </a:p>
        </p:txBody>
      </p:sp>
      <p:pic>
        <p:nvPicPr>
          <p:cNvPr id="3" name="Content Placeholder 5" descr="SCOPE-CM.wmf"/>
          <p:cNvPicPr>
            <a:picLocks noChangeAspect="1"/>
          </p:cNvPicPr>
          <p:nvPr/>
        </p:nvPicPr>
        <p:blipFill>
          <a:blip r:embed="rId2" cstate="print"/>
          <a:srcRect/>
          <a:stretch>
            <a:fillRect/>
          </a:stretch>
        </p:blipFill>
        <p:spPr bwMode="auto">
          <a:xfrm>
            <a:off x="7318293" y="6107430"/>
            <a:ext cx="1284287" cy="322263"/>
          </a:xfrm>
          <a:prstGeom prst="rect">
            <a:avLst/>
          </a:prstGeom>
          <a:noFill/>
          <a:ln w="9525">
            <a:noFill/>
            <a:miter lim="800000"/>
            <a:headEnd/>
            <a:tailEnd/>
          </a:ln>
        </p:spPr>
      </p:pic>
      <p:sp>
        <p:nvSpPr>
          <p:cNvPr id="4" name="CasellaDiTesto 2"/>
          <p:cNvSpPr txBox="1"/>
          <p:nvPr/>
        </p:nvSpPr>
        <p:spPr>
          <a:xfrm>
            <a:off x="176214" y="2870310"/>
            <a:ext cx="6434137" cy="3416310"/>
          </a:xfrm>
          <a:prstGeom prst="rect">
            <a:avLst/>
          </a:prstGeom>
          <a:noFill/>
          <a:ln>
            <a:noFill/>
          </a:ln>
        </p:spPr>
        <p:txBody>
          <a:bodyPr lIns="91429" tIns="45715" rIns="91429" bIns="45715">
            <a:spAutoFit/>
          </a:bodyPr>
          <a:lstStyle/>
          <a:p>
            <a:pPr marL="260318" indent="-260318" algn="just" eaLnBrk="0" fontAlgn="auto" hangingPunct="0">
              <a:spcBef>
                <a:spcPts val="0"/>
              </a:spcBef>
              <a:spcAft>
                <a:spcPts val="0"/>
              </a:spcAft>
              <a:buSzPct val="100000"/>
              <a:buFont typeface="Wingdings" pitchFamily="2" charset="2"/>
              <a:buChar char="q"/>
              <a:defRPr sz="1800" b="0" i="0" u="none" strike="noStrike" kern="0" cap="none" spc="0" baseline="0">
                <a:solidFill>
                  <a:srgbClr val="000000"/>
                </a:solidFill>
                <a:uFillTx/>
              </a:defRPr>
            </a:pPr>
            <a:r>
              <a:rPr lang="en-US" sz="1800" b="0" kern="0" dirty="0" smtClean="0">
                <a:solidFill>
                  <a:srgbClr val="002569"/>
                </a:solidFill>
                <a:latin typeface="Helvetica" pitchFamily="34"/>
              </a:rPr>
              <a:t>GSA retrieves </a:t>
            </a:r>
            <a:r>
              <a:rPr lang="en-US" sz="1800" b="0" kern="0" dirty="0">
                <a:solidFill>
                  <a:srgbClr val="002569"/>
                </a:solidFill>
                <a:latin typeface="Helvetica" pitchFamily="34"/>
              </a:rPr>
              <a:t>jointly </a:t>
            </a:r>
            <a:r>
              <a:rPr lang="en-US" sz="1800" b="0" kern="0" dirty="0" err="1">
                <a:solidFill>
                  <a:srgbClr val="002569"/>
                </a:solidFill>
                <a:latin typeface="Helvetica" pitchFamily="34"/>
              </a:rPr>
              <a:t>albedo</a:t>
            </a:r>
            <a:r>
              <a:rPr lang="en-US" sz="1800" b="0" kern="0" dirty="0">
                <a:solidFill>
                  <a:srgbClr val="002569"/>
                </a:solidFill>
                <a:latin typeface="Helvetica" pitchFamily="34"/>
              </a:rPr>
              <a:t> and aerosol load</a:t>
            </a:r>
          </a:p>
          <a:p>
            <a:pPr marL="260318" indent="-260318" algn="just" eaLnBrk="0" fontAlgn="auto" hangingPunct="0">
              <a:spcBef>
                <a:spcPts val="0"/>
              </a:spcBef>
              <a:spcAft>
                <a:spcPts val="0"/>
              </a:spcAft>
              <a:buSzPct val="100000"/>
              <a:defRPr sz="1800" b="0" i="0" u="none" strike="noStrike" kern="0" cap="none" spc="0" baseline="0">
                <a:solidFill>
                  <a:srgbClr val="000000"/>
                </a:solidFill>
                <a:uFillTx/>
              </a:defRPr>
            </a:pPr>
            <a:endParaRPr lang="en-US" sz="1800" b="0" kern="0" dirty="0">
              <a:solidFill>
                <a:srgbClr val="002569"/>
              </a:solidFill>
              <a:latin typeface="Helvetica" pitchFamily="34"/>
            </a:endParaRPr>
          </a:p>
          <a:p>
            <a:pPr marL="260318" indent="-260318" algn="just" eaLnBrk="0" fontAlgn="auto" hangingPunct="0">
              <a:spcBef>
                <a:spcPts val="0"/>
              </a:spcBef>
              <a:spcAft>
                <a:spcPts val="0"/>
              </a:spcAft>
              <a:buSzPct val="100000"/>
              <a:buFont typeface="Wingdings" pitchFamily="2" charset="2"/>
              <a:buChar char="q"/>
              <a:defRPr sz="1800" b="0" i="0" u="none" strike="noStrike" kern="0" cap="none" spc="0" baseline="0">
                <a:solidFill>
                  <a:srgbClr val="000000"/>
                </a:solidFill>
                <a:uFillTx/>
              </a:defRPr>
            </a:pPr>
            <a:r>
              <a:rPr lang="en-US" sz="1800" b="0" kern="0" dirty="0" smtClean="0">
                <a:solidFill>
                  <a:srgbClr val="002569"/>
                </a:solidFill>
                <a:latin typeface="Helvetica" pitchFamily="34"/>
              </a:rPr>
              <a:t>GSA processes </a:t>
            </a:r>
            <a:r>
              <a:rPr lang="en-US" sz="1800" b="0" kern="0" dirty="0">
                <a:solidFill>
                  <a:srgbClr val="002569"/>
                </a:solidFill>
                <a:latin typeface="Helvetica" pitchFamily="34"/>
              </a:rPr>
              <a:t>single VIS band images</a:t>
            </a:r>
          </a:p>
          <a:p>
            <a:pPr marL="260318" indent="-260318" algn="just" eaLnBrk="0" fontAlgn="auto" hangingPunct="0">
              <a:spcBef>
                <a:spcPts val="0"/>
              </a:spcBef>
              <a:spcAft>
                <a:spcPts val="0"/>
              </a:spcAft>
              <a:buSzPct val="100000"/>
              <a:buFont typeface="Wingdings" pitchFamily="2"/>
              <a:buChar char="q"/>
              <a:defRPr sz="1800" b="0" i="0" u="none" strike="noStrike" kern="0" cap="none" spc="0" baseline="0">
                <a:solidFill>
                  <a:srgbClr val="000000"/>
                </a:solidFill>
                <a:uFillTx/>
              </a:defRPr>
            </a:pPr>
            <a:endParaRPr lang="en-US" sz="1800" b="0" kern="0" dirty="0">
              <a:solidFill>
                <a:srgbClr val="002569"/>
              </a:solidFill>
              <a:latin typeface="Helvetica" pitchFamily="34"/>
            </a:endParaRPr>
          </a:p>
          <a:p>
            <a:pPr marL="260318" indent="-260318" algn="just" eaLnBrk="0" fontAlgn="auto" hangingPunct="0">
              <a:spcBef>
                <a:spcPts val="0"/>
              </a:spcBef>
              <a:spcAft>
                <a:spcPts val="0"/>
              </a:spcAft>
              <a:buSzPct val="100000"/>
              <a:buFont typeface="Wingdings" pitchFamily="2"/>
              <a:buChar char="q"/>
              <a:defRPr sz="1800" b="0" i="0" u="none" strike="noStrike" kern="0" cap="none" spc="0" baseline="0">
                <a:solidFill>
                  <a:srgbClr val="000000"/>
                </a:solidFill>
                <a:uFillTx/>
              </a:defRPr>
            </a:pPr>
            <a:r>
              <a:rPr lang="en-US" sz="1800" b="0" kern="0" dirty="0">
                <a:solidFill>
                  <a:srgbClr val="002569"/>
                </a:solidFill>
                <a:latin typeface="Helvetica" pitchFamily="34"/>
              </a:rPr>
              <a:t>Spatial resolution 2-3 km (instrument pixel size)</a:t>
            </a:r>
          </a:p>
          <a:p>
            <a:pPr marL="260318" indent="-260318" algn="just" eaLnBrk="0" fontAlgn="auto" hangingPunct="0">
              <a:spcBef>
                <a:spcPts val="0"/>
              </a:spcBef>
              <a:spcAft>
                <a:spcPts val="0"/>
              </a:spcAft>
              <a:buSzPct val="100000"/>
              <a:buFont typeface="Wingdings" pitchFamily="2"/>
              <a:buChar char="q"/>
              <a:defRPr sz="1800" b="0" i="0" u="none" strike="noStrike" kern="0" cap="none" spc="0" baseline="0">
                <a:solidFill>
                  <a:srgbClr val="000000"/>
                </a:solidFill>
                <a:uFillTx/>
              </a:defRPr>
            </a:pPr>
            <a:endParaRPr lang="en-US" sz="1800" b="0" kern="0" dirty="0">
              <a:solidFill>
                <a:srgbClr val="002569"/>
              </a:solidFill>
              <a:latin typeface="Helvetica" pitchFamily="34"/>
            </a:endParaRPr>
          </a:p>
          <a:p>
            <a:pPr marL="260318" indent="-260318" algn="just" eaLnBrk="0" fontAlgn="auto" hangingPunct="0">
              <a:spcBef>
                <a:spcPts val="0"/>
              </a:spcBef>
              <a:spcAft>
                <a:spcPts val="0"/>
              </a:spcAft>
              <a:buSzPct val="100000"/>
              <a:buFont typeface="Wingdings" pitchFamily="2"/>
              <a:buChar char="q"/>
              <a:defRPr sz="1800" b="0" i="0" u="none" strike="noStrike" kern="0" cap="none" spc="0" baseline="0">
                <a:solidFill>
                  <a:srgbClr val="000000"/>
                </a:solidFill>
                <a:uFillTx/>
              </a:defRPr>
            </a:pPr>
            <a:r>
              <a:rPr lang="en-US" sz="1800" kern="0" dirty="0" smtClean="0">
                <a:solidFill>
                  <a:srgbClr val="002569"/>
                </a:solidFill>
                <a:latin typeface="Helvetica" pitchFamily="34"/>
              </a:rPr>
              <a:t>Run </a:t>
            </a:r>
            <a:r>
              <a:rPr lang="en-US" sz="1800" kern="0" dirty="0">
                <a:solidFill>
                  <a:srgbClr val="002569"/>
                </a:solidFill>
                <a:latin typeface="Helvetica" pitchFamily="34"/>
              </a:rPr>
              <a:t>time Assessment of measurement error</a:t>
            </a:r>
          </a:p>
          <a:p>
            <a:pPr lvl="1" algn="just" eaLnBrk="0" fontAlgn="auto" hangingPunct="0">
              <a:spcBef>
                <a:spcPts val="0"/>
              </a:spcBef>
              <a:spcAft>
                <a:spcPts val="0"/>
              </a:spcAft>
              <a:defRPr sz="1800" b="0" i="0" u="none" strike="noStrike" kern="0" cap="none" spc="0" baseline="0">
                <a:solidFill>
                  <a:srgbClr val="000000"/>
                </a:solidFill>
                <a:uFillTx/>
              </a:defRPr>
            </a:pPr>
            <a:endParaRPr lang="en-US" sz="1800" b="0" kern="0" dirty="0">
              <a:solidFill>
                <a:srgbClr val="002569"/>
              </a:solidFill>
              <a:latin typeface="Helvetica" pitchFamily="34"/>
            </a:endParaRPr>
          </a:p>
          <a:p>
            <a:pPr algn="just" eaLnBrk="0" fontAlgn="auto" hangingPunct="0">
              <a:spcBef>
                <a:spcPts val="0"/>
              </a:spcBef>
              <a:spcAft>
                <a:spcPts val="0"/>
              </a:spcAft>
              <a:buSzPct val="100000"/>
              <a:buFont typeface="Wingdings" pitchFamily="2"/>
              <a:buChar char="q"/>
              <a:defRPr sz="1800" b="0" i="0" u="none" strike="noStrike" kern="0" cap="none" spc="0" baseline="0">
                <a:solidFill>
                  <a:srgbClr val="000000"/>
                </a:solidFill>
                <a:uFillTx/>
              </a:defRPr>
            </a:pPr>
            <a:r>
              <a:rPr lang="en-US" sz="1800" b="0" kern="0" dirty="0">
                <a:solidFill>
                  <a:srgbClr val="002569"/>
                </a:solidFill>
                <a:latin typeface="Helvetica" pitchFamily="34"/>
              </a:rPr>
              <a:t> Estimation of the retrieval uncertainty</a:t>
            </a:r>
          </a:p>
          <a:p>
            <a:pPr algn="just" eaLnBrk="0" fontAlgn="auto" hangingPunct="0">
              <a:spcBef>
                <a:spcPts val="0"/>
              </a:spcBef>
              <a:spcAft>
                <a:spcPts val="0"/>
              </a:spcAft>
              <a:defRPr sz="1800" b="0" i="0" u="none" strike="noStrike" kern="0" cap="none" spc="0" baseline="0">
                <a:solidFill>
                  <a:srgbClr val="000000"/>
                </a:solidFill>
                <a:uFillTx/>
              </a:defRPr>
            </a:pPr>
            <a:endParaRPr lang="en-US" sz="1800" b="0" kern="0" dirty="0">
              <a:solidFill>
                <a:srgbClr val="002569"/>
              </a:solidFill>
              <a:latin typeface="Helvetica" pitchFamily="34"/>
            </a:endParaRPr>
          </a:p>
          <a:p>
            <a:pPr algn="just" eaLnBrk="0" fontAlgn="auto" hangingPunct="0">
              <a:spcBef>
                <a:spcPts val="0"/>
              </a:spcBef>
              <a:spcAft>
                <a:spcPts val="0"/>
              </a:spcAft>
              <a:buSzPct val="100000"/>
              <a:buFont typeface="Wingdings" pitchFamily="2"/>
              <a:buChar char="q"/>
              <a:defRPr sz="1800" b="0" i="0" u="none" strike="noStrike" kern="0" cap="none" spc="0" baseline="0">
                <a:solidFill>
                  <a:srgbClr val="000000"/>
                </a:solidFill>
                <a:uFillTx/>
              </a:defRPr>
            </a:pPr>
            <a:r>
              <a:rPr lang="en-US" sz="1800" b="0" kern="0" dirty="0">
                <a:solidFill>
                  <a:srgbClr val="002569"/>
                </a:solidFill>
                <a:latin typeface="Helvetica" pitchFamily="34"/>
              </a:rPr>
              <a:t> Final product: 10-days composite (minimizing  the impact of cloud coverage)</a:t>
            </a:r>
          </a:p>
        </p:txBody>
      </p:sp>
      <p:pic>
        <p:nvPicPr>
          <p:cNvPr id="5" name="Picture 2" descr="H:\WORK\Presentations&amp;Posters\IGARSS12\msa_model.png"/>
          <p:cNvPicPr>
            <a:picLocks noChangeAspect="1" noChangeArrowheads="1"/>
          </p:cNvPicPr>
          <p:nvPr/>
        </p:nvPicPr>
        <p:blipFill>
          <a:blip r:embed="rId3" cstate="print"/>
          <a:srcRect/>
          <a:stretch>
            <a:fillRect/>
          </a:stretch>
        </p:blipFill>
        <p:spPr bwMode="auto">
          <a:xfrm>
            <a:off x="6064251" y="1524111"/>
            <a:ext cx="3535363" cy="3757613"/>
          </a:xfrm>
          <a:prstGeom prst="rect">
            <a:avLst/>
          </a:prstGeom>
          <a:solidFill>
            <a:schemeClr val="bg1"/>
          </a:solidFill>
          <a:ln w="9525">
            <a:noFill/>
            <a:miter lim="800000"/>
            <a:headEnd/>
            <a:tailEnd/>
          </a:ln>
        </p:spPr>
      </p:pic>
      <p:sp>
        <p:nvSpPr>
          <p:cNvPr id="6" name="TextBox 5"/>
          <p:cNvSpPr txBox="1"/>
          <p:nvPr/>
        </p:nvSpPr>
        <p:spPr>
          <a:xfrm>
            <a:off x="176214" y="836724"/>
            <a:ext cx="7718425" cy="2446814"/>
          </a:xfrm>
          <a:prstGeom prst="rect">
            <a:avLst/>
          </a:prstGeom>
          <a:noFill/>
        </p:spPr>
        <p:txBody>
          <a:bodyPr lIns="91429" tIns="45715" rIns="91429" bIns="45715">
            <a:spAutoFit/>
          </a:bodyPr>
          <a:lstStyle/>
          <a:p>
            <a:pPr marL="263495" indent="-263495" algn="just" eaLnBrk="0" fontAlgn="auto" hangingPunct="0">
              <a:spcBef>
                <a:spcPts val="0"/>
              </a:spcBef>
              <a:spcAft>
                <a:spcPts val="0"/>
              </a:spcAft>
              <a:buSzPct val="100000"/>
              <a:buFont typeface="Wingdings" pitchFamily="2"/>
              <a:buChar char="q"/>
              <a:defRPr sz="1800" b="0" i="0" u="none" strike="noStrike" kern="0" cap="none" spc="0" baseline="0">
                <a:solidFill>
                  <a:srgbClr val="000000"/>
                </a:solidFill>
                <a:uFillTx/>
              </a:defRPr>
            </a:pPr>
            <a:r>
              <a:rPr lang="it-IT" sz="1800" b="0" kern="0" dirty="0">
                <a:solidFill>
                  <a:srgbClr val="002569"/>
                </a:solidFill>
                <a:latin typeface="Helvetica" pitchFamily="34"/>
              </a:rPr>
              <a:t>The </a:t>
            </a:r>
            <a:r>
              <a:rPr lang="it-IT" sz="1800" b="0" kern="0" dirty="0" smtClean="0">
                <a:solidFill>
                  <a:srgbClr val="002569"/>
                </a:solidFill>
                <a:latin typeface="Helvetica" pitchFamily="34"/>
              </a:rPr>
              <a:t>Geostationary Surface </a:t>
            </a:r>
            <a:r>
              <a:rPr lang="it-IT" sz="1800" b="0" kern="0" dirty="0">
                <a:solidFill>
                  <a:srgbClr val="002569"/>
                </a:solidFill>
                <a:latin typeface="Helvetica" pitchFamily="34"/>
              </a:rPr>
              <a:t>Albedo </a:t>
            </a:r>
            <a:r>
              <a:rPr lang="en-US" sz="1800" b="0" kern="0" dirty="0" smtClean="0">
                <a:solidFill>
                  <a:srgbClr val="002569"/>
                </a:solidFill>
                <a:latin typeface="Helvetica" pitchFamily="34"/>
              </a:rPr>
              <a:t>(GSA</a:t>
            </a:r>
            <a:r>
              <a:rPr lang="en-US" sz="1800" b="0" kern="0" dirty="0">
                <a:solidFill>
                  <a:srgbClr val="002569"/>
                </a:solidFill>
                <a:latin typeface="Helvetica" pitchFamily="34"/>
              </a:rPr>
              <a:t>) is based on a method proposed by </a:t>
            </a:r>
            <a:r>
              <a:rPr lang="en-US" sz="1800" b="0" kern="0" dirty="0" err="1">
                <a:solidFill>
                  <a:srgbClr val="002569"/>
                </a:solidFill>
                <a:latin typeface="Helvetica" pitchFamily="34"/>
              </a:rPr>
              <a:t>Pinty</a:t>
            </a:r>
            <a:r>
              <a:rPr lang="en-US" sz="1800" b="0" kern="0" dirty="0">
                <a:solidFill>
                  <a:srgbClr val="002569"/>
                </a:solidFill>
                <a:latin typeface="Helvetica" pitchFamily="34"/>
              </a:rPr>
              <a:t> et al. in 2000 which:</a:t>
            </a:r>
          </a:p>
          <a:p>
            <a:pPr marL="263495" indent="-263495" algn="just" eaLnBrk="0" fontAlgn="auto" hangingPunct="0">
              <a:spcBef>
                <a:spcPts val="0"/>
              </a:spcBef>
              <a:spcAft>
                <a:spcPts val="0"/>
              </a:spcAft>
              <a:buSzPct val="100000"/>
              <a:defRPr sz="1800" b="0" i="0" u="none" strike="noStrike" kern="0" cap="none" spc="0" baseline="0">
                <a:solidFill>
                  <a:srgbClr val="000000"/>
                </a:solidFill>
                <a:uFillTx/>
              </a:defRPr>
            </a:pPr>
            <a:endParaRPr lang="en-US" sz="2000" b="0" kern="0" dirty="0">
              <a:solidFill>
                <a:srgbClr val="002569"/>
              </a:solidFill>
              <a:latin typeface="Helvetica" pitchFamily="34"/>
            </a:endParaRPr>
          </a:p>
          <a:p>
            <a:pPr marL="614292" lvl="1" indent="-342861" algn="just" eaLnBrk="0" fontAlgn="auto" hangingPunct="0">
              <a:lnSpc>
                <a:spcPct val="110000"/>
              </a:lnSpc>
              <a:spcBef>
                <a:spcPts val="0"/>
              </a:spcBef>
              <a:spcAft>
                <a:spcPts val="0"/>
              </a:spcAft>
              <a:buSzPct val="100000"/>
              <a:defRPr sz="1800" b="0" i="0" u="none" strike="noStrike" kern="0" cap="none" spc="0" baseline="0">
                <a:solidFill>
                  <a:srgbClr val="000000"/>
                </a:solidFill>
                <a:uFillTx/>
              </a:defRPr>
            </a:pPr>
            <a:r>
              <a:rPr lang="en-US" sz="1600" b="0" i="1" kern="0" dirty="0">
                <a:solidFill>
                  <a:srgbClr val="002569"/>
                </a:solidFill>
                <a:latin typeface="Helvetica" pitchFamily="34"/>
              </a:rPr>
              <a:t>   - relies on a daily sampling of clear sky radiances</a:t>
            </a:r>
          </a:p>
          <a:p>
            <a:pPr marL="614292" lvl="1" indent="-342861" algn="just" eaLnBrk="0" fontAlgn="auto" hangingPunct="0">
              <a:lnSpc>
                <a:spcPct val="110000"/>
              </a:lnSpc>
              <a:spcBef>
                <a:spcPts val="0"/>
              </a:spcBef>
              <a:spcAft>
                <a:spcPts val="0"/>
              </a:spcAft>
              <a:buSzPct val="100000"/>
              <a:defRPr sz="1800" b="0" i="0" u="none" strike="noStrike" kern="0" cap="none" spc="0" baseline="0">
                <a:solidFill>
                  <a:srgbClr val="000000"/>
                </a:solidFill>
                <a:uFillTx/>
              </a:defRPr>
            </a:pPr>
            <a:r>
              <a:rPr lang="en-US" sz="1600" b="0" i="1" kern="0" dirty="0">
                <a:solidFill>
                  <a:srgbClr val="002569"/>
                </a:solidFill>
                <a:latin typeface="Helvetica" pitchFamily="34"/>
              </a:rPr>
              <a:t>   - assumes applicability of the reciprocity principle</a:t>
            </a:r>
          </a:p>
          <a:p>
            <a:pPr marL="614292" lvl="1" indent="-342861" algn="just" eaLnBrk="0" fontAlgn="auto" hangingPunct="0">
              <a:lnSpc>
                <a:spcPct val="110000"/>
              </a:lnSpc>
              <a:spcBef>
                <a:spcPts val="0"/>
              </a:spcBef>
              <a:spcAft>
                <a:spcPts val="0"/>
              </a:spcAft>
              <a:buSzPct val="100000"/>
              <a:defRPr sz="1800" b="0" i="0" u="none" strike="noStrike" kern="0" cap="none" spc="0" baseline="0">
                <a:solidFill>
                  <a:srgbClr val="000000"/>
                </a:solidFill>
                <a:uFillTx/>
              </a:defRPr>
            </a:pPr>
            <a:r>
              <a:rPr lang="en-US" sz="1600" b="0" i="1" kern="0" dirty="0">
                <a:solidFill>
                  <a:srgbClr val="002569"/>
                </a:solidFill>
                <a:latin typeface="Helvetica" pitchFamily="34"/>
              </a:rPr>
              <a:t>   - performs the inversion with a fast RTM</a:t>
            </a:r>
          </a:p>
          <a:p>
            <a:pPr marL="614292" lvl="1" indent="-342861" algn="just" eaLnBrk="0" fontAlgn="auto" hangingPunct="0">
              <a:lnSpc>
                <a:spcPct val="110000"/>
              </a:lnSpc>
              <a:spcBef>
                <a:spcPts val="0"/>
              </a:spcBef>
              <a:spcAft>
                <a:spcPts val="0"/>
              </a:spcAft>
              <a:buSzPct val="100000"/>
              <a:defRPr sz="1800" b="0" i="0" u="none" strike="noStrike" kern="0" cap="none" spc="0" baseline="0">
                <a:solidFill>
                  <a:srgbClr val="000000"/>
                </a:solidFill>
                <a:uFillTx/>
              </a:defRPr>
            </a:pPr>
            <a:r>
              <a:rPr lang="en-US" sz="1600" b="0" i="1" kern="0" dirty="0">
                <a:solidFill>
                  <a:srgbClr val="002569"/>
                </a:solidFill>
                <a:latin typeface="Helvetica" pitchFamily="34"/>
              </a:rPr>
              <a:t>   - ingests TCWV and TCO3 as input parameters </a:t>
            </a:r>
          </a:p>
          <a:p>
            <a:pPr marL="614292" lvl="1" indent="-342861" algn="just" eaLnBrk="0" fontAlgn="auto" hangingPunct="0">
              <a:lnSpc>
                <a:spcPct val="110000"/>
              </a:lnSpc>
              <a:spcBef>
                <a:spcPts val="0"/>
              </a:spcBef>
              <a:spcAft>
                <a:spcPts val="0"/>
              </a:spcAft>
              <a:buSzPct val="100000"/>
              <a:defRPr sz="1800" b="0" i="0" u="none" strike="noStrike" kern="0" cap="none" spc="0" baseline="0">
                <a:solidFill>
                  <a:srgbClr val="000000"/>
                </a:solidFill>
                <a:uFillTx/>
              </a:defRPr>
            </a:pPr>
            <a:r>
              <a:rPr lang="en-US" sz="1600" b="0" i="1" kern="0" dirty="0">
                <a:solidFill>
                  <a:srgbClr val="002569"/>
                </a:solidFill>
                <a:latin typeface="Helvetica" pitchFamily="34"/>
              </a:rPr>
              <a:t>   </a:t>
            </a:r>
          </a:p>
          <a:p>
            <a:pPr>
              <a:defRPr/>
            </a:pPr>
            <a:endParaRPr lang="en-GB" dirty="0"/>
          </a:p>
        </p:txBody>
      </p:sp>
    </p:spTree>
    <p:extLst>
      <p:ext uri="{BB962C8B-B14F-4D97-AF65-F5344CB8AC3E}">
        <p14:creationId xmlns:p14="http://schemas.microsoft.com/office/powerpoint/2010/main" val="36601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1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 calcmode="lin" valueType="num">
                                      <p:cBhvr additive="base">
                                        <p:cTn id="34" dur="10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 calcmode="lin" valueType="num">
                                      <p:cBhvr additive="base">
                                        <p:cTn id="40" dur="10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 calcmode="lin" valueType="num">
                                      <p:cBhvr additive="base">
                                        <p:cTn id="46" dur="10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47" dur="10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 Ring – Spatial Coverage</a:t>
            </a:r>
            <a:endParaRPr lang="en-GB" dirty="0"/>
          </a:p>
        </p:txBody>
      </p:sp>
      <p:pic>
        <p:nvPicPr>
          <p:cNvPr id="4" name="Picture 3" descr="O:\Documents\Publications\MINE\BAMS_scopecm_gsa\PNG\gsa_processing_area.png"/>
          <p:cNvPicPr>
            <a:picLocks noChangeAspect="1" noChangeArrowheads="1"/>
          </p:cNvPicPr>
          <p:nvPr/>
        </p:nvPicPr>
        <p:blipFill>
          <a:blip r:embed="rId2" cstate="print"/>
          <a:srcRect/>
          <a:stretch>
            <a:fillRect/>
          </a:stretch>
        </p:blipFill>
        <p:spPr bwMode="auto">
          <a:xfrm>
            <a:off x="360074" y="1267298"/>
            <a:ext cx="8543925" cy="4547997"/>
          </a:xfrm>
          <a:prstGeom prst="rect">
            <a:avLst/>
          </a:prstGeom>
          <a:noFill/>
        </p:spPr>
      </p:pic>
      <p:grpSp>
        <p:nvGrpSpPr>
          <p:cNvPr id="5" name="Group 4"/>
          <p:cNvGrpSpPr>
            <a:grpSpLocks/>
          </p:cNvGrpSpPr>
          <p:nvPr/>
        </p:nvGrpSpPr>
        <p:grpSpPr bwMode="auto">
          <a:xfrm>
            <a:off x="3130138" y="2076866"/>
            <a:ext cx="2974769" cy="2917207"/>
            <a:chOff x="2252" y="1192"/>
            <a:chExt cx="1994" cy="1916"/>
          </a:xfrm>
        </p:grpSpPr>
        <p:sp>
          <p:nvSpPr>
            <p:cNvPr id="6" name="Oval 5"/>
            <p:cNvSpPr>
              <a:spLocks noChangeArrowheads="1"/>
            </p:cNvSpPr>
            <p:nvPr/>
          </p:nvSpPr>
          <p:spPr bwMode="auto">
            <a:xfrm>
              <a:off x="2252" y="1192"/>
              <a:ext cx="1994" cy="1916"/>
            </a:xfrm>
            <a:prstGeom prst="ellipse">
              <a:avLst/>
            </a:prstGeom>
            <a:solidFill>
              <a:srgbClr val="00FF00">
                <a:alpha val="50195"/>
              </a:srgbClr>
            </a:solidFill>
            <a:ln w="9525">
              <a:noFill/>
              <a:round/>
              <a:headEnd/>
              <a:tailEnd/>
            </a:ln>
          </p:spPr>
          <p:txBody>
            <a:bodyPr wrap="none" anchor="ct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endParaRPr lang="en-US"/>
            </a:p>
          </p:txBody>
        </p:sp>
        <p:pic>
          <p:nvPicPr>
            <p:cNvPr id="7" name="Picture 6" descr="picture meteosa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5" y="1733"/>
              <a:ext cx="734" cy="743"/>
            </a:xfrm>
            <a:prstGeom prst="rect">
              <a:avLst/>
            </a:prstGeom>
            <a:noFill/>
            <a:ln w="9525">
              <a:noFill/>
              <a:miter lim="800000"/>
              <a:headEnd/>
              <a:tailEnd/>
            </a:ln>
          </p:spPr>
        </p:pic>
      </p:grpSp>
      <p:grpSp>
        <p:nvGrpSpPr>
          <p:cNvPr id="8" name="Group 7"/>
          <p:cNvGrpSpPr/>
          <p:nvPr/>
        </p:nvGrpSpPr>
        <p:grpSpPr>
          <a:xfrm>
            <a:off x="1479467" y="2070593"/>
            <a:ext cx="2915393" cy="2939143"/>
            <a:chOff x="1401287" y="1359725"/>
            <a:chExt cx="2915393" cy="2939143"/>
          </a:xfrm>
        </p:grpSpPr>
        <p:sp>
          <p:nvSpPr>
            <p:cNvPr id="9" name="Oval 8"/>
            <p:cNvSpPr>
              <a:spLocks noChangeArrowheads="1"/>
            </p:cNvSpPr>
            <p:nvPr/>
          </p:nvSpPr>
          <p:spPr bwMode="auto">
            <a:xfrm>
              <a:off x="1401287" y="1359725"/>
              <a:ext cx="2915393" cy="2939143"/>
            </a:xfrm>
            <a:prstGeom prst="ellipse">
              <a:avLst/>
            </a:prstGeom>
            <a:solidFill>
              <a:srgbClr val="FF3300">
                <a:alpha val="50195"/>
              </a:srgbClr>
            </a:solidFill>
            <a:ln w="9525">
              <a:noFill/>
              <a:round/>
              <a:headEnd/>
              <a:tailEnd/>
            </a:ln>
          </p:spPr>
          <p:txBody>
            <a:bodyPr wrap="none" anchor="ct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endParaRPr lang="en-US"/>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343" y="2226623"/>
              <a:ext cx="884410" cy="119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119746" y="2058889"/>
            <a:ext cx="2915393" cy="2939143"/>
            <a:chOff x="1401287" y="1359725"/>
            <a:chExt cx="2915393" cy="2939143"/>
          </a:xfrm>
        </p:grpSpPr>
        <p:sp>
          <p:nvSpPr>
            <p:cNvPr id="12" name="Oval 11"/>
            <p:cNvSpPr>
              <a:spLocks noChangeArrowheads="1"/>
            </p:cNvSpPr>
            <p:nvPr/>
          </p:nvSpPr>
          <p:spPr bwMode="auto">
            <a:xfrm>
              <a:off x="1401287" y="1359725"/>
              <a:ext cx="2915393" cy="2939143"/>
            </a:xfrm>
            <a:prstGeom prst="ellipse">
              <a:avLst/>
            </a:prstGeom>
            <a:solidFill>
              <a:srgbClr val="FF3300">
                <a:alpha val="50195"/>
              </a:srgbClr>
            </a:solidFill>
            <a:ln w="9525">
              <a:noFill/>
              <a:round/>
              <a:headEnd/>
              <a:tailEnd/>
            </a:ln>
          </p:spPr>
          <p:txBody>
            <a:bodyPr wrap="none" anchor="ct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endParaRPr lang="en-US"/>
            </a:p>
          </p:txBody>
        </p:sp>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343" y="2226623"/>
              <a:ext cx="884410" cy="119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Oval 13"/>
          <p:cNvSpPr>
            <a:spLocks noChangeArrowheads="1"/>
          </p:cNvSpPr>
          <p:nvPr/>
        </p:nvSpPr>
        <p:spPr bwMode="auto">
          <a:xfrm>
            <a:off x="6327588" y="2045728"/>
            <a:ext cx="2985424" cy="2949091"/>
          </a:xfrm>
          <a:prstGeom prst="ellipse">
            <a:avLst/>
          </a:prstGeom>
          <a:solidFill>
            <a:srgbClr val="FFFF00">
              <a:alpha val="50195"/>
            </a:srgbClr>
          </a:solidFill>
          <a:ln w="9525">
            <a:noFill/>
            <a:round/>
            <a:headEnd/>
            <a:tailEnd/>
          </a:ln>
        </p:spPr>
        <p:txBody>
          <a:bodyPr wrap="none" anchor="ct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endParaRPr lang="en-US"/>
          </a:p>
        </p:txBody>
      </p:sp>
      <p:pic>
        <p:nvPicPr>
          <p:cNvPr id="15" name="Picture 14" descr="GMS5_a"/>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251619" y="2951559"/>
            <a:ext cx="803275" cy="1282700"/>
          </a:xfrm>
          <a:prstGeom prst="rect">
            <a:avLst/>
          </a:prstGeom>
          <a:noFill/>
          <a:ln w="9525">
            <a:noFill/>
            <a:miter lim="800000"/>
            <a:headEnd/>
            <a:tailEnd/>
          </a:ln>
        </p:spPr>
      </p:pic>
      <p:grpSp>
        <p:nvGrpSpPr>
          <p:cNvPr id="16" name="Group 15"/>
          <p:cNvGrpSpPr>
            <a:grpSpLocks/>
          </p:cNvGrpSpPr>
          <p:nvPr/>
        </p:nvGrpSpPr>
        <p:grpSpPr bwMode="auto">
          <a:xfrm>
            <a:off x="4542108" y="2077475"/>
            <a:ext cx="2974769" cy="2917207"/>
            <a:chOff x="2252" y="1192"/>
            <a:chExt cx="1994" cy="1916"/>
          </a:xfrm>
        </p:grpSpPr>
        <p:sp>
          <p:nvSpPr>
            <p:cNvPr id="17" name="Oval 16"/>
            <p:cNvSpPr>
              <a:spLocks noChangeArrowheads="1"/>
            </p:cNvSpPr>
            <p:nvPr/>
          </p:nvSpPr>
          <p:spPr bwMode="auto">
            <a:xfrm>
              <a:off x="2252" y="1192"/>
              <a:ext cx="1994" cy="1916"/>
            </a:xfrm>
            <a:prstGeom prst="ellipse">
              <a:avLst/>
            </a:prstGeom>
            <a:solidFill>
              <a:srgbClr val="00FF00">
                <a:alpha val="50195"/>
              </a:srgbClr>
            </a:solidFill>
            <a:ln w="9525">
              <a:noFill/>
              <a:round/>
              <a:headEnd/>
              <a:tailEnd/>
            </a:ln>
          </p:spPr>
          <p:txBody>
            <a:bodyPr wrap="none" anchor="ct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endParaRPr lang="en-US"/>
            </a:p>
          </p:txBody>
        </p:sp>
        <p:pic>
          <p:nvPicPr>
            <p:cNvPr id="18" name="Picture 17" descr="picture meteosa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5" y="1733"/>
              <a:ext cx="734" cy="743"/>
            </a:xfrm>
            <a:prstGeom prst="rect">
              <a:avLst/>
            </a:prstGeom>
            <a:noFill/>
            <a:ln w="9525">
              <a:noFill/>
              <a:miter lim="800000"/>
              <a:headEnd/>
              <a:tailEnd/>
            </a:ln>
          </p:spPr>
        </p:pic>
      </p:grpSp>
    </p:spTree>
    <p:extLst>
      <p:ext uri="{BB962C8B-B14F-4D97-AF65-F5344CB8AC3E}">
        <p14:creationId xmlns:p14="http://schemas.microsoft.com/office/powerpoint/2010/main" val="598691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 Ring: Temporal Coverage </a:t>
            </a:r>
            <a:endParaRPr lang="en-GB" dirty="0"/>
          </a:p>
        </p:txBody>
      </p:sp>
      <p:sp>
        <p:nvSpPr>
          <p:cNvPr id="4" name="Title 1"/>
          <p:cNvSpPr>
            <a:spLocks noGrp="1"/>
          </p:cNvSpPr>
          <p:nvPr/>
        </p:nvSpPr>
        <p:spPr bwMode="auto">
          <a:xfrm>
            <a:off x="361469" y="48635"/>
            <a:ext cx="9010001" cy="7200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Helvetica" pitchFamily="34" charset="0"/>
                <a:ea typeface="+mj-ea"/>
                <a:cs typeface="+mj-cs"/>
              </a:defRPr>
            </a:lvl1pPr>
            <a:lvl2pPr algn="l" rtl="0" eaLnBrk="0" fontAlgn="base" hangingPunct="0">
              <a:spcBef>
                <a:spcPct val="0"/>
              </a:spcBef>
              <a:spcAft>
                <a:spcPct val="0"/>
              </a:spcAft>
              <a:defRPr sz="3400" b="1">
                <a:solidFill>
                  <a:schemeClr val="tx2"/>
                </a:solidFill>
                <a:latin typeface="Helvetica" pitchFamily="34" charset="0"/>
              </a:defRPr>
            </a:lvl2pPr>
            <a:lvl3pPr algn="l" rtl="0" eaLnBrk="0" fontAlgn="base" hangingPunct="0">
              <a:spcBef>
                <a:spcPct val="0"/>
              </a:spcBef>
              <a:spcAft>
                <a:spcPct val="0"/>
              </a:spcAft>
              <a:defRPr sz="3400" b="1">
                <a:solidFill>
                  <a:schemeClr val="tx2"/>
                </a:solidFill>
                <a:latin typeface="Helvetica" pitchFamily="34" charset="0"/>
              </a:defRPr>
            </a:lvl3pPr>
            <a:lvl4pPr algn="l" rtl="0" eaLnBrk="0" fontAlgn="base" hangingPunct="0">
              <a:spcBef>
                <a:spcPct val="0"/>
              </a:spcBef>
              <a:spcAft>
                <a:spcPct val="0"/>
              </a:spcAft>
              <a:defRPr sz="3400" b="1">
                <a:solidFill>
                  <a:schemeClr val="tx2"/>
                </a:solidFill>
                <a:latin typeface="Helvetica" pitchFamily="34" charset="0"/>
              </a:defRPr>
            </a:lvl4pPr>
            <a:lvl5pPr algn="l" rtl="0" eaLnBrk="0" fontAlgn="base" hangingPunct="0">
              <a:spcBef>
                <a:spcPct val="0"/>
              </a:spcBef>
              <a:spcAft>
                <a:spcPct val="0"/>
              </a:spcAft>
              <a:defRPr sz="3400" b="1">
                <a:solidFill>
                  <a:schemeClr val="tx2"/>
                </a:solidFill>
                <a:latin typeface="Helvetica" pitchFamily="34" charset="0"/>
              </a:defRPr>
            </a:lvl5pPr>
            <a:lvl6pPr marL="478938" algn="l" rtl="0" eaLnBrk="1" fontAlgn="base" hangingPunct="1">
              <a:spcBef>
                <a:spcPct val="0"/>
              </a:spcBef>
              <a:spcAft>
                <a:spcPct val="0"/>
              </a:spcAft>
              <a:defRPr sz="3400" b="1">
                <a:solidFill>
                  <a:schemeClr val="tx2"/>
                </a:solidFill>
                <a:latin typeface="Helvetica" pitchFamily="34" charset="0"/>
              </a:defRPr>
            </a:lvl6pPr>
            <a:lvl7pPr marL="957875" algn="l" rtl="0" eaLnBrk="1" fontAlgn="base" hangingPunct="1">
              <a:spcBef>
                <a:spcPct val="0"/>
              </a:spcBef>
              <a:spcAft>
                <a:spcPct val="0"/>
              </a:spcAft>
              <a:defRPr sz="3400" b="1">
                <a:solidFill>
                  <a:schemeClr val="tx2"/>
                </a:solidFill>
                <a:latin typeface="Helvetica" pitchFamily="34" charset="0"/>
              </a:defRPr>
            </a:lvl7pPr>
            <a:lvl8pPr marL="1436813" algn="l" rtl="0" eaLnBrk="1" fontAlgn="base" hangingPunct="1">
              <a:spcBef>
                <a:spcPct val="0"/>
              </a:spcBef>
              <a:spcAft>
                <a:spcPct val="0"/>
              </a:spcAft>
              <a:defRPr sz="3400" b="1">
                <a:solidFill>
                  <a:schemeClr val="tx2"/>
                </a:solidFill>
                <a:latin typeface="Helvetica" pitchFamily="34" charset="0"/>
              </a:defRPr>
            </a:lvl8pPr>
            <a:lvl9pPr marL="1915751" algn="l" rtl="0" eaLnBrk="1" fontAlgn="base" hangingPunct="1">
              <a:spcBef>
                <a:spcPct val="0"/>
              </a:spcBef>
              <a:spcAft>
                <a:spcPct val="0"/>
              </a:spcAft>
              <a:defRPr sz="3400" b="1">
                <a:solidFill>
                  <a:schemeClr val="tx2"/>
                </a:solidFill>
                <a:latin typeface="Helvetica" pitchFamily="34" charset="0"/>
              </a:defRPr>
            </a:lvl9pPr>
          </a:lstStyle>
          <a:p>
            <a:endParaRPr lang="en-GB" dirty="0"/>
          </a:p>
        </p:txBody>
      </p:sp>
      <p:grpSp>
        <p:nvGrpSpPr>
          <p:cNvPr id="5" name="Group 4"/>
          <p:cNvGrpSpPr/>
          <p:nvPr/>
        </p:nvGrpSpPr>
        <p:grpSpPr>
          <a:xfrm>
            <a:off x="88988" y="1050926"/>
            <a:ext cx="9896475" cy="4888011"/>
            <a:chOff x="0" y="1069975"/>
            <a:chExt cx="9896475" cy="4888011"/>
          </a:xfrm>
        </p:grpSpPr>
        <p:grpSp>
          <p:nvGrpSpPr>
            <p:cNvPr id="6" name="Group 5"/>
            <p:cNvGrpSpPr>
              <a:grpSpLocks noChangeAspect="1"/>
            </p:cNvGrpSpPr>
            <p:nvPr/>
          </p:nvGrpSpPr>
          <p:grpSpPr bwMode="auto">
            <a:xfrm>
              <a:off x="0" y="1069975"/>
              <a:ext cx="5486400" cy="2844800"/>
              <a:chOff x="0" y="793750"/>
              <a:chExt cx="7715250" cy="3857625"/>
            </a:xfrm>
          </p:grpSpPr>
          <p:pic>
            <p:nvPicPr>
              <p:cNvPr id="8" name="Picture 7" descr="H:\WORK\GSAL3_DHR_2001_121_130RES_01_CompMethodNewGOESE_MP80_best_solution.png"/>
              <p:cNvPicPr>
                <a:picLocks noChangeAspect="1" noChangeArrowheads="1"/>
              </p:cNvPicPr>
              <p:nvPr/>
            </p:nvPicPr>
            <p:blipFill>
              <a:blip r:embed="rId2" cstate="print"/>
              <a:srcRect/>
              <a:stretch>
                <a:fillRect/>
              </a:stretch>
            </p:blipFill>
            <p:spPr bwMode="auto">
              <a:xfrm>
                <a:off x="0" y="793750"/>
                <a:ext cx="7715250" cy="3857625"/>
              </a:xfrm>
              <a:prstGeom prst="rect">
                <a:avLst/>
              </a:prstGeom>
              <a:noFill/>
              <a:ln w="9525">
                <a:noFill/>
                <a:miter lim="800000"/>
                <a:headEnd/>
                <a:tailEnd/>
              </a:ln>
            </p:spPr>
          </p:pic>
          <p:pic>
            <p:nvPicPr>
              <p:cNvPr id="9" name="Picture 8" descr="MSA_V2"/>
              <p:cNvPicPr>
                <a:picLocks noChangeAspect="1" noChangeArrowheads="1"/>
              </p:cNvPicPr>
              <p:nvPr/>
            </p:nvPicPr>
            <p:blipFill>
              <a:blip r:embed="rId3" cstate="print"/>
              <a:srcRect/>
              <a:stretch>
                <a:fillRect/>
              </a:stretch>
            </p:blipFill>
            <p:spPr bwMode="auto">
              <a:xfrm>
                <a:off x="150813" y="4268788"/>
                <a:ext cx="3101975" cy="327025"/>
              </a:xfrm>
              <a:prstGeom prst="rect">
                <a:avLst/>
              </a:prstGeom>
              <a:noFill/>
              <a:ln w="9525">
                <a:noFill/>
                <a:miter lim="800000"/>
                <a:headEnd/>
                <a:tailEnd/>
              </a:ln>
            </p:spPr>
          </p:pic>
          <p:pic>
            <p:nvPicPr>
              <p:cNvPr id="10" name="Picture 9" descr="468px-NOAA_logo_svg"/>
              <p:cNvPicPr>
                <a:picLocks noChangeAspect="1" noChangeArrowheads="1"/>
              </p:cNvPicPr>
              <p:nvPr/>
            </p:nvPicPr>
            <p:blipFill>
              <a:blip r:embed="rId4" cstate="print"/>
              <a:srcRect/>
              <a:stretch>
                <a:fillRect/>
              </a:stretch>
            </p:blipFill>
            <p:spPr bwMode="auto">
              <a:xfrm>
                <a:off x="455613" y="2698750"/>
                <a:ext cx="447675" cy="446088"/>
              </a:xfrm>
              <a:prstGeom prst="rect">
                <a:avLst/>
              </a:prstGeom>
              <a:noFill/>
              <a:ln w="9525">
                <a:noFill/>
                <a:miter lim="800000"/>
                <a:headEnd/>
                <a:tailEnd/>
              </a:ln>
            </p:spPr>
          </p:pic>
          <p:pic>
            <p:nvPicPr>
              <p:cNvPr id="11" name="Picture 10" descr="Japan_Meteorological_Agency_logo2"/>
              <p:cNvPicPr>
                <a:picLocks noChangeAspect="1" noChangeArrowheads="1"/>
              </p:cNvPicPr>
              <p:nvPr/>
            </p:nvPicPr>
            <p:blipFill>
              <a:blip r:embed="rId5" cstate="print"/>
              <a:srcRect/>
              <a:stretch>
                <a:fillRect/>
              </a:stretch>
            </p:blipFill>
            <p:spPr bwMode="auto">
              <a:xfrm>
                <a:off x="1600200" y="2679700"/>
                <a:ext cx="482600" cy="484188"/>
              </a:xfrm>
              <a:prstGeom prst="rect">
                <a:avLst/>
              </a:prstGeom>
              <a:noFill/>
              <a:ln w="9525">
                <a:noFill/>
                <a:miter lim="800000"/>
                <a:headEnd/>
                <a:tailEnd/>
              </a:ln>
            </p:spPr>
          </p:pic>
          <p:pic>
            <p:nvPicPr>
              <p:cNvPr id="12" name="Picture 11" descr="EUMETSATLogo_ver_noTagline_gradient"/>
              <p:cNvPicPr>
                <a:picLocks noChangeAspect="1" noChangeArrowheads="1"/>
              </p:cNvPicPr>
              <p:nvPr/>
            </p:nvPicPr>
            <p:blipFill>
              <a:blip r:embed="rId6" cstate="print"/>
              <a:srcRect/>
              <a:stretch>
                <a:fillRect/>
              </a:stretch>
            </p:blipFill>
            <p:spPr bwMode="auto">
              <a:xfrm>
                <a:off x="968375" y="2720975"/>
                <a:ext cx="573088" cy="436563"/>
              </a:xfrm>
              <a:prstGeom prst="rect">
                <a:avLst/>
              </a:prstGeom>
              <a:noFill/>
              <a:ln w="9525">
                <a:noFill/>
                <a:miter lim="800000"/>
                <a:headEnd/>
                <a:tailEnd/>
              </a:ln>
            </p:spPr>
          </p:pic>
        </p:grpSp>
        <p:sp>
          <p:nvSpPr>
            <p:cNvPr id="7" name="Text Box 8"/>
            <p:cNvSpPr txBox="1">
              <a:spLocks noChangeArrowheads="1"/>
            </p:cNvSpPr>
            <p:nvPr/>
          </p:nvSpPr>
          <p:spPr bwMode="auto">
            <a:xfrm>
              <a:off x="5743575" y="5186363"/>
              <a:ext cx="4152900" cy="771623"/>
            </a:xfrm>
            <a:prstGeom prst="rect">
              <a:avLst/>
            </a:prstGeom>
            <a:noFill/>
            <a:ln w="9525">
              <a:noFill/>
              <a:miter lim="800000"/>
              <a:headEnd/>
              <a:tailEnd/>
            </a:ln>
          </p:spPr>
          <p:txBody>
            <a:bodyPr lIns="90000" tIns="46800" rIns="90000" bIns="4680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eaLnBrk="0" hangingPunct="0">
                <a:spcBef>
                  <a:spcPct val="50000"/>
                </a:spcBef>
              </a:pPr>
              <a:r>
                <a:rPr lang="en-GB" sz="1100">
                  <a:solidFill>
                    <a:schemeClr val="tx1"/>
                  </a:solidFill>
                  <a:latin typeface="Helvetica" pitchFamily="34" charset="0"/>
                </a:rPr>
                <a:t>GSAL3 DHR30 (or black sky albedo BB (0.3-3.0 </a:t>
              </a:r>
              <a:r>
                <a:rPr lang="el-GR" sz="1100">
                  <a:solidFill>
                    <a:schemeClr val="tx1"/>
                  </a:solidFill>
                  <a:latin typeface="Helvetica" pitchFamily="34" charset="0"/>
                </a:rPr>
                <a:t>μ</a:t>
              </a:r>
              <a:r>
                <a:rPr lang="en-GB" sz="1100">
                  <a:solidFill>
                    <a:schemeClr val="tx1"/>
                  </a:solidFill>
                  <a:latin typeface="Helvetica" pitchFamily="34" charset="0"/>
                </a:rPr>
                <a:t>m)  </a:t>
              </a:r>
            </a:p>
            <a:p>
              <a:pPr eaLnBrk="0" hangingPunct="0">
                <a:spcBef>
                  <a:spcPct val="50000"/>
                </a:spcBef>
              </a:pPr>
              <a:r>
                <a:rPr lang="en-GB" sz="1100">
                  <a:solidFill>
                    <a:schemeClr val="tx1"/>
                  </a:solidFill>
                  <a:latin typeface="Helvetica" pitchFamily="34" charset="0"/>
                </a:rPr>
                <a:t>Grid: 0.25 deg - Period: 1-10 of May 2001 (Prob &gt; 80%)</a:t>
              </a:r>
            </a:p>
            <a:p>
              <a:pPr eaLnBrk="0" hangingPunct="0">
                <a:spcBef>
                  <a:spcPct val="50000"/>
                </a:spcBef>
              </a:pPr>
              <a:r>
                <a:rPr lang="en-GB" sz="1100">
                  <a:solidFill>
                    <a:schemeClr val="tx1"/>
                  </a:solidFill>
                  <a:latin typeface="Helvetica" pitchFamily="34" charset="0"/>
                </a:rPr>
                <a:t>Satellites: GMS-5, MET-5,MET-7,GOES-8 and GOES-10</a:t>
              </a:r>
            </a:p>
          </p:txBody>
        </p:sp>
      </p:grpSp>
      <p:pic>
        <p:nvPicPr>
          <p:cNvPr id="13" name="Picture 12" descr="H:\DESKTOP\BAMS_scopecm_gsa\PNG\isccp_coverage_VZA60_nolegend.png"/>
          <p:cNvPicPr>
            <a:picLocks noChangeAspect="1" noChangeArrowheads="1"/>
          </p:cNvPicPr>
          <p:nvPr/>
        </p:nvPicPr>
        <p:blipFill>
          <a:blip r:embed="rId7" cstate="print"/>
          <a:srcRect/>
          <a:stretch>
            <a:fillRect/>
          </a:stretch>
        </p:blipFill>
        <p:spPr bwMode="auto">
          <a:xfrm>
            <a:off x="6204037" y="57151"/>
            <a:ext cx="3705225" cy="5153025"/>
          </a:xfrm>
          <a:prstGeom prst="rect">
            <a:avLst/>
          </a:prstGeom>
          <a:solidFill>
            <a:schemeClr val="bg1">
              <a:lumMod val="95000"/>
            </a:schemeClr>
          </a:solidFill>
          <a:ln w="31750">
            <a:noFill/>
            <a:miter lim="800000"/>
            <a:headEnd/>
            <a:tailEnd/>
          </a:ln>
        </p:spPr>
      </p:pic>
      <p:grpSp>
        <p:nvGrpSpPr>
          <p:cNvPr id="14" name="Group 13"/>
          <p:cNvGrpSpPr>
            <a:grpSpLocks/>
          </p:cNvGrpSpPr>
          <p:nvPr/>
        </p:nvGrpSpPr>
        <p:grpSpPr bwMode="auto">
          <a:xfrm>
            <a:off x="88986" y="3956050"/>
            <a:ext cx="9715234" cy="2844800"/>
            <a:chOff x="0" y="3975100"/>
            <a:chExt cx="9714578" cy="2844800"/>
          </a:xfrm>
        </p:grpSpPr>
        <p:grpSp>
          <p:nvGrpSpPr>
            <p:cNvPr id="15" name="Group 14"/>
            <p:cNvGrpSpPr>
              <a:grpSpLocks/>
            </p:cNvGrpSpPr>
            <p:nvPr/>
          </p:nvGrpSpPr>
          <p:grpSpPr bwMode="auto">
            <a:xfrm>
              <a:off x="0" y="3975100"/>
              <a:ext cx="5486400" cy="2844800"/>
              <a:chOff x="0" y="3955256"/>
              <a:chExt cx="5486400" cy="2844000"/>
            </a:xfrm>
          </p:grpSpPr>
          <p:pic>
            <p:nvPicPr>
              <p:cNvPr id="17" name="Picture 16" descr="H:\WORK\Presentations&amp;Posters\IGARSS12\MCD43C3.A2001121.005_BRDF_Quality=2.png.png"/>
              <p:cNvPicPr>
                <a:picLocks noChangeArrowheads="1"/>
              </p:cNvPicPr>
              <p:nvPr/>
            </p:nvPicPr>
            <p:blipFill>
              <a:blip r:embed="rId8" cstate="print"/>
              <a:srcRect/>
              <a:stretch>
                <a:fillRect/>
              </a:stretch>
            </p:blipFill>
            <p:spPr bwMode="auto">
              <a:xfrm>
                <a:off x="0" y="3955256"/>
                <a:ext cx="5486400" cy="2844000"/>
              </a:xfrm>
              <a:prstGeom prst="rect">
                <a:avLst/>
              </a:prstGeom>
              <a:noFill/>
              <a:ln w="9525">
                <a:noFill/>
                <a:miter lim="800000"/>
                <a:headEnd/>
                <a:tailEnd/>
              </a:ln>
            </p:spPr>
          </p:pic>
          <p:sp>
            <p:nvSpPr>
              <p:cNvPr id="18" name="TextBox 19"/>
              <p:cNvSpPr txBox="1">
                <a:spLocks noChangeArrowheads="1"/>
              </p:cNvSpPr>
              <p:nvPr/>
            </p:nvSpPr>
            <p:spPr bwMode="auto">
              <a:xfrm>
                <a:off x="0" y="4010025"/>
                <a:ext cx="752474" cy="276921"/>
              </a:xfrm>
              <a:prstGeom prst="rect">
                <a:avLst/>
              </a:prstGeom>
              <a:noFill/>
              <a:ln w="9525">
                <a:noFill/>
                <a:miter lim="800000"/>
                <a:headEnd/>
                <a:tailEnd/>
              </a:ln>
            </p:spPr>
            <p:txBody>
              <a:bodyPr>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eaLnBrk="0" hangingPunct="0">
                  <a:spcBef>
                    <a:spcPct val="50000"/>
                  </a:spcBef>
                </a:pPr>
                <a:r>
                  <a:rPr lang="en-GB" sz="1200">
                    <a:solidFill>
                      <a:srgbClr val="FF0000"/>
                    </a:solidFill>
                  </a:rPr>
                  <a:t>MODIS</a:t>
                </a:r>
              </a:p>
            </p:txBody>
          </p:sp>
        </p:grpSp>
        <p:sp>
          <p:nvSpPr>
            <p:cNvPr id="16" name="Rectangle 15"/>
            <p:cNvSpPr>
              <a:spLocks noChangeArrowheads="1"/>
            </p:cNvSpPr>
            <p:nvPr/>
          </p:nvSpPr>
          <p:spPr bwMode="auto">
            <a:xfrm>
              <a:off x="5763122" y="5930662"/>
              <a:ext cx="3951456" cy="515526"/>
            </a:xfrm>
            <a:prstGeom prst="rect">
              <a:avLst/>
            </a:prstGeom>
            <a:noFill/>
            <a:ln w="9525">
              <a:noFill/>
              <a:miter lim="800000"/>
              <a:headEnd/>
              <a:tailEnd/>
            </a:ln>
          </p:spPr>
          <p:txBody>
            <a:bodyPr wrap="none">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eaLnBrk="0" hangingPunct="0">
                <a:spcBef>
                  <a:spcPct val="50000"/>
                </a:spcBef>
              </a:pPr>
              <a:r>
                <a:rPr lang="en-GB" sz="1100" dirty="0">
                  <a:solidFill>
                    <a:schemeClr val="tx1"/>
                  </a:solidFill>
                  <a:latin typeface="Helvetica" pitchFamily="34" charset="0"/>
                </a:rPr>
                <a:t>MODIS: MCD43C3 0.05 deg quality flag 0,1 (min 75% full </a:t>
              </a:r>
            </a:p>
            <a:p>
              <a:pPr eaLnBrk="0" hangingPunct="0">
                <a:spcBef>
                  <a:spcPct val="50000"/>
                </a:spcBef>
              </a:pPr>
              <a:r>
                <a:rPr lang="en-GB" sz="1100" dirty="0">
                  <a:solidFill>
                    <a:schemeClr val="tx1"/>
                  </a:solidFill>
                  <a:latin typeface="Helvetica" pitchFamily="34" charset="0"/>
                </a:rPr>
                <a:t>inversion retrieval)</a:t>
              </a:r>
            </a:p>
          </p:txBody>
        </p:sp>
      </p:grpSp>
      <p:grpSp>
        <p:nvGrpSpPr>
          <p:cNvPr id="19" name="Group 18"/>
          <p:cNvGrpSpPr>
            <a:grpSpLocks/>
          </p:cNvGrpSpPr>
          <p:nvPr/>
        </p:nvGrpSpPr>
        <p:grpSpPr bwMode="auto">
          <a:xfrm>
            <a:off x="689063" y="933450"/>
            <a:ext cx="4486275" cy="3124200"/>
            <a:chOff x="600075" y="952500"/>
            <a:chExt cx="4486275" cy="3124200"/>
          </a:xfrm>
        </p:grpSpPr>
        <p:sp>
          <p:nvSpPr>
            <p:cNvPr id="20" name="Oval 19"/>
            <p:cNvSpPr>
              <a:spLocks noChangeArrowheads="1"/>
            </p:cNvSpPr>
            <p:nvPr/>
          </p:nvSpPr>
          <p:spPr bwMode="auto">
            <a:xfrm>
              <a:off x="733425" y="952500"/>
              <a:ext cx="4352925" cy="714375"/>
            </a:xfrm>
            <a:prstGeom prst="ellipse">
              <a:avLst/>
            </a:prstGeom>
            <a:noFill/>
            <a:ln w="38100" algn="ctr">
              <a:solidFill>
                <a:srgbClr val="FF0000"/>
              </a:solidFill>
              <a:round/>
              <a:headEnd/>
              <a:tailEnd/>
            </a:ln>
          </p:spPr>
          <p:txBody>
            <a:bodyPr lIns="36000" tIns="36000" rIns="36000" bIns="36000"/>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eaLnBrk="0" hangingPunct="0">
                <a:spcBef>
                  <a:spcPct val="50000"/>
                </a:spcBef>
              </a:pPr>
              <a:endParaRPr lang="en-US"/>
            </a:p>
          </p:txBody>
        </p:sp>
        <p:sp>
          <p:nvSpPr>
            <p:cNvPr id="21" name="Oval 20"/>
            <p:cNvSpPr>
              <a:spLocks noChangeArrowheads="1"/>
            </p:cNvSpPr>
            <p:nvPr/>
          </p:nvSpPr>
          <p:spPr bwMode="auto">
            <a:xfrm>
              <a:off x="600075" y="3333750"/>
              <a:ext cx="4352925" cy="742950"/>
            </a:xfrm>
            <a:prstGeom prst="ellipse">
              <a:avLst/>
            </a:prstGeom>
            <a:noFill/>
            <a:ln w="38100" algn="ctr">
              <a:solidFill>
                <a:srgbClr val="FF0000"/>
              </a:solidFill>
              <a:round/>
              <a:headEnd/>
              <a:tailEnd/>
            </a:ln>
          </p:spPr>
          <p:txBody>
            <a:bodyPr lIns="36000" tIns="36000" rIns="36000" bIns="36000"/>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eaLnBrk="0" hangingPunct="0">
                <a:spcBef>
                  <a:spcPct val="50000"/>
                </a:spcBef>
              </a:pPr>
              <a:endParaRPr lang="en-US"/>
            </a:p>
          </p:txBody>
        </p:sp>
      </p:grpSp>
      <p:sp>
        <p:nvSpPr>
          <p:cNvPr id="22" name="Rounded Rectangle 21"/>
          <p:cNvSpPr/>
          <p:nvPr/>
        </p:nvSpPr>
        <p:spPr bwMode="auto">
          <a:xfrm>
            <a:off x="1361738" y="3540995"/>
            <a:ext cx="7339264" cy="87065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6000" tIns="36000" rIns="36000" bIns="36000" numCol="1" rtlCol="0" anchor="t" anchorCtr="0" compatLnSpc="1">
            <a:prstTxWarp prst="textNoShape">
              <a:avLst/>
            </a:prstTxWarp>
          </a:bodyPr>
          <a:lstStyle>
            <a:defPPr>
              <a:defRPr lang="en-GB"/>
            </a:defPPr>
            <a:lvl1pPr algn="l" rtl="0" fontAlgn="base">
              <a:spcBef>
                <a:spcPct val="0"/>
              </a:spcBef>
              <a:spcAft>
                <a:spcPct val="0"/>
              </a:spcAft>
              <a:defRPr sz="900" b="1" kern="1200">
                <a:solidFill>
                  <a:schemeClr val="dk1"/>
                </a:solidFill>
                <a:latin typeface="+mn-lt"/>
                <a:ea typeface="+mn-ea"/>
                <a:cs typeface="+mn-cs"/>
              </a:defRPr>
            </a:lvl1pPr>
            <a:lvl2pPr marL="457200" algn="l" rtl="0" fontAlgn="base">
              <a:spcBef>
                <a:spcPct val="0"/>
              </a:spcBef>
              <a:spcAft>
                <a:spcPct val="0"/>
              </a:spcAft>
              <a:defRPr sz="900" b="1" kern="1200">
                <a:solidFill>
                  <a:schemeClr val="dk1"/>
                </a:solidFill>
                <a:latin typeface="+mn-lt"/>
                <a:ea typeface="+mn-ea"/>
                <a:cs typeface="+mn-cs"/>
              </a:defRPr>
            </a:lvl2pPr>
            <a:lvl3pPr marL="914400" algn="l" rtl="0" fontAlgn="base">
              <a:spcBef>
                <a:spcPct val="0"/>
              </a:spcBef>
              <a:spcAft>
                <a:spcPct val="0"/>
              </a:spcAft>
              <a:defRPr sz="900" b="1" kern="1200">
                <a:solidFill>
                  <a:schemeClr val="dk1"/>
                </a:solidFill>
                <a:latin typeface="+mn-lt"/>
                <a:ea typeface="+mn-ea"/>
                <a:cs typeface="+mn-cs"/>
              </a:defRPr>
            </a:lvl3pPr>
            <a:lvl4pPr marL="1371600" algn="l" rtl="0" fontAlgn="base">
              <a:spcBef>
                <a:spcPct val="0"/>
              </a:spcBef>
              <a:spcAft>
                <a:spcPct val="0"/>
              </a:spcAft>
              <a:defRPr sz="900" b="1" kern="1200">
                <a:solidFill>
                  <a:schemeClr val="dk1"/>
                </a:solidFill>
                <a:latin typeface="+mn-lt"/>
                <a:ea typeface="+mn-ea"/>
                <a:cs typeface="+mn-cs"/>
              </a:defRPr>
            </a:lvl4pPr>
            <a:lvl5pPr marL="1828800" algn="l" rtl="0" fontAlgn="base">
              <a:spcBef>
                <a:spcPct val="0"/>
              </a:spcBef>
              <a:spcAft>
                <a:spcPct val="0"/>
              </a:spcAft>
              <a:defRPr sz="900" b="1" kern="1200">
                <a:solidFill>
                  <a:schemeClr val="dk1"/>
                </a:solidFill>
                <a:latin typeface="+mn-lt"/>
                <a:ea typeface="+mn-ea"/>
                <a:cs typeface="+mn-cs"/>
              </a:defRPr>
            </a:lvl5pPr>
            <a:lvl6pPr marL="2286000" algn="l" defTabSz="914400" rtl="0" eaLnBrk="1" latinLnBrk="0" hangingPunct="1">
              <a:defRPr sz="900" b="1" kern="1200">
                <a:solidFill>
                  <a:schemeClr val="dk1"/>
                </a:solidFill>
                <a:latin typeface="+mn-lt"/>
                <a:ea typeface="+mn-ea"/>
                <a:cs typeface="+mn-cs"/>
              </a:defRPr>
            </a:lvl6pPr>
            <a:lvl7pPr marL="2743200" algn="l" defTabSz="914400" rtl="0" eaLnBrk="1" latinLnBrk="0" hangingPunct="1">
              <a:defRPr sz="900" b="1" kern="1200">
                <a:solidFill>
                  <a:schemeClr val="dk1"/>
                </a:solidFill>
                <a:latin typeface="+mn-lt"/>
                <a:ea typeface="+mn-ea"/>
                <a:cs typeface="+mn-cs"/>
              </a:defRPr>
            </a:lvl7pPr>
            <a:lvl8pPr marL="3200400" algn="l" defTabSz="914400" rtl="0" eaLnBrk="1" latinLnBrk="0" hangingPunct="1">
              <a:defRPr sz="900" b="1" kern="1200">
                <a:solidFill>
                  <a:schemeClr val="dk1"/>
                </a:solidFill>
                <a:latin typeface="+mn-lt"/>
                <a:ea typeface="+mn-ea"/>
                <a:cs typeface="+mn-cs"/>
              </a:defRPr>
            </a:lvl8pPr>
            <a:lvl9pPr marL="3657600" algn="l" defTabSz="914400" rtl="0" eaLnBrk="1" latinLnBrk="0" hangingPunct="1">
              <a:defRPr sz="900" b="1" kern="1200">
                <a:solidFill>
                  <a:schemeClr val="dk1"/>
                </a:solidFill>
                <a:latin typeface="+mn-lt"/>
                <a:ea typeface="+mn-ea"/>
                <a:cs typeface="+mn-cs"/>
              </a:defRPr>
            </a:lvl9pPr>
          </a:lstStyle>
          <a:p>
            <a:pPr algn="just"/>
            <a:r>
              <a:rPr lang="en-GB" sz="1400" b="0" dirty="0"/>
              <a:t>Lattanzio, A.; Schulz, J.; Matthews, J.; </a:t>
            </a:r>
            <a:r>
              <a:rPr lang="en-GB" sz="1400" b="0" dirty="0" err="1"/>
              <a:t>Okuyama</a:t>
            </a:r>
            <a:r>
              <a:rPr lang="en-GB" sz="1400" b="0" dirty="0"/>
              <a:t>, A.; Theodore, B.; Bates, J.J.; Knapp, K.R.; </a:t>
            </a:r>
            <a:r>
              <a:rPr lang="en-GB" sz="1400" b="0" dirty="0" err="1"/>
              <a:t>Kosaka</a:t>
            </a:r>
            <a:r>
              <a:rPr lang="en-GB" sz="1400" b="0" dirty="0"/>
              <a:t>, Y.; </a:t>
            </a:r>
            <a:r>
              <a:rPr lang="en-GB" sz="1400" b="0" dirty="0" err="1"/>
              <a:t>Schüller</a:t>
            </a:r>
            <a:r>
              <a:rPr lang="en-GB" sz="1400" b="0" dirty="0"/>
              <a:t>, L. Land Surface Albedo from Geostationary </a:t>
            </a:r>
            <a:r>
              <a:rPr lang="en-GB" sz="1400" b="0" dirty="0" err="1"/>
              <a:t>Satelites</a:t>
            </a:r>
            <a:r>
              <a:rPr lang="en-GB" sz="1400" b="0" dirty="0"/>
              <a:t>: A Multiagency Collaboration within SCOPE-CM. Bull. Amer. </a:t>
            </a:r>
            <a:r>
              <a:rPr lang="en-GB" sz="1400" b="0" dirty="0" err="1"/>
              <a:t>Meteorol</a:t>
            </a:r>
            <a:r>
              <a:rPr lang="en-GB" sz="1400" b="0" dirty="0"/>
              <a:t>. Soc </a:t>
            </a:r>
            <a:r>
              <a:rPr lang="en-GB" sz="1400" dirty="0"/>
              <a:t>2013</a:t>
            </a:r>
            <a:r>
              <a:rPr lang="en-GB" sz="1400" b="0" dirty="0"/>
              <a:t>, 94, 205–214.</a:t>
            </a:r>
            <a:endParaRPr lang="en-GB" sz="1400" b="0" dirty="0">
              <a:solidFill>
                <a:schemeClr val="tx1"/>
              </a:solidFill>
            </a:endParaRPr>
          </a:p>
        </p:txBody>
      </p:sp>
      <p:sp>
        <p:nvSpPr>
          <p:cNvPr id="23" name="Right Arrow 22"/>
          <p:cNvSpPr/>
          <p:nvPr/>
        </p:nvSpPr>
        <p:spPr bwMode="auto">
          <a:xfrm rot="19850623">
            <a:off x="5535699" y="1721198"/>
            <a:ext cx="3670300" cy="572392"/>
          </a:xfrm>
          <a:prstGeom prst="rightArrow">
            <a:avLst/>
          </a:prstGeom>
          <a:solidFill>
            <a:schemeClr val="tx2">
              <a:lumMod val="40000"/>
              <a:lumOff val="60000"/>
            </a:schemeClr>
          </a:solidFill>
          <a:ln w="38100" cap="flat" cmpd="sng" algn="ctr">
            <a:solidFill>
              <a:schemeClr val="tx2"/>
            </a:solidFill>
            <a:prstDash val="solid"/>
            <a:round/>
            <a:headEnd type="none" w="med" len="med"/>
            <a:tailEnd type="none" w="med" len="med"/>
          </a:ln>
          <a:effectLst/>
        </p:spPr>
        <p:txBody>
          <a:bodyPr lIns="36000" tIns="36000" rIns="36000" bIns="36000">
            <a:spAutoFit/>
          </a:bodyPr>
          <a:lstStyle/>
          <a:p>
            <a:pPr eaLnBrk="0" hangingPunct="0">
              <a:spcBef>
                <a:spcPct val="50000"/>
              </a:spcBef>
              <a:defRPr/>
            </a:pPr>
            <a:r>
              <a:rPr lang="en-GB" sz="1400" dirty="0"/>
              <a:t>                      GEO DATA GAP</a:t>
            </a:r>
          </a:p>
        </p:txBody>
      </p:sp>
    </p:spTree>
    <p:extLst>
      <p:ext uri="{BB962C8B-B14F-4D97-AF65-F5344CB8AC3E}">
        <p14:creationId xmlns:p14="http://schemas.microsoft.com/office/powerpoint/2010/main" val="6505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2482" y="59169"/>
            <a:ext cx="9495462" cy="720080"/>
          </a:xfrm>
        </p:spPr>
        <p:txBody>
          <a:bodyPr/>
          <a:lstStyle/>
          <a:p>
            <a:r>
              <a:rPr lang="en-GB" dirty="0" smtClean="0"/>
              <a:t>Project Plan: 2014-2018</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893857617"/>
              </p:ext>
            </p:extLst>
          </p:nvPr>
        </p:nvGraphicFramePr>
        <p:xfrm>
          <a:off x="2244084" y="1083624"/>
          <a:ext cx="7366543" cy="4979541"/>
        </p:xfrm>
        <a:graphic>
          <a:graphicData uri="http://schemas.openxmlformats.org/drawingml/2006/table">
            <a:tbl>
              <a:tblPr/>
              <a:tblGrid>
                <a:gridCol w="4978003">
                  <a:extLst>
                    <a:ext uri="{9D8B030D-6E8A-4147-A177-3AD203B41FA5}">
                      <a16:colId xmlns:a16="http://schemas.microsoft.com/office/drawing/2014/main" val="20000"/>
                    </a:ext>
                  </a:extLst>
                </a:gridCol>
                <a:gridCol w="623549">
                  <a:extLst>
                    <a:ext uri="{9D8B030D-6E8A-4147-A177-3AD203B41FA5}">
                      <a16:colId xmlns:a16="http://schemas.microsoft.com/office/drawing/2014/main" val="20001"/>
                    </a:ext>
                  </a:extLst>
                </a:gridCol>
                <a:gridCol w="1764991">
                  <a:extLst>
                    <a:ext uri="{9D8B030D-6E8A-4147-A177-3AD203B41FA5}">
                      <a16:colId xmlns:a16="http://schemas.microsoft.com/office/drawing/2014/main" val="20002"/>
                    </a:ext>
                  </a:extLst>
                </a:gridCol>
              </a:tblGrid>
              <a:tr h="188709">
                <a:tc>
                  <a:txBody>
                    <a:bodyPr/>
                    <a:lstStyle/>
                    <a:p>
                      <a:pPr algn="just">
                        <a:spcBef>
                          <a:spcPts val="300"/>
                        </a:spcBef>
                        <a:spcAft>
                          <a:spcPts val="0"/>
                        </a:spcAft>
                      </a:pPr>
                      <a:r>
                        <a:rPr lang="en-US" sz="1200" b="1" dirty="0">
                          <a:latin typeface="Times New Roman"/>
                          <a:ea typeface="Calibri"/>
                          <a:cs typeface="Times New Roman"/>
                        </a:rPr>
                        <a:t>Task</a:t>
                      </a:r>
                      <a:endParaRPr lang="en-GB" sz="1200" dirty="0">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just">
                        <a:spcBef>
                          <a:spcPts val="300"/>
                        </a:spcBef>
                        <a:spcAft>
                          <a:spcPts val="0"/>
                        </a:spcAft>
                      </a:pPr>
                      <a:r>
                        <a:rPr lang="en-US" sz="1200" b="1" dirty="0">
                          <a:latin typeface="Times New Roman"/>
                          <a:ea typeface="Calibri"/>
                          <a:cs typeface="Times New Roman"/>
                        </a:rPr>
                        <a:t>Year</a:t>
                      </a:r>
                      <a:endParaRPr lang="en-GB" sz="1200" dirty="0">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just">
                        <a:spcBef>
                          <a:spcPts val="300"/>
                        </a:spcBef>
                        <a:spcAft>
                          <a:spcPts val="0"/>
                        </a:spcAft>
                      </a:pPr>
                      <a:r>
                        <a:rPr lang="en-US" sz="1200" b="1" dirty="0">
                          <a:latin typeface="Times New Roman"/>
                          <a:ea typeface="Calibri"/>
                          <a:cs typeface="Times New Roman"/>
                        </a:rPr>
                        <a:t>Actors</a:t>
                      </a:r>
                      <a:endParaRPr lang="en-GB" sz="1200" dirty="0">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200174">
                <a:tc>
                  <a:txBody>
                    <a:bodyPr/>
                    <a:lstStyle/>
                    <a:p>
                      <a:pPr marL="342900" lvl="0" indent="-342900" algn="just">
                        <a:spcBef>
                          <a:spcPts val="300"/>
                        </a:spcBef>
                        <a:spcAft>
                          <a:spcPts val="0"/>
                        </a:spcAft>
                        <a:buFont typeface="Calibri"/>
                        <a:buChar char="−"/>
                      </a:pPr>
                      <a:r>
                        <a:rPr lang="en-US" sz="1200" b="0" dirty="0">
                          <a:solidFill>
                            <a:srgbClr val="00B050"/>
                          </a:solidFill>
                          <a:latin typeface="Times New Roman"/>
                          <a:ea typeface="Calibri"/>
                          <a:cs typeface="Times New Roman"/>
                        </a:rPr>
                        <a:t>Updates to retrieval scheme including inclusion of common cloud mask approach, </a:t>
                      </a:r>
                      <a:r>
                        <a:rPr lang="en-US" sz="1200" b="0" dirty="0">
                          <a:solidFill>
                            <a:srgbClr val="FF0000"/>
                          </a:solidFill>
                          <a:latin typeface="Times New Roman"/>
                          <a:ea typeface="Calibri"/>
                          <a:cs typeface="Times New Roman"/>
                        </a:rPr>
                        <a:t>utilization of common method of inter-calibration, e.g., DCC method</a:t>
                      </a:r>
                      <a:r>
                        <a:rPr lang="en-US" sz="1200" b="0" dirty="0">
                          <a:latin typeface="Times New Roman"/>
                          <a:ea typeface="Calibri"/>
                          <a:cs typeface="Times New Roman"/>
                        </a:rPr>
                        <a:t>, </a:t>
                      </a:r>
                      <a:r>
                        <a:rPr lang="en-US" sz="1200" b="0" dirty="0">
                          <a:solidFill>
                            <a:srgbClr val="00B050"/>
                          </a:solidFill>
                          <a:latin typeface="Times New Roman"/>
                          <a:ea typeface="Calibri"/>
                          <a:cs typeface="Times New Roman"/>
                        </a:rPr>
                        <a:t>implementation of common NWP </a:t>
                      </a:r>
                      <a:r>
                        <a:rPr lang="en-US" sz="1200" b="0" dirty="0" smtClean="0">
                          <a:solidFill>
                            <a:srgbClr val="00B050"/>
                          </a:solidFill>
                          <a:latin typeface="Times New Roman"/>
                          <a:ea typeface="Calibri"/>
                          <a:cs typeface="Times New Roman"/>
                        </a:rPr>
                        <a:t>data;</a:t>
                      </a:r>
                      <a:endParaRPr lang="en-GB" sz="1200" b="0" dirty="0">
                        <a:solidFill>
                          <a:srgbClr val="00B050"/>
                        </a:solidFill>
                        <a:latin typeface="Times New Roman"/>
                        <a:ea typeface="Times New Roman"/>
                        <a:cs typeface="Times New Roman"/>
                      </a:endParaRPr>
                    </a:p>
                    <a:p>
                      <a:pPr marL="342900" lvl="0" indent="-342900" algn="just">
                        <a:spcBef>
                          <a:spcPts val="300"/>
                        </a:spcBef>
                        <a:spcAft>
                          <a:spcPts val="0"/>
                        </a:spcAft>
                        <a:buFont typeface="Calibri"/>
                        <a:buChar char="−"/>
                      </a:pPr>
                      <a:r>
                        <a:rPr lang="en-US" sz="1200" b="0" spc="-30" dirty="0">
                          <a:solidFill>
                            <a:srgbClr val="00B050"/>
                          </a:solidFill>
                          <a:latin typeface="Times New Roman"/>
                          <a:ea typeface="Calibri"/>
                          <a:cs typeface="Times New Roman"/>
                        </a:rPr>
                        <a:t>Adaptation of retrieval scheme to the SEVIRI and other instruments;</a:t>
                      </a:r>
                      <a:endParaRPr lang="en-GB" sz="1200" b="0" dirty="0">
                        <a:solidFill>
                          <a:srgbClr val="00B050"/>
                        </a:solidFill>
                        <a:latin typeface="Times New Roman"/>
                        <a:ea typeface="Times New Roman"/>
                        <a:cs typeface="Times New Roman"/>
                      </a:endParaRPr>
                    </a:p>
                    <a:p>
                      <a:pPr marL="342900" lvl="0" indent="-342900" algn="just">
                        <a:spcBef>
                          <a:spcPts val="300"/>
                        </a:spcBef>
                        <a:spcAft>
                          <a:spcPts val="0"/>
                        </a:spcAft>
                        <a:buFont typeface="Calibri"/>
                        <a:buChar char="−"/>
                      </a:pPr>
                      <a:r>
                        <a:rPr lang="en-GB" sz="1200" b="0" dirty="0">
                          <a:solidFill>
                            <a:srgbClr val="FFC000"/>
                          </a:solidFill>
                          <a:latin typeface="Times New Roman"/>
                          <a:ea typeface="Calibri"/>
                          <a:cs typeface="Times New Roman"/>
                        </a:rPr>
                        <a:t>Set up of validation procedures for Level-2 product</a:t>
                      </a:r>
                      <a:r>
                        <a:rPr lang="en-GB" sz="1200" b="0" dirty="0">
                          <a:latin typeface="Times New Roman"/>
                          <a:ea typeface="Calibri"/>
                          <a:cs typeface="Times New Roman"/>
                        </a:rPr>
                        <a:t>.</a:t>
                      </a:r>
                      <a:endParaRPr lang="en-GB" sz="1200" b="0" dirty="0">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dirty="0">
                          <a:latin typeface="Times New Roman"/>
                          <a:ea typeface="Calibri"/>
                          <a:cs typeface="Times New Roman"/>
                        </a:rPr>
                        <a:t>2014</a:t>
                      </a:r>
                      <a:endParaRPr lang="en-GB" sz="1200" dirty="0">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dirty="0">
                          <a:latin typeface="Times New Roman"/>
                          <a:ea typeface="Calibri"/>
                          <a:cs typeface="Times New Roman"/>
                        </a:rPr>
                        <a:t>EUM</a:t>
                      </a:r>
                      <a:endParaRPr lang="en-GB" sz="1200" dirty="0">
                        <a:latin typeface="Times New Roman"/>
                        <a:ea typeface="Times New Roman"/>
                        <a:cs typeface="Times New Roman"/>
                      </a:endParaRPr>
                    </a:p>
                    <a:p>
                      <a:pPr algn="just">
                        <a:spcBef>
                          <a:spcPts val="300"/>
                        </a:spcBef>
                        <a:spcAft>
                          <a:spcPts val="0"/>
                        </a:spcAft>
                      </a:pPr>
                      <a:endParaRPr lang="en-US" sz="1200" dirty="0" smtClean="0">
                        <a:latin typeface="Times New Roman"/>
                        <a:ea typeface="Calibri"/>
                        <a:cs typeface="Times New Roman"/>
                      </a:endParaRPr>
                    </a:p>
                    <a:p>
                      <a:pPr algn="just">
                        <a:spcBef>
                          <a:spcPts val="300"/>
                        </a:spcBef>
                        <a:spcAft>
                          <a:spcPts val="0"/>
                        </a:spcAft>
                      </a:pPr>
                      <a:endParaRPr lang="en-US" sz="1200" dirty="0" smtClean="0">
                        <a:latin typeface="Times New Roman"/>
                        <a:ea typeface="Calibri"/>
                        <a:cs typeface="Times New Roman"/>
                      </a:endParaRPr>
                    </a:p>
                    <a:p>
                      <a:pPr algn="just">
                        <a:spcBef>
                          <a:spcPts val="300"/>
                        </a:spcBef>
                        <a:spcAft>
                          <a:spcPts val="0"/>
                        </a:spcAft>
                      </a:pPr>
                      <a:r>
                        <a:rPr lang="en-US" sz="1200" dirty="0" smtClean="0">
                          <a:latin typeface="Times New Roman"/>
                          <a:ea typeface="Calibri"/>
                          <a:cs typeface="Times New Roman"/>
                        </a:rPr>
                        <a:t>EUM</a:t>
                      </a:r>
                      <a:endParaRPr lang="en-GB" sz="1200" dirty="0">
                        <a:latin typeface="Times New Roman"/>
                        <a:ea typeface="Times New Roman"/>
                        <a:cs typeface="Times New Roman"/>
                      </a:endParaRPr>
                    </a:p>
                    <a:p>
                      <a:pPr algn="just">
                        <a:spcBef>
                          <a:spcPts val="300"/>
                        </a:spcBef>
                        <a:spcAft>
                          <a:spcPts val="0"/>
                        </a:spcAft>
                      </a:pPr>
                      <a:r>
                        <a:rPr lang="en-US" sz="1200" dirty="0">
                          <a:latin typeface="Times New Roman"/>
                          <a:ea typeface="Calibri"/>
                          <a:cs typeface="Times New Roman"/>
                        </a:rPr>
                        <a:t>EUM, JMA, NOAA</a:t>
                      </a:r>
                      <a:endParaRPr lang="en-GB" sz="1200" dirty="0">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32665">
                <a:tc>
                  <a:txBody>
                    <a:bodyPr/>
                    <a:lstStyle/>
                    <a:p>
                      <a:pPr marL="342900" lvl="0" indent="-342900" algn="just">
                        <a:spcBef>
                          <a:spcPts val="300"/>
                        </a:spcBef>
                        <a:spcAft>
                          <a:spcPts val="0"/>
                        </a:spcAft>
                        <a:buFont typeface="Calibri"/>
                        <a:buChar char="−"/>
                      </a:pPr>
                      <a:r>
                        <a:rPr lang="en-US" sz="1200" b="0" kern="1200" dirty="0">
                          <a:solidFill>
                            <a:srgbClr val="FF0000"/>
                          </a:solidFill>
                          <a:latin typeface="Times New Roman"/>
                          <a:ea typeface="Calibri"/>
                          <a:cs typeface="Times New Roman"/>
                        </a:rPr>
                        <a:t>Technical assessment of the improved retrieval scheme;</a:t>
                      </a:r>
                      <a:endParaRPr lang="en-GB" sz="1200" b="0" kern="1200" dirty="0">
                        <a:solidFill>
                          <a:srgbClr val="FF0000"/>
                        </a:solidFill>
                        <a:latin typeface="Times New Roman"/>
                        <a:ea typeface="Calibri"/>
                        <a:cs typeface="Times New Roman"/>
                      </a:endParaRPr>
                    </a:p>
                    <a:p>
                      <a:pPr marL="342900" lvl="0" indent="-342900" algn="just">
                        <a:spcBef>
                          <a:spcPts val="300"/>
                        </a:spcBef>
                        <a:spcAft>
                          <a:spcPts val="0"/>
                        </a:spcAft>
                        <a:buFont typeface="Calibri"/>
                        <a:buChar char="−"/>
                      </a:pPr>
                      <a:r>
                        <a:rPr lang="en-US" sz="1200" b="0" kern="1200" dirty="0">
                          <a:solidFill>
                            <a:srgbClr val="FEDB00"/>
                          </a:solidFill>
                          <a:latin typeface="Times New Roman"/>
                          <a:ea typeface="Calibri"/>
                          <a:cs typeface="Times New Roman"/>
                        </a:rPr>
                        <a:t>Implementation of updated retrieval scheme at all three agencies;</a:t>
                      </a:r>
                      <a:endParaRPr lang="en-GB" sz="1200" b="0" kern="1200" dirty="0">
                        <a:solidFill>
                          <a:srgbClr val="FEDB00"/>
                        </a:solidFill>
                        <a:latin typeface="Times New Roman"/>
                        <a:ea typeface="Calibri"/>
                        <a:cs typeface="Times New Roman"/>
                      </a:endParaRPr>
                    </a:p>
                    <a:p>
                      <a:pPr marL="342900" lvl="0" indent="-342900" algn="just">
                        <a:spcBef>
                          <a:spcPts val="300"/>
                        </a:spcBef>
                        <a:spcAft>
                          <a:spcPts val="0"/>
                        </a:spcAft>
                        <a:buFont typeface="Calibri"/>
                        <a:buChar char="−"/>
                      </a:pPr>
                      <a:r>
                        <a:rPr lang="en-US" sz="1200" b="0" kern="1200" dirty="0" smtClean="0">
                          <a:solidFill>
                            <a:srgbClr val="FFC000"/>
                          </a:solidFill>
                          <a:latin typeface="Times New Roman"/>
                          <a:ea typeface="Calibri"/>
                          <a:cs typeface="Times New Roman"/>
                        </a:rPr>
                        <a:t>Validation </a:t>
                      </a:r>
                      <a:r>
                        <a:rPr lang="en-US" sz="1200" b="0" kern="1200" dirty="0">
                          <a:solidFill>
                            <a:srgbClr val="FFC000"/>
                          </a:solidFill>
                          <a:latin typeface="Times New Roman"/>
                          <a:ea typeface="Calibri"/>
                          <a:cs typeface="Times New Roman"/>
                        </a:rPr>
                        <a:t>of test products</a:t>
                      </a:r>
                      <a:r>
                        <a:rPr lang="en-US" sz="1200" b="0" kern="1200" dirty="0">
                          <a:solidFill>
                            <a:schemeClr val="tx1"/>
                          </a:solidFill>
                          <a:latin typeface="Times New Roman"/>
                          <a:ea typeface="Calibri"/>
                          <a:cs typeface="Times New Roman"/>
                        </a:rPr>
                        <a:t>.</a:t>
                      </a:r>
                      <a:endParaRPr lang="en-GB" sz="1200" b="0" kern="1200" dirty="0">
                        <a:solidFill>
                          <a:schemeClr val="tx1"/>
                        </a:solidFill>
                        <a:latin typeface="Times New Roman"/>
                        <a:ea typeface="Calibri"/>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kern="1200" dirty="0">
                          <a:solidFill>
                            <a:schemeClr val="tx1"/>
                          </a:solidFill>
                          <a:latin typeface="Times New Roman"/>
                          <a:ea typeface="Calibri"/>
                          <a:cs typeface="Times New Roman"/>
                        </a:rPr>
                        <a:t>2015</a:t>
                      </a:r>
                      <a:endParaRPr lang="en-GB" sz="1200" kern="1200" dirty="0">
                        <a:solidFill>
                          <a:schemeClr val="tx1"/>
                        </a:solidFill>
                        <a:latin typeface="Times New Roman"/>
                        <a:ea typeface="Calibri"/>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kern="1200" dirty="0">
                          <a:solidFill>
                            <a:schemeClr val="tx1"/>
                          </a:solidFill>
                          <a:latin typeface="Times New Roman"/>
                          <a:ea typeface="Calibri"/>
                          <a:cs typeface="Times New Roman"/>
                        </a:rPr>
                        <a:t>EUM</a:t>
                      </a:r>
                      <a:endParaRPr lang="en-GB" sz="1200" kern="1200" dirty="0">
                        <a:solidFill>
                          <a:schemeClr val="tx1"/>
                        </a:solidFill>
                        <a:latin typeface="Times New Roman"/>
                        <a:ea typeface="Calibri"/>
                        <a:cs typeface="Times New Roman"/>
                      </a:endParaRPr>
                    </a:p>
                    <a:p>
                      <a:pPr algn="just">
                        <a:spcBef>
                          <a:spcPts val="300"/>
                        </a:spcBef>
                        <a:spcAft>
                          <a:spcPts val="0"/>
                        </a:spcAft>
                      </a:pPr>
                      <a:r>
                        <a:rPr lang="en-US" sz="1200" kern="1200" dirty="0">
                          <a:solidFill>
                            <a:schemeClr val="tx1"/>
                          </a:solidFill>
                          <a:latin typeface="Times New Roman"/>
                          <a:ea typeface="Calibri"/>
                          <a:cs typeface="Times New Roman"/>
                        </a:rPr>
                        <a:t>EUM, JMA, NOAA</a:t>
                      </a:r>
                      <a:endParaRPr lang="en-GB" sz="1200" kern="1200" dirty="0">
                        <a:solidFill>
                          <a:schemeClr val="tx1"/>
                        </a:solidFill>
                        <a:latin typeface="Times New Roman"/>
                        <a:ea typeface="Calibri"/>
                        <a:cs typeface="Times New Roman"/>
                      </a:endParaRPr>
                    </a:p>
                    <a:p>
                      <a:pPr algn="just">
                        <a:spcBef>
                          <a:spcPts val="300"/>
                        </a:spcBef>
                        <a:spcAft>
                          <a:spcPts val="0"/>
                        </a:spcAft>
                      </a:pPr>
                      <a:r>
                        <a:rPr lang="en-US" sz="1200" kern="1200" dirty="0" smtClean="0">
                          <a:solidFill>
                            <a:schemeClr val="tx1"/>
                          </a:solidFill>
                          <a:latin typeface="Times New Roman"/>
                          <a:ea typeface="Calibri"/>
                          <a:cs typeface="Times New Roman"/>
                        </a:rPr>
                        <a:t>EUM</a:t>
                      </a:r>
                      <a:r>
                        <a:rPr lang="en-US" sz="1200" kern="1200" dirty="0">
                          <a:solidFill>
                            <a:schemeClr val="tx1"/>
                          </a:solidFill>
                          <a:latin typeface="Times New Roman"/>
                          <a:ea typeface="Calibri"/>
                          <a:cs typeface="Times New Roman"/>
                        </a:rPr>
                        <a:t>, JMA, NOAA</a:t>
                      </a:r>
                      <a:endParaRPr lang="en-GB" sz="1200" kern="1200" dirty="0">
                        <a:solidFill>
                          <a:schemeClr val="tx1"/>
                        </a:solidFill>
                        <a:latin typeface="Times New Roman"/>
                        <a:ea typeface="Calibri"/>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61486">
                <a:tc>
                  <a:txBody>
                    <a:bodyPr/>
                    <a:lstStyle/>
                    <a:p>
                      <a:pPr marL="342900" lvl="0" indent="-342900" algn="just">
                        <a:spcBef>
                          <a:spcPts val="300"/>
                        </a:spcBef>
                        <a:spcAft>
                          <a:spcPts val="0"/>
                        </a:spcAft>
                        <a:buFont typeface="Calibri"/>
                        <a:buChar char="−"/>
                      </a:pPr>
                      <a:r>
                        <a:rPr lang="en-US" sz="1200" b="0" dirty="0">
                          <a:solidFill>
                            <a:srgbClr val="FF0000"/>
                          </a:solidFill>
                          <a:latin typeface="Times New Roman"/>
                          <a:ea typeface="Calibri"/>
                          <a:cs typeface="Times New Roman"/>
                        </a:rPr>
                        <a:t>Adaptation and re-implementation of algorithm following validation exercise;</a:t>
                      </a:r>
                      <a:endParaRPr lang="en-GB" sz="1200" b="0" dirty="0">
                        <a:solidFill>
                          <a:srgbClr val="FF0000"/>
                        </a:solidFill>
                        <a:latin typeface="Times New Roman"/>
                        <a:ea typeface="Times New Roman"/>
                        <a:cs typeface="Times New Roman"/>
                      </a:endParaRPr>
                    </a:p>
                    <a:p>
                      <a:pPr marL="342900" lvl="0" indent="-342900" algn="just">
                        <a:spcBef>
                          <a:spcPts val="300"/>
                        </a:spcBef>
                        <a:spcAft>
                          <a:spcPts val="0"/>
                        </a:spcAft>
                        <a:buFont typeface="Calibri"/>
                        <a:buChar char="−"/>
                      </a:pPr>
                      <a:r>
                        <a:rPr lang="en-US" sz="1200" b="0" dirty="0">
                          <a:solidFill>
                            <a:srgbClr val="FFC000"/>
                          </a:solidFill>
                          <a:latin typeface="Times New Roman"/>
                          <a:ea typeface="Calibri"/>
                          <a:cs typeface="Times New Roman"/>
                        </a:rPr>
                        <a:t>Processing of </a:t>
                      </a:r>
                      <a:r>
                        <a:rPr lang="en-US" sz="1200" b="0" dirty="0" smtClean="0">
                          <a:solidFill>
                            <a:srgbClr val="FFC000"/>
                          </a:solidFill>
                          <a:latin typeface="Times New Roman"/>
                          <a:ea typeface="Calibri"/>
                          <a:cs typeface="Times New Roman"/>
                        </a:rPr>
                        <a:t> Level-2 </a:t>
                      </a:r>
                      <a:r>
                        <a:rPr lang="en-US" sz="1200" b="0" dirty="0">
                          <a:solidFill>
                            <a:srgbClr val="FFC000"/>
                          </a:solidFill>
                          <a:latin typeface="Times New Roman"/>
                          <a:ea typeface="Calibri"/>
                          <a:cs typeface="Times New Roman"/>
                        </a:rPr>
                        <a:t>data product for GEO tapestry;</a:t>
                      </a:r>
                      <a:endParaRPr lang="en-GB" sz="1200" b="0" dirty="0">
                        <a:solidFill>
                          <a:srgbClr val="FFC000"/>
                        </a:solidFill>
                        <a:latin typeface="Times New Roman"/>
                        <a:ea typeface="Times New Roman"/>
                        <a:cs typeface="Times New Roman"/>
                      </a:endParaRPr>
                    </a:p>
                    <a:p>
                      <a:pPr marL="342900" lvl="0" indent="-342900" algn="just">
                        <a:spcBef>
                          <a:spcPts val="300"/>
                        </a:spcBef>
                        <a:spcAft>
                          <a:spcPts val="0"/>
                        </a:spcAft>
                        <a:buFont typeface="Calibri"/>
                        <a:buChar char="−"/>
                      </a:pPr>
                      <a:r>
                        <a:rPr lang="en-GB" sz="1200" b="0" kern="1200" dirty="0">
                          <a:solidFill>
                            <a:srgbClr val="FFC000"/>
                          </a:solidFill>
                          <a:latin typeface="Times New Roman"/>
                          <a:ea typeface="Calibri"/>
                          <a:cs typeface="Times New Roman"/>
                        </a:rPr>
                        <a:t>Establish user documentation and prepare for public distribution;</a:t>
                      </a:r>
                    </a:p>
                    <a:p>
                      <a:pPr marL="342900" lvl="0" indent="-342900" algn="just">
                        <a:spcBef>
                          <a:spcPts val="300"/>
                        </a:spcBef>
                        <a:spcAft>
                          <a:spcPts val="0"/>
                        </a:spcAft>
                        <a:buFont typeface="Calibri"/>
                        <a:buChar char="−"/>
                      </a:pPr>
                      <a:r>
                        <a:rPr lang="en-US" sz="1200" b="1" dirty="0">
                          <a:solidFill>
                            <a:srgbClr val="FEDB00"/>
                          </a:solidFill>
                          <a:latin typeface="Times New Roman"/>
                          <a:ea typeface="Calibri"/>
                          <a:cs typeface="Times New Roman"/>
                        </a:rPr>
                        <a:t>Development </a:t>
                      </a:r>
                      <a:r>
                        <a:rPr lang="en-US" sz="1200" b="1" dirty="0" smtClean="0">
                          <a:solidFill>
                            <a:srgbClr val="FEDB00"/>
                          </a:solidFill>
                          <a:latin typeface="Times New Roman"/>
                          <a:ea typeface="Calibri"/>
                          <a:cs typeface="Times New Roman"/>
                        </a:rPr>
                        <a:t>of  </a:t>
                      </a:r>
                      <a:r>
                        <a:rPr lang="en-US" sz="1200" b="1" dirty="0">
                          <a:solidFill>
                            <a:srgbClr val="FEDB00"/>
                          </a:solidFill>
                          <a:latin typeface="Times New Roman"/>
                          <a:ea typeface="Calibri"/>
                          <a:cs typeface="Times New Roman"/>
                        </a:rPr>
                        <a:t>Level-3 product inclusive of user consultation.</a:t>
                      </a:r>
                      <a:endParaRPr lang="en-GB" sz="1200" b="1" dirty="0">
                        <a:solidFill>
                          <a:srgbClr val="FEDB00"/>
                        </a:solidFill>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dirty="0">
                          <a:latin typeface="Times New Roman"/>
                          <a:ea typeface="Calibri"/>
                          <a:cs typeface="Times New Roman"/>
                        </a:rPr>
                        <a:t>2016</a:t>
                      </a:r>
                      <a:endParaRPr lang="en-GB" sz="1200" dirty="0">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dirty="0">
                          <a:latin typeface="Times New Roman"/>
                          <a:ea typeface="Calibri"/>
                          <a:cs typeface="Times New Roman"/>
                        </a:rPr>
                        <a:t>EUM</a:t>
                      </a:r>
                      <a:endParaRPr lang="en-GB" sz="1200" dirty="0">
                        <a:latin typeface="Times New Roman"/>
                        <a:ea typeface="Times New Roman"/>
                        <a:cs typeface="Times New Roman"/>
                      </a:endParaRPr>
                    </a:p>
                    <a:p>
                      <a:pPr algn="just">
                        <a:spcBef>
                          <a:spcPts val="300"/>
                        </a:spcBef>
                        <a:spcAft>
                          <a:spcPts val="0"/>
                        </a:spcAft>
                      </a:pPr>
                      <a:r>
                        <a:rPr lang="en-US" sz="1200" dirty="0">
                          <a:latin typeface="Times New Roman"/>
                          <a:ea typeface="Calibri"/>
                          <a:cs typeface="Times New Roman"/>
                        </a:rPr>
                        <a:t>EUM, JMA, NOAA</a:t>
                      </a:r>
                      <a:endParaRPr lang="en-GB" sz="1200" dirty="0">
                        <a:latin typeface="Times New Roman"/>
                        <a:ea typeface="Times New Roman"/>
                        <a:cs typeface="Times New Roman"/>
                      </a:endParaRPr>
                    </a:p>
                    <a:p>
                      <a:pPr algn="just">
                        <a:spcBef>
                          <a:spcPts val="300"/>
                        </a:spcBef>
                        <a:spcAft>
                          <a:spcPts val="0"/>
                        </a:spcAft>
                      </a:pPr>
                      <a:r>
                        <a:rPr lang="en-US" sz="1200" dirty="0">
                          <a:latin typeface="Times New Roman"/>
                          <a:ea typeface="Calibri"/>
                          <a:cs typeface="Times New Roman"/>
                        </a:rPr>
                        <a:t>EUM, JMA, NOAA</a:t>
                      </a:r>
                      <a:endParaRPr lang="en-GB" sz="1200" dirty="0">
                        <a:latin typeface="Times New Roman"/>
                        <a:ea typeface="Times New Roman"/>
                        <a:cs typeface="Times New Roman"/>
                      </a:endParaRPr>
                    </a:p>
                    <a:p>
                      <a:pPr algn="just">
                        <a:spcBef>
                          <a:spcPts val="300"/>
                        </a:spcBef>
                        <a:spcAft>
                          <a:spcPts val="0"/>
                        </a:spcAft>
                      </a:pPr>
                      <a:r>
                        <a:rPr lang="en-US" sz="1200" dirty="0">
                          <a:latin typeface="Times New Roman"/>
                          <a:ea typeface="Calibri"/>
                          <a:cs typeface="Times New Roman"/>
                        </a:rPr>
                        <a:t>EUM, NOAA</a:t>
                      </a:r>
                      <a:endParaRPr lang="en-GB" sz="1200" dirty="0">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22171">
                <a:tc>
                  <a:txBody>
                    <a:bodyPr/>
                    <a:lstStyle/>
                    <a:p>
                      <a:pPr marL="342900" lvl="0" indent="-342900" algn="just">
                        <a:spcBef>
                          <a:spcPts val="300"/>
                        </a:spcBef>
                        <a:spcAft>
                          <a:spcPts val="0"/>
                        </a:spcAft>
                        <a:buFont typeface="Calibri"/>
                        <a:buChar char="−"/>
                      </a:pPr>
                      <a:r>
                        <a:rPr lang="en-US" sz="1200" b="0" spc="-10" dirty="0">
                          <a:solidFill>
                            <a:schemeClr val="bg1">
                              <a:lumMod val="50000"/>
                            </a:schemeClr>
                          </a:solidFill>
                          <a:latin typeface="Times New Roman"/>
                          <a:ea typeface="Calibri"/>
                          <a:cs typeface="Times New Roman"/>
                        </a:rPr>
                        <a:t>Produce and validate Level-3 product and redistribute to partners;</a:t>
                      </a:r>
                      <a:endParaRPr lang="en-GB" sz="1200" b="0" dirty="0">
                        <a:solidFill>
                          <a:schemeClr val="bg1">
                            <a:lumMod val="50000"/>
                          </a:schemeClr>
                        </a:solidFill>
                        <a:latin typeface="Times New Roman"/>
                        <a:ea typeface="Times New Roman"/>
                        <a:cs typeface="Times New Roman"/>
                      </a:endParaRPr>
                    </a:p>
                    <a:p>
                      <a:pPr marL="342900" lvl="0" indent="-342900" algn="just">
                        <a:spcBef>
                          <a:spcPts val="300"/>
                        </a:spcBef>
                        <a:spcAft>
                          <a:spcPts val="0"/>
                        </a:spcAft>
                        <a:buFont typeface="Calibri"/>
                        <a:buChar char="−"/>
                      </a:pPr>
                      <a:r>
                        <a:rPr lang="en-US" sz="1200" b="0" spc="-10" dirty="0">
                          <a:solidFill>
                            <a:schemeClr val="bg1">
                              <a:lumMod val="50000"/>
                            </a:schemeClr>
                          </a:solidFill>
                          <a:latin typeface="Times New Roman"/>
                          <a:ea typeface="Calibri"/>
                          <a:cs typeface="Times New Roman"/>
                        </a:rPr>
                        <a:t>Perform user driven studies on usage of the product to increase utilization;</a:t>
                      </a:r>
                      <a:endParaRPr lang="en-GB" sz="1200" b="0" dirty="0">
                        <a:solidFill>
                          <a:schemeClr val="bg1">
                            <a:lumMod val="50000"/>
                          </a:schemeClr>
                        </a:solidFill>
                        <a:latin typeface="Times New Roman"/>
                        <a:ea typeface="Times New Roman"/>
                        <a:cs typeface="Times New Roman"/>
                      </a:endParaRPr>
                    </a:p>
                    <a:p>
                      <a:pPr marL="342900" lvl="0" indent="-342900" algn="just">
                        <a:spcBef>
                          <a:spcPts val="300"/>
                        </a:spcBef>
                        <a:spcAft>
                          <a:spcPts val="0"/>
                        </a:spcAft>
                        <a:buFont typeface="Calibri"/>
                        <a:buChar char="−"/>
                      </a:pPr>
                      <a:r>
                        <a:rPr lang="en-US" sz="1200" b="0" dirty="0">
                          <a:solidFill>
                            <a:schemeClr val="bg1">
                              <a:lumMod val="50000"/>
                            </a:schemeClr>
                          </a:solidFill>
                          <a:latin typeface="Times New Roman"/>
                          <a:ea typeface="Calibri"/>
                          <a:cs typeface="Times New Roman"/>
                        </a:rPr>
                        <a:t>Arrange distribution of L2 and L3 products from European, Japanese and US sites.</a:t>
                      </a:r>
                      <a:endParaRPr lang="en-GB" sz="1200" b="0" dirty="0">
                        <a:solidFill>
                          <a:schemeClr val="bg1">
                            <a:lumMod val="50000"/>
                          </a:schemeClr>
                        </a:solidFill>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dirty="0">
                          <a:solidFill>
                            <a:schemeClr val="bg1">
                              <a:lumMod val="50000"/>
                            </a:schemeClr>
                          </a:solidFill>
                          <a:latin typeface="Times New Roman"/>
                          <a:ea typeface="Calibri"/>
                          <a:cs typeface="Times New Roman"/>
                        </a:rPr>
                        <a:t>2017</a:t>
                      </a:r>
                      <a:endParaRPr lang="en-GB" sz="1200" dirty="0">
                        <a:solidFill>
                          <a:schemeClr val="bg1">
                            <a:lumMod val="50000"/>
                          </a:schemeClr>
                        </a:solidFill>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dirty="0">
                          <a:solidFill>
                            <a:schemeClr val="bg1">
                              <a:lumMod val="50000"/>
                            </a:schemeClr>
                          </a:solidFill>
                          <a:latin typeface="Times New Roman"/>
                          <a:ea typeface="Calibri"/>
                          <a:cs typeface="Times New Roman"/>
                        </a:rPr>
                        <a:t>EUM</a:t>
                      </a:r>
                      <a:endParaRPr lang="en-GB" sz="1200" dirty="0">
                        <a:solidFill>
                          <a:schemeClr val="bg1">
                            <a:lumMod val="50000"/>
                          </a:schemeClr>
                        </a:solidFill>
                        <a:latin typeface="Times New Roman"/>
                        <a:ea typeface="Times New Roman"/>
                        <a:cs typeface="Times New Roman"/>
                      </a:endParaRPr>
                    </a:p>
                    <a:p>
                      <a:pPr algn="just">
                        <a:spcBef>
                          <a:spcPts val="300"/>
                        </a:spcBef>
                        <a:spcAft>
                          <a:spcPts val="0"/>
                        </a:spcAft>
                      </a:pPr>
                      <a:r>
                        <a:rPr lang="en-US" sz="1200" dirty="0">
                          <a:solidFill>
                            <a:schemeClr val="bg1">
                              <a:lumMod val="50000"/>
                            </a:schemeClr>
                          </a:solidFill>
                          <a:latin typeface="Times New Roman"/>
                          <a:ea typeface="Calibri"/>
                          <a:cs typeface="Times New Roman"/>
                        </a:rPr>
                        <a:t>EUM , JMA, NOAA</a:t>
                      </a:r>
                      <a:endParaRPr lang="en-GB" sz="1200" dirty="0">
                        <a:solidFill>
                          <a:schemeClr val="bg1">
                            <a:lumMod val="50000"/>
                          </a:schemeClr>
                        </a:solidFill>
                        <a:latin typeface="Times New Roman"/>
                        <a:ea typeface="Times New Roman"/>
                        <a:cs typeface="Times New Roman"/>
                      </a:endParaRPr>
                    </a:p>
                    <a:p>
                      <a:pPr algn="just">
                        <a:spcBef>
                          <a:spcPts val="300"/>
                        </a:spcBef>
                        <a:spcAft>
                          <a:spcPts val="0"/>
                        </a:spcAft>
                      </a:pPr>
                      <a:r>
                        <a:rPr lang="en-US" sz="1200" dirty="0">
                          <a:solidFill>
                            <a:schemeClr val="bg1">
                              <a:lumMod val="50000"/>
                            </a:schemeClr>
                          </a:solidFill>
                          <a:latin typeface="Times New Roman"/>
                          <a:ea typeface="Calibri"/>
                          <a:cs typeface="Times New Roman"/>
                        </a:rPr>
                        <a:t>EUM, JMA, NOAA</a:t>
                      </a:r>
                      <a:endParaRPr lang="en-GB" sz="1200" dirty="0">
                        <a:solidFill>
                          <a:schemeClr val="bg1">
                            <a:lumMod val="50000"/>
                          </a:schemeClr>
                        </a:solidFill>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74336">
                <a:tc>
                  <a:txBody>
                    <a:bodyPr/>
                    <a:lstStyle/>
                    <a:p>
                      <a:pPr marL="342900" lvl="0" indent="-342900" algn="just">
                        <a:spcBef>
                          <a:spcPts val="300"/>
                        </a:spcBef>
                        <a:spcAft>
                          <a:spcPts val="0"/>
                        </a:spcAft>
                        <a:buFont typeface="Calibri"/>
                        <a:buChar char="−"/>
                      </a:pPr>
                      <a:r>
                        <a:rPr lang="en-US" sz="1200" b="0" dirty="0">
                          <a:solidFill>
                            <a:schemeClr val="bg1">
                              <a:lumMod val="50000"/>
                            </a:schemeClr>
                          </a:solidFill>
                          <a:latin typeface="Times New Roman"/>
                          <a:ea typeface="Calibri"/>
                          <a:cs typeface="Times New Roman"/>
                        </a:rPr>
                        <a:t>Update common calibration with results from SCOPE-CM inter-calibration project and rerun full data record;</a:t>
                      </a:r>
                      <a:endParaRPr lang="en-GB" sz="1200" b="0" dirty="0">
                        <a:solidFill>
                          <a:schemeClr val="bg1">
                            <a:lumMod val="50000"/>
                          </a:schemeClr>
                        </a:solidFill>
                        <a:latin typeface="Times New Roman"/>
                        <a:ea typeface="Times New Roman"/>
                        <a:cs typeface="Times New Roman"/>
                      </a:endParaRPr>
                    </a:p>
                    <a:p>
                      <a:pPr marL="342900" lvl="0" indent="-342900" algn="just">
                        <a:spcBef>
                          <a:spcPts val="300"/>
                        </a:spcBef>
                        <a:spcAft>
                          <a:spcPts val="0"/>
                        </a:spcAft>
                        <a:buFont typeface="Calibri"/>
                        <a:buChar char="−"/>
                      </a:pPr>
                      <a:r>
                        <a:rPr lang="en-US" sz="1200" b="0" dirty="0">
                          <a:solidFill>
                            <a:schemeClr val="bg1">
                              <a:lumMod val="50000"/>
                            </a:schemeClr>
                          </a:solidFill>
                          <a:latin typeface="Times New Roman"/>
                          <a:ea typeface="Calibri"/>
                          <a:cs typeface="Times New Roman"/>
                        </a:rPr>
                        <a:t>Study product improvements with respect to utilization aspects.</a:t>
                      </a:r>
                      <a:endParaRPr lang="en-GB" sz="1200" b="0" dirty="0">
                        <a:solidFill>
                          <a:schemeClr val="bg1">
                            <a:lumMod val="50000"/>
                          </a:schemeClr>
                        </a:solidFill>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dirty="0">
                          <a:solidFill>
                            <a:schemeClr val="bg1">
                              <a:lumMod val="50000"/>
                            </a:schemeClr>
                          </a:solidFill>
                          <a:latin typeface="Times New Roman"/>
                          <a:ea typeface="Calibri"/>
                          <a:cs typeface="Times New Roman"/>
                        </a:rPr>
                        <a:t>2018</a:t>
                      </a:r>
                      <a:endParaRPr lang="en-GB" sz="1200" dirty="0">
                        <a:solidFill>
                          <a:schemeClr val="bg1">
                            <a:lumMod val="50000"/>
                          </a:schemeClr>
                        </a:solidFill>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300"/>
                        </a:spcBef>
                        <a:spcAft>
                          <a:spcPts val="0"/>
                        </a:spcAft>
                      </a:pPr>
                      <a:r>
                        <a:rPr lang="en-US" sz="1200" dirty="0">
                          <a:solidFill>
                            <a:schemeClr val="bg1">
                              <a:lumMod val="50000"/>
                            </a:schemeClr>
                          </a:solidFill>
                          <a:latin typeface="Times New Roman"/>
                          <a:ea typeface="Calibri"/>
                          <a:cs typeface="Times New Roman"/>
                        </a:rPr>
                        <a:t>EUM, JMA, NOAA</a:t>
                      </a:r>
                      <a:endParaRPr lang="en-GB" sz="1200" dirty="0">
                        <a:solidFill>
                          <a:schemeClr val="bg1">
                            <a:lumMod val="50000"/>
                          </a:schemeClr>
                        </a:solidFill>
                        <a:latin typeface="Times New Roman"/>
                        <a:ea typeface="Times New Roman"/>
                        <a:cs typeface="Times New Roman"/>
                      </a:endParaRPr>
                    </a:p>
                    <a:p>
                      <a:pPr algn="just">
                        <a:spcBef>
                          <a:spcPts val="300"/>
                        </a:spcBef>
                        <a:spcAft>
                          <a:spcPts val="0"/>
                        </a:spcAft>
                      </a:pPr>
                      <a:endParaRPr lang="en-US" sz="1200" dirty="0" smtClean="0">
                        <a:solidFill>
                          <a:schemeClr val="bg1">
                            <a:lumMod val="50000"/>
                          </a:schemeClr>
                        </a:solidFill>
                        <a:latin typeface="Times New Roman"/>
                        <a:ea typeface="Calibri"/>
                        <a:cs typeface="Times New Roman"/>
                      </a:endParaRPr>
                    </a:p>
                    <a:p>
                      <a:pPr algn="just">
                        <a:spcBef>
                          <a:spcPts val="300"/>
                        </a:spcBef>
                        <a:spcAft>
                          <a:spcPts val="0"/>
                        </a:spcAft>
                      </a:pPr>
                      <a:r>
                        <a:rPr lang="en-US" sz="1200" dirty="0" smtClean="0">
                          <a:solidFill>
                            <a:schemeClr val="bg1">
                              <a:lumMod val="50000"/>
                            </a:schemeClr>
                          </a:solidFill>
                          <a:latin typeface="Times New Roman"/>
                          <a:ea typeface="Calibri"/>
                          <a:cs typeface="Times New Roman"/>
                        </a:rPr>
                        <a:t>EUM</a:t>
                      </a:r>
                      <a:r>
                        <a:rPr lang="en-US" sz="1200" dirty="0">
                          <a:solidFill>
                            <a:schemeClr val="bg1">
                              <a:lumMod val="50000"/>
                            </a:schemeClr>
                          </a:solidFill>
                          <a:latin typeface="Times New Roman"/>
                          <a:ea typeface="Calibri"/>
                          <a:cs typeface="Times New Roman"/>
                        </a:rPr>
                        <a:t>, JMA, NOAA</a:t>
                      </a:r>
                      <a:endParaRPr lang="en-GB" sz="1200" dirty="0">
                        <a:solidFill>
                          <a:schemeClr val="bg1">
                            <a:lumMod val="50000"/>
                          </a:schemeClr>
                        </a:solidFill>
                        <a:latin typeface="Times New Roman"/>
                        <a:ea typeface="Times New Roman"/>
                        <a:cs typeface="Times New Roman"/>
                      </a:endParaRPr>
                    </a:p>
                  </a:txBody>
                  <a:tcPr marL="58529" marR="58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pSp>
        <p:nvGrpSpPr>
          <p:cNvPr id="10" name="Group 9"/>
          <p:cNvGrpSpPr/>
          <p:nvPr/>
        </p:nvGrpSpPr>
        <p:grpSpPr>
          <a:xfrm>
            <a:off x="740290" y="4271306"/>
            <a:ext cx="1167167" cy="1821356"/>
            <a:chOff x="740290" y="4241810"/>
            <a:chExt cx="1167167" cy="1821356"/>
          </a:xfrm>
        </p:grpSpPr>
        <p:sp>
          <p:nvSpPr>
            <p:cNvPr id="2" name="Left Brace 1"/>
            <p:cNvSpPr/>
            <p:nvPr/>
          </p:nvSpPr>
          <p:spPr>
            <a:xfrm>
              <a:off x="1081692" y="4241810"/>
              <a:ext cx="825765" cy="1821356"/>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p:cNvSpPr txBox="1"/>
            <p:nvPr/>
          </p:nvSpPr>
          <p:spPr>
            <a:xfrm rot="16200000">
              <a:off x="408017" y="4982932"/>
              <a:ext cx="1003100" cy="338554"/>
            </a:xfrm>
            <a:prstGeom prst="rect">
              <a:avLst/>
            </a:prstGeom>
            <a:noFill/>
          </p:spPr>
          <p:txBody>
            <a:bodyPr wrap="square" rtlCol="0">
              <a:spAutoFit/>
            </a:bodyPr>
            <a:lstStyle/>
            <a:p>
              <a:r>
                <a:rPr lang="en-GB" sz="1600" dirty="0" smtClean="0">
                  <a:solidFill>
                    <a:schemeClr val="accent1">
                      <a:lumMod val="75000"/>
                    </a:schemeClr>
                  </a:solidFill>
                </a:rPr>
                <a:t>LEVEL3</a:t>
              </a:r>
              <a:endParaRPr lang="en-GB" sz="1600" dirty="0">
                <a:solidFill>
                  <a:schemeClr val="accent1">
                    <a:lumMod val="75000"/>
                  </a:schemeClr>
                </a:solidFill>
              </a:endParaRPr>
            </a:p>
          </p:txBody>
        </p:sp>
      </p:grpSp>
      <p:grpSp>
        <p:nvGrpSpPr>
          <p:cNvPr id="7" name="Group 6"/>
          <p:cNvGrpSpPr/>
          <p:nvPr/>
        </p:nvGrpSpPr>
        <p:grpSpPr>
          <a:xfrm>
            <a:off x="767979" y="1236025"/>
            <a:ext cx="1139478" cy="2903356"/>
            <a:chOff x="613453" y="1083625"/>
            <a:chExt cx="1018702" cy="3163910"/>
          </a:xfrm>
        </p:grpSpPr>
        <p:sp>
          <p:nvSpPr>
            <p:cNvPr id="8" name="Left Brace 7"/>
            <p:cNvSpPr/>
            <p:nvPr/>
          </p:nvSpPr>
          <p:spPr>
            <a:xfrm>
              <a:off x="914400" y="1083625"/>
              <a:ext cx="717755" cy="3163910"/>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rot="16200000">
              <a:off x="245338" y="2472724"/>
              <a:ext cx="1038900" cy="302670"/>
            </a:xfrm>
            <a:prstGeom prst="rect">
              <a:avLst/>
            </a:prstGeom>
            <a:noFill/>
          </p:spPr>
          <p:txBody>
            <a:bodyPr wrap="square" rtlCol="0">
              <a:spAutoFit/>
            </a:bodyPr>
            <a:lstStyle/>
            <a:p>
              <a:r>
                <a:rPr lang="en-GB" sz="1600" dirty="0" smtClean="0">
                  <a:solidFill>
                    <a:schemeClr val="accent1">
                      <a:lumMod val="75000"/>
                    </a:schemeClr>
                  </a:solidFill>
                </a:rPr>
                <a:t>LEVEL2</a:t>
              </a:r>
              <a:endParaRPr lang="en-GB" sz="1600" dirty="0">
                <a:solidFill>
                  <a:schemeClr val="accent1">
                    <a:lumMod val="7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2 Dataset generation strategy </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586604598"/>
              </p:ext>
            </p:extLst>
          </p:nvPr>
        </p:nvGraphicFramePr>
        <p:xfrm>
          <a:off x="310818" y="1056357"/>
          <a:ext cx="9069860" cy="1065817"/>
        </p:xfrm>
        <a:graphic>
          <a:graphicData uri="http://schemas.openxmlformats.org/drawingml/2006/table">
            <a:tbl>
              <a:tblPr firstRow="1" bandRow="1">
                <a:tableStyleId>{5940675A-B579-460E-94D1-54222C63F5DA}</a:tableStyleId>
              </a:tblPr>
              <a:tblGrid>
                <a:gridCol w="3632887">
                  <a:extLst>
                    <a:ext uri="{9D8B030D-6E8A-4147-A177-3AD203B41FA5}">
                      <a16:colId xmlns:a16="http://schemas.microsoft.com/office/drawing/2014/main" val="20000"/>
                    </a:ext>
                  </a:extLst>
                </a:gridCol>
                <a:gridCol w="5436973">
                  <a:extLst>
                    <a:ext uri="{9D8B030D-6E8A-4147-A177-3AD203B41FA5}">
                      <a16:colId xmlns:a16="http://schemas.microsoft.com/office/drawing/2014/main" val="20001"/>
                    </a:ext>
                  </a:extLst>
                </a:gridCol>
              </a:tblGrid>
              <a:tr h="1065817">
                <a:tc>
                  <a:txBody>
                    <a:bodyPr/>
                    <a:lstStyle/>
                    <a:p>
                      <a:endParaRPr lang="en-US" sz="1800" b="1" kern="1200" dirty="0" smtClean="0"/>
                    </a:p>
                    <a:p>
                      <a:r>
                        <a:rPr lang="en-US" sz="1800" b="1" kern="1200" dirty="0" smtClean="0"/>
                        <a:t>Same retrieval algorithm</a:t>
                      </a:r>
                      <a:endParaRPr lang="en-GB" sz="2200" b="1" dirty="0"/>
                    </a:p>
                  </a:txBody>
                  <a:tcPr/>
                </a:tc>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sz="1800" dirty="0" smtClean="0"/>
                        <a:t>Joint</a:t>
                      </a:r>
                      <a:r>
                        <a:rPr lang="en-US" sz="1800" baseline="0" dirty="0" smtClean="0"/>
                        <a:t> retrieval of surface albedo and Aerosol load with per-pixel uncertainty. Method proposed by </a:t>
                      </a:r>
                      <a:r>
                        <a:rPr lang="en-US" sz="1800" baseline="0" dirty="0" err="1" smtClean="0"/>
                        <a:t>Pinty</a:t>
                      </a:r>
                      <a:r>
                        <a:rPr lang="en-US" sz="1800" baseline="0" dirty="0" smtClean="0"/>
                        <a:t> et al.</a:t>
                      </a:r>
                      <a:endParaRPr lang="en-GB" sz="1800" dirty="0" smtClean="0"/>
                    </a:p>
                  </a:txBody>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5546063"/>
              </p:ext>
            </p:extLst>
          </p:nvPr>
        </p:nvGraphicFramePr>
        <p:xfrm>
          <a:off x="310818" y="2286543"/>
          <a:ext cx="9069860" cy="766572"/>
        </p:xfrm>
        <a:graphic>
          <a:graphicData uri="http://schemas.openxmlformats.org/drawingml/2006/table">
            <a:tbl>
              <a:tblPr firstRow="1" bandRow="1">
                <a:tableStyleId>{5940675A-B579-460E-94D1-54222C63F5DA}</a:tableStyleId>
              </a:tblPr>
              <a:tblGrid>
                <a:gridCol w="3632887">
                  <a:extLst>
                    <a:ext uri="{9D8B030D-6E8A-4147-A177-3AD203B41FA5}">
                      <a16:colId xmlns:a16="http://schemas.microsoft.com/office/drawing/2014/main" val="20000"/>
                    </a:ext>
                  </a:extLst>
                </a:gridCol>
                <a:gridCol w="5436973">
                  <a:extLst>
                    <a:ext uri="{9D8B030D-6E8A-4147-A177-3AD203B41FA5}">
                      <a16:colId xmlns:a16="http://schemas.microsoft.com/office/drawing/2014/main" val="20001"/>
                    </a:ext>
                  </a:extLst>
                </a:gridCol>
              </a:tblGrid>
              <a:tr h="766572">
                <a:tc>
                  <a:txBody>
                    <a:bodyPr/>
                    <a:lstStyle/>
                    <a:p>
                      <a:endParaRPr lang="en-US" sz="1800" b="1" kern="1200" dirty="0" smtClean="0"/>
                    </a:p>
                    <a:p>
                      <a:r>
                        <a:rPr lang="en-US" sz="1800" b="1" kern="1200" dirty="0" smtClean="0"/>
                        <a:t>Same Re-analysis data </a:t>
                      </a:r>
                      <a:endParaRPr lang="en-GB" sz="2200" b="1" dirty="0"/>
                    </a:p>
                  </a:txBody>
                  <a:tcPr/>
                </a:tc>
                <a:tc>
                  <a:txBody>
                    <a:bodyPr/>
                    <a:lstStyle/>
                    <a:p>
                      <a:r>
                        <a:rPr lang="en-US" sz="1800" dirty="0" smtClean="0"/>
                        <a:t>ECMWF ERA-Interim.</a:t>
                      </a:r>
                      <a:endParaRPr lang="en-GB" sz="1800" dirty="0"/>
                    </a:p>
                  </a:txBody>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53568404"/>
              </p:ext>
            </p:extLst>
          </p:nvPr>
        </p:nvGraphicFramePr>
        <p:xfrm>
          <a:off x="310818" y="4089731"/>
          <a:ext cx="9069860" cy="1083053"/>
        </p:xfrm>
        <a:graphic>
          <a:graphicData uri="http://schemas.openxmlformats.org/drawingml/2006/table">
            <a:tbl>
              <a:tblPr firstRow="1" bandRow="1">
                <a:tableStyleId>{5940675A-B579-460E-94D1-54222C63F5DA}</a:tableStyleId>
              </a:tblPr>
              <a:tblGrid>
                <a:gridCol w="3632887">
                  <a:extLst>
                    <a:ext uri="{9D8B030D-6E8A-4147-A177-3AD203B41FA5}">
                      <a16:colId xmlns:a16="http://schemas.microsoft.com/office/drawing/2014/main" val="20000"/>
                    </a:ext>
                  </a:extLst>
                </a:gridCol>
                <a:gridCol w="5436973">
                  <a:extLst>
                    <a:ext uri="{9D8B030D-6E8A-4147-A177-3AD203B41FA5}">
                      <a16:colId xmlns:a16="http://schemas.microsoft.com/office/drawing/2014/main" val="20001"/>
                    </a:ext>
                  </a:extLst>
                </a:gridCol>
              </a:tblGrid>
              <a:tr h="1083053">
                <a:tc>
                  <a:txBody>
                    <a:bodyPr/>
                    <a:lstStyle/>
                    <a:p>
                      <a:endParaRPr lang="en-US" sz="1800" b="1" kern="1200" dirty="0" smtClean="0"/>
                    </a:p>
                    <a:p>
                      <a:r>
                        <a:rPr lang="en-US" sz="1800" b="1" kern="1200" dirty="0" smtClean="0"/>
                        <a:t>Same external cloud masking </a:t>
                      </a:r>
                      <a:endParaRPr lang="en-GB" sz="2200" b="1" dirty="0"/>
                    </a:p>
                  </a:txBody>
                  <a:tcPr/>
                </a:tc>
                <a:tc>
                  <a:txBody>
                    <a:bodyPr/>
                    <a:lstStyle/>
                    <a:p>
                      <a:r>
                        <a:rPr lang="en-US" sz="1800" dirty="0" smtClean="0"/>
                        <a:t>CMSAF Retrieval</a:t>
                      </a:r>
                      <a:r>
                        <a:rPr lang="en-US" sz="1800" baseline="0" dirty="0" smtClean="0"/>
                        <a:t> scheme applicable to all GEO with a VIS and IR band. Based on a Bayesian approach applied to a set of scores. </a:t>
                      </a:r>
                      <a:endParaRPr lang="en-GB" sz="1800" dirty="0"/>
                    </a:p>
                  </a:txBody>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29785312"/>
              </p:ext>
            </p:extLst>
          </p:nvPr>
        </p:nvGraphicFramePr>
        <p:xfrm>
          <a:off x="310818" y="5337153"/>
          <a:ext cx="9069860" cy="513884"/>
        </p:xfrm>
        <a:graphic>
          <a:graphicData uri="http://schemas.openxmlformats.org/drawingml/2006/table">
            <a:tbl>
              <a:tblPr firstRow="1" bandRow="1">
                <a:tableStyleId>{5940675A-B579-460E-94D1-54222C63F5DA}</a:tableStyleId>
              </a:tblPr>
              <a:tblGrid>
                <a:gridCol w="3632887">
                  <a:extLst>
                    <a:ext uri="{9D8B030D-6E8A-4147-A177-3AD203B41FA5}">
                      <a16:colId xmlns:a16="http://schemas.microsoft.com/office/drawing/2014/main" val="20000"/>
                    </a:ext>
                  </a:extLst>
                </a:gridCol>
                <a:gridCol w="5436973">
                  <a:extLst>
                    <a:ext uri="{9D8B030D-6E8A-4147-A177-3AD203B41FA5}">
                      <a16:colId xmlns:a16="http://schemas.microsoft.com/office/drawing/2014/main" val="20001"/>
                    </a:ext>
                  </a:extLst>
                </a:gridCol>
              </a:tblGrid>
              <a:tr h="513884">
                <a:tc>
                  <a:txBody>
                    <a:bodyPr/>
                    <a:lstStyle/>
                    <a:p>
                      <a:r>
                        <a:rPr lang="en-US" sz="1800" b="1" kern="1200" dirty="0" smtClean="0"/>
                        <a:t>Same calibration approach</a:t>
                      </a:r>
                      <a:endParaRPr lang="en-GB" sz="2200" b="1" dirty="0"/>
                    </a:p>
                  </a:txBody>
                  <a:tcPr/>
                </a:tc>
                <a:tc>
                  <a:txBody>
                    <a:bodyPr/>
                    <a:lstStyle/>
                    <a:p>
                      <a:r>
                        <a:rPr lang="en-US" sz="1800" dirty="0" smtClean="0"/>
                        <a:t>SCM-06 IOGEO and/or</a:t>
                      </a:r>
                      <a:r>
                        <a:rPr lang="en-US" sz="1800" baseline="0" dirty="0" smtClean="0"/>
                        <a:t> GSICS. </a:t>
                      </a:r>
                      <a:endParaRPr lang="en-GB" sz="1800" dirty="0"/>
                    </a:p>
                  </a:txBody>
                  <a:tcPr/>
                </a:tc>
                <a:extLst>
                  <a:ext uri="{0D108BD9-81ED-4DB2-BD59-A6C34878D82A}">
                    <a16:rowId xmlns:a16="http://schemas.microsoft.com/office/drawing/2014/main" val="10000"/>
                  </a:ext>
                </a:extLst>
              </a:tr>
            </a:tbl>
          </a:graphicData>
        </a:graphic>
      </p:graphicFrame>
      <p:sp>
        <p:nvSpPr>
          <p:cNvPr id="7" name="Rectangle 6"/>
          <p:cNvSpPr/>
          <p:nvPr/>
        </p:nvSpPr>
        <p:spPr>
          <a:xfrm>
            <a:off x="301544" y="3217485"/>
            <a:ext cx="9069860" cy="707876"/>
          </a:xfrm>
          <a:prstGeom prst="rect">
            <a:avLst/>
          </a:prstGeom>
        </p:spPr>
        <p:style>
          <a:lnRef idx="2">
            <a:schemeClr val="dk1"/>
          </a:lnRef>
          <a:fillRef idx="1">
            <a:schemeClr val="lt1"/>
          </a:fillRef>
          <a:effectRef idx="0">
            <a:schemeClr val="dk1"/>
          </a:effectRef>
          <a:fontRef idx="minor">
            <a:schemeClr val="dk1"/>
          </a:fontRef>
        </p:style>
        <p:txBody>
          <a:bodyPr wrap="square" lIns="91429" tIns="45715" rIns="91429" bIns="45715">
            <a:spAutoFit/>
          </a:bodyPr>
          <a:lstStyle/>
          <a:p>
            <a:pPr fontAlgn="auto">
              <a:spcBef>
                <a:spcPts val="0"/>
              </a:spcBef>
              <a:spcAft>
                <a:spcPts val="0"/>
              </a:spcAft>
              <a:defRPr/>
            </a:pPr>
            <a:r>
              <a:rPr lang="en-GB" sz="2000" b="0" dirty="0">
                <a:solidFill>
                  <a:srgbClr val="FF0000"/>
                </a:solidFill>
                <a:cs typeface="Arial" pitchFamily="34" charset="0"/>
              </a:rPr>
              <a:t>Validation studies run by EUMETSAT show that the remaining cloud contamination is the most relevant factor impacting the dataset quality</a:t>
            </a:r>
          </a:p>
        </p:txBody>
      </p:sp>
    </p:spTree>
    <p:extLst>
      <p:ext uri="{BB962C8B-B14F-4D97-AF65-F5344CB8AC3E}">
        <p14:creationId xmlns:p14="http://schemas.microsoft.com/office/powerpoint/2010/main" val="386690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Cloud Mask Impact: North of the Equator</a:t>
            </a:r>
            <a:endParaRPr lang="en-GB" dirty="0"/>
          </a:p>
        </p:txBody>
      </p:sp>
      <p:grpSp>
        <p:nvGrpSpPr>
          <p:cNvPr id="19" name="Group 18"/>
          <p:cNvGrpSpPr/>
          <p:nvPr/>
        </p:nvGrpSpPr>
        <p:grpSpPr>
          <a:xfrm>
            <a:off x="2228377" y="1749598"/>
            <a:ext cx="5210969" cy="3644332"/>
            <a:chOff x="1599618" y="1374399"/>
            <a:chExt cx="6413500" cy="44853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618" y="1605231"/>
              <a:ext cx="6413500" cy="4254500"/>
            </a:xfrm>
            <a:prstGeom prst="rect">
              <a:avLst/>
            </a:prstGeom>
          </p:spPr>
          <p:style>
            <a:lnRef idx="2">
              <a:schemeClr val="dk1"/>
            </a:lnRef>
            <a:fillRef idx="1">
              <a:schemeClr val="lt1"/>
            </a:fillRef>
            <a:effectRef idx="0">
              <a:schemeClr val="dk1"/>
            </a:effectRef>
            <a:fontRef idx="minor">
              <a:schemeClr val="dk1"/>
            </a:fontRef>
          </p:style>
        </p:pic>
        <p:sp>
          <p:nvSpPr>
            <p:cNvPr id="21" name="TextBox 20"/>
            <p:cNvSpPr txBox="1"/>
            <p:nvPr/>
          </p:nvSpPr>
          <p:spPr>
            <a:xfrm>
              <a:off x="2866769" y="1374399"/>
              <a:ext cx="4287794" cy="29830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975" dirty="0">
                  <a:solidFill>
                    <a:schemeClr val="tx1"/>
                  </a:solidFill>
                </a:rPr>
                <a:t>From: http://www.clivar.org/african-monsoon</a:t>
              </a:r>
            </a:p>
          </p:txBody>
        </p:sp>
      </p:grpSp>
      <p:sp>
        <p:nvSpPr>
          <p:cNvPr id="22" name="Oval 21"/>
          <p:cNvSpPr/>
          <p:nvPr/>
        </p:nvSpPr>
        <p:spPr bwMode="auto">
          <a:xfrm>
            <a:off x="3062983" y="2736705"/>
            <a:ext cx="1141441" cy="905049"/>
          </a:xfrm>
          <a:prstGeom prst="ellipse">
            <a:avLst/>
          </a:prstGeom>
          <a:noFill/>
          <a:ln w="57150">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9250" tIns="29250" rIns="29250" bIns="29250" numCol="1" rtlCol="0" anchor="t" anchorCtr="0" compatLnSpc="1">
            <a:prstTxWarp prst="textNoShape">
              <a:avLst/>
            </a:prstTxWarp>
          </a:bodyPr>
          <a:lstStyle/>
          <a:p>
            <a:pPr defTabSz="742969" eaLnBrk="0" hangingPunct="0">
              <a:spcBef>
                <a:spcPct val="50000"/>
              </a:spcBef>
            </a:pPr>
            <a:endParaRPr lang="en-GB" sz="731">
              <a:solidFill>
                <a:schemeClr val="bg1"/>
              </a:solidFill>
              <a:latin typeface="Tahoma" pitchFamily="34"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73" y="971673"/>
            <a:ext cx="8210455" cy="5698427"/>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08980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9"/>
                                        </p:tgtEl>
                                      </p:cBhvr>
                                      <p:by x="50000" y="50000"/>
                                    </p:animScale>
                                  </p:childTnLst>
                                </p:cTn>
                              </p:par>
                            </p:childTnLst>
                          </p:cTn>
                        </p:par>
                        <p:par>
                          <p:cTn id="12" fill="hold">
                            <p:stCondLst>
                              <p:cond delay="2000"/>
                            </p:stCondLst>
                            <p:childTnLst>
                              <p:par>
                                <p:cTn id="13" presetID="56" presetClass="path" presetSubtype="0" accel="50000" decel="50000" fill="hold" nodeType="afterEffect">
                                  <p:stCondLst>
                                    <p:cond delay="0"/>
                                  </p:stCondLst>
                                  <p:childTnLst>
                                    <p:animMotion origin="layout" path="M 1.53846E-6 4.81481E-6 L -0.29071 -0.24328 " pathEditMode="relative" rAng="0" ptsTypes="AA">
                                      <p:cBhvr>
                                        <p:cTn id="14" dur="2000" fill="hold"/>
                                        <p:tgtEl>
                                          <p:spTgt spid="19"/>
                                        </p:tgtEl>
                                        <p:attrNameLst>
                                          <p:attrName>ppt_x</p:attrName>
                                          <p:attrName>ppt_y</p:attrName>
                                        </p:attrNameLst>
                                      </p:cBhvr>
                                      <p:rCtr x="-14295" y="-12662"/>
                                    </p:animMotion>
                                  </p:childTnLst>
                                </p:cTn>
                              </p:par>
                            </p:childTnLst>
                          </p:cTn>
                        </p:par>
                        <p:par>
                          <p:cTn id="15" fill="hold">
                            <p:stCondLst>
                              <p:cond delay="4000"/>
                            </p:stCondLst>
                            <p:childTnLst>
                              <p:par>
                                <p:cTn id="16" presetID="1"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Master">
  <a:themeElements>
    <a:clrScheme name="SCOPE">
      <a:dk1>
        <a:srgbClr val="003B69"/>
      </a:dk1>
      <a:lt1>
        <a:sysClr val="window" lastClr="FFFFFF"/>
      </a:lt1>
      <a:dk2>
        <a:srgbClr val="003B69"/>
      </a:dk2>
      <a:lt2>
        <a:srgbClr val="DDD9D5"/>
      </a:lt2>
      <a:accent1>
        <a:srgbClr val="6990C6"/>
      </a:accent1>
      <a:accent2>
        <a:srgbClr val="9D2132"/>
      </a:accent2>
      <a:accent3>
        <a:srgbClr val="8E9122"/>
      </a:accent3>
      <a:accent4>
        <a:srgbClr val="E3A716"/>
      </a:accent4>
      <a:accent5>
        <a:srgbClr val="C15B1E"/>
      </a:accent5>
      <a:accent6>
        <a:srgbClr val="E0E1DF"/>
      </a:accent6>
      <a:hlink>
        <a:srgbClr val="E3A716"/>
      </a:hlink>
      <a:folHlink>
        <a:srgbClr val="C15B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Viewgraph_Landscape_Template[1]</Template>
  <TotalTime>3746</TotalTime>
  <Words>1806</Words>
  <Application>Microsoft Office PowerPoint</Application>
  <PresentationFormat>A4 Paper (210x297 mm)</PresentationFormat>
  <Paragraphs>259</Paragraphs>
  <Slides>19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Helvetica</vt:lpstr>
      <vt:lpstr>Tahoma</vt:lpstr>
      <vt:lpstr>Times New Roman</vt:lpstr>
      <vt:lpstr>Wingdings</vt:lpstr>
      <vt:lpstr>Master</vt:lpstr>
      <vt:lpstr> SCM-03:Land Surface Albedo from geostationary satellites SEP14:  7/8 of February 2019 </vt:lpstr>
      <vt:lpstr>SCM-03: the project team</vt:lpstr>
      <vt:lpstr>Project Team around the World</vt:lpstr>
      <vt:lpstr>GSA Retrieval Scheme</vt:lpstr>
      <vt:lpstr>GEO Ring – Spatial Coverage</vt:lpstr>
      <vt:lpstr>GEO Ring: Temporal Coverage </vt:lpstr>
      <vt:lpstr>Project Plan: 2014-2018</vt:lpstr>
      <vt:lpstr>Level 2 Dataset generation strategy </vt:lpstr>
      <vt:lpstr>Cloud Mask Impact: North of the Equator</vt:lpstr>
      <vt:lpstr>Cloud Mask Impact: South of the Equator</vt:lpstr>
      <vt:lpstr>Cloud Mask for Himawari series</vt:lpstr>
      <vt:lpstr>Level 2 Dataset generation strategy </vt:lpstr>
      <vt:lpstr>Project Status</vt:lpstr>
      <vt:lpstr>Maturity Matrix (MFG)</vt:lpstr>
      <vt:lpstr>Ongoing and planned work</vt:lpstr>
      <vt:lpstr>Lesson learnt from SCM-03</vt:lpstr>
      <vt:lpstr>Way forward for SCM-03</vt:lpstr>
      <vt:lpstr>PowerPoint Presentation</vt:lpstr>
      <vt:lpstr>Validation of Albedo generated from MFG</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Alessio Lattanzio</dc:creator>
  <cp:lastModifiedBy>Alessio Lattanzio</cp:lastModifiedBy>
  <cp:revision>223</cp:revision>
  <cp:lastPrinted>2006-03-06T14:11:17Z</cp:lastPrinted>
  <dcterms:created xsi:type="dcterms:W3CDTF">2014-02-21T09:35:36Z</dcterms:created>
  <dcterms:modified xsi:type="dcterms:W3CDTF">2019-02-07T09:06:19Z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1053522</vt:lpwstr>
  </property>
  <property fmtid="{D5CDD505-2E9C-101B-9397-08002B2CF9AE}" pid="3" name="DM_DOCNAME">
    <vt:lpwstr>SEP14_SCM03_02_2019_Geneva</vt:lpwstr>
  </property>
  <property fmtid="{D5CDD505-2E9C-101B-9397-08002B2CF9AE}" pid="4" name="DM_AUTHOR">
    <vt:lpwstr>Alessio Lattanzio</vt:lpwstr>
  </property>
  <property fmtid="{D5CDD505-2E9C-101B-9397-08002B2CF9AE}" pid="5" name="DM_E_DOC_NO">
    <vt:lpwstr>EUM/CLIMATE/VWG/19/1053522</vt:lpwstr>
  </property>
  <property fmtid="{D5CDD505-2E9C-101B-9397-08002B2CF9AE}" pid="6" name="DM_E_VER_NO">
    <vt:lpwstr>1 Draft</vt:lpwstr>
  </property>
  <property fmtid="{D5CDD505-2E9C-101B-9397-08002B2CF9AE}" pid="7" name="DM_E_ISS_DATE">
    <vt:lpwstr>29 January 2019</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ies>
</file>