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60" r:id="rId2"/>
    <p:sldId id="278" r:id="rId3"/>
    <p:sldId id="264" r:id="rId4"/>
    <p:sldId id="281" r:id="rId5"/>
    <p:sldId id="265" r:id="rId6"/>
    <p:sldId id="282" r:id="rId7"/>
    <p:sldId id="283" r:id="rId8"/>
    <p:sldId id="268" r:id="rId9"/>
    <p:sldId id="269" r:id="rId10"/>
    <p:sldId id="276" r:id="rId11"/>
    <p:sldId id="275" r:id="rId12"/>
    <p:sldId id="277" r:id="rId13"/>
    <p:sldId id="270" r:id="rId14"/>
    <p:sldId id="271" r:id="rId15"/>
    <p:sldId id="279" r:id="rId16"/>
    <p:sldId id="280" r:id="rId17"/>
    <p:sldId id="272" r:id="rId18"/>
    <p:sldId id="273" r:id="rId19"/>
    <p:sldId id="274" r:id="rId20"/>
    <p:sldId id="266" r:id="rId21"/>
    <p:sldId id="267" r:id="rId22"/>
    <p:sldId id="292" r:id="rId23"/>
    <p:sldId id="285" r:id="rId24"/>
    <p:sldId id="286" r:id="rId25"/>
    <p:sldId id="287" r:id="rId26"/>
    <p:sldId id="288" r:id="rId27"/>
    <p:sldId id="289" r:id="rId28"/>
    <p:sldId id="290" r:id="rId29"/>
    <p:sldId id="291" r:id="rId30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80"/>
  </p:normalViewPr>
  <p:slideViewPr>
    <p:cSldViewPr snapToGrid="0" snapToObjects="1">
      <p:cViewPr varScale="1">
        <p:scale>
          <a:sx n="153" d="100"/>
          <a:sy n="153" d="100"/>
        </p:scale>
        <p:origin x="16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7" d="100"/>
          <a:sy n="117" d="100"/>
        </p:scale>
        <p:origin x="420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="" xmlns:a16="http://schemas.microsoft.com/office/drawing/2014/main" id="{7B44925A-0B05-D440-A516-F5B09ACE10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="" xmlns:a16="http://schemas.microsoft.com/office/drawing/2014/main" id="{1045E58B-1E3A-334C-9DE1-539CE3F32F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28AA5-8228-C046-BA4B-C44DBD55831E}" type="datetimeFigureOut">
              <a:rPr lang="fi-FI" smtClean="0"/>
              <a:t>29.1.2019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="" xmlns:a16="http://schemas.microsoft.com/office/drawing/2014/main" id="{08C913E0-5CB5-DF40-9B03-BAFB081786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="" xmlns:a16="http://schemas.microsoft.com/office/drawing/2014/main" id="{7C7E41D9-D3AD-7E40-8AA7-6F72546C0B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133F4-4B30-3B43-8B17-703B3FF77F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4410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087F5-8357-164C-8F12-2EFCA3C6D20B}" type="datetimeFigureOut">
              <a:rPr lang="fi-FI" smtClean="0"/>
              <a:t>29.1.2019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74E34-0749-9144-B79B-31DF5A3F88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304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74E34-0749-9144-B79B-31DF5A3F88AA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5632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74E34-0749-9144-B79B-31DF5A3F88AA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2829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74E34-0749-9144-B79B-31DF5A3F88AA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2447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74E34-0749-9144-B79B-31DF5A3F88AA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1966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74E34-0749-9144-B79B-31DF5A3F88AA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8357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="" xmlns:a16="http://schemas.microsoft.com/office/drawing/2014/main" id="{22665E0D-75C2-E94B-8135-F621B99D0778}"/>
              </a:ext>
            </a:extLst>
          </p:cNvPr>
          <p:cNvSpPr>
            <a:spLocks noChangeAspect="1"/>
          </p:cNvSpPr>
          <p:nvPr userDrawn="1"/>
        </p:nvSpPr>
        <p:spPr>
          <a:xfrm>
            <a:off x="4545825" y="0"/>
            <a:ext cx="4598175" cy="6858000"/>
          </a:xfrm>
          <a:prstGeom prst="rect">
            <a:avLst/>
          </a:prstGeom>
          <a:blipFill dpi="0" rotWithShape="1">
            <a:blip r:embed="rId2"/>
            <a:srcRect/>
            <a:tile tx="920750" ty="-19050" sx="55000" sy="55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9" name="Patterni">
            <a:extLst>
              <a:ext uri="{FF2B5EF4-FFF2-40B4-BE49-F238E27FC236}">
                <a16:creationId xmlns="" xmlns:a16="http://schemas.microsoft.com/office/drawing/2014/main" id="{4285F6AA-0C7B-D54B-90F5-402BAEDC16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5826" y="0"/>
            <a:ext cx="1620000" cy="685902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=""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0" y="0"/>
            <a:ext cx="455374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3915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=""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=""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=""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000" y="6026740"/>
            <a:ext cx="288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28.1.2019 TM &amp; AR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=""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12" y="504000"/>
            <a:ext cx="2717216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81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5_vaihdettava_kuv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11">
            <a:extLst>
              <a:ext uri="{FF2B5EF4-FFF2-40B4-BE49-F238E27FC236}">
                <a16:creationId xmlns="" xmlns:a16="http://schemas.microsoft.com/office/drawing/2014/main" id="{BED1C699-EA44-A547-A232-13BF6082DDB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45825" y="0"/>
            <a:ext cx="4598175" cy="6858000"/>
          </a:xfrm>
          <a:pattFill prst="pct90">
            <a:fgClr>
              <a:schemeClr val="tx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kuva napsauttamalla kuvaketta</a:t>
            </a:r>
          </a:p>
        </p:txBody>
      </p:sp>
      <p:sp>
        <p:nvSpPr>
          <p:cNvPr id="7" name="Tekstin taustaväri">
            <a:extLst>
              <a:ext uri="{FF2B5EF4-FFF2-40B4-BE49-F238E27FC236}">
                <a16:creationId xmlns=""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0" y="0"/>
            <a:ext cx="4553744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3915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=""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=""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=""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000" y="6026740"/>
            <a:ext cx="288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28.1.2019 TM &amp; AR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=""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000" y="504001"/>
            <a:ext cx="2718000" cy="5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71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Otsikko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122363"/>
            <a:ext cx="6858000" cy="2387600"/>
          </a:xfrm>
        </p:spPr>
        <p:txBody>
          <a:bodyPr anchor="b"/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=""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0" y="3602038"/>
            <a:ext cx="6858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="" xmlns:a16="http://schemas.microsoft.com/office/drawing/2014/main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6000" y="6120001"/>
            <a:ext cx="54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="" xmlns:a16="http://schemas.microsoft.com/office/drawing/2014/main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1" y="6120000"/>
            <a:ext cx="2329200" cy="432029"/>
          </a:xfrm>
          <a:prstGeom prst="rect">
            <a:avLst/>
          </a:prstGeom>
        </p:spPr>
      </p:pic>
      <p:pic>
        <p:nvPicPr>
          <p:cNvPr id="7" name="Patterni">
            <a:extLst>
              <a:ext uri="{FF2B5EF4-FFF2-40B4-BE49-F238E27FC236}">
                <a16:creationId xmlns="" xmlns:a16="http://schemas.microsoft.com/office/drawing/2014/main" id="{85E7F585-AB1A-5F49-BB06-7622921B6A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4000" y="0"/>
            <a:ext cx="1620000" cy="685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24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Otsikko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122363"/>
            <a:ext cx="6858000" cy="2387600"/>
          </a:xfrm>
        </p:spPr>
        <p:txBody>
          <a:bodyPr anchor="b"/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=""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0" y="3602038"/>
            <a:ext cx="6858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="" xmlns:a16="http://schemas.microsoft.com/office/drawing/2014/main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6000" y="6120001"/>
            <a:ext cx="54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="" xmlns:a16="http://schemas.microsoft.com/office/drawing/2014/main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1" y="6120000"/>
            <a:ext cx="2329200" cy="432029"/>
          </a:xfrm>
          <a:prstGeom prst="rect">
            <a:avLst/>
          </a:prstGeom>
        </p:spPr>
      </p:pic>
      <p:pic>
        <p:nvPicPr>
          <p:cNvPr id="7" name="Patterni">
            <a:extLst>
              <a:ext uri="{FF2B5EF4-FFF2-40B4-BE49-F238E27FC236}">
                <a16:creationId xmlns="" xmlns:a16="http://schemas.microsoft.com/office/drawing/2014/main" id="{A0520BEB-0EC9-F44E-AF9A-C28EAE11BB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4000" y="0"/>
            <a:ext cx="1620000" cy="685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00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Otsikko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122363"/>
            <a:ext cx="6858000" cy="2387600"/>
          </a:xfrm>
        </p:spPr>
        <p:txBody>
          <a:bodyPr anchor="b"/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=""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0" y="3602038"/>
            <a:ext cx="6858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="" xmlns:a16="http://schemas.microsoft.com/office/drawing/2014/main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6000" y="6120001"/>
            <a:ext cx="54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="" xmlns:a16="http://schemas.microsoft.com/office/drawing/2014/main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2" y="6120000"/>
            <a:ext cx="2329043" cy="432000"/>
          </a:xfrm>
          <a:prstGeom prst="rect">
            <a:avLst/>
          </a:prstGeom>
        </p:spPr>
      </p:pic>
      <p:pic>
        <p:nvPicPr>
          <p:cNvPr id="7" name="Patterni">
            <a:extLst>
              <a:ext uri="{FF2B5EF4-FFF2-40B4-BE49-F238E27FC236}">
                <a16:creationId xmlns="" xmlns:a16="http://schemas.microsoft.com/office/drawing/2014/main" id="{90A42081-1A42-7440-A2B6-1B154B0785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4000" y="0"/>
            <a:ext cx="1620000" cy="685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60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Otsikko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122363"/>
            <a:ext cx="6858000" cy="2387600"/>
          </a:xfrm>
        </p:spPr>
        <p:txBody>
          <a:bodyPr anchor="b"/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=""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0" y="3602038"/>
            <a:ext cx="6858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="" xmlns:a16="http://schemas.microsoft.com/office/drawing/2014/main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6000" y="6120001"/>
            <a:ext cx="54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="" xmlns:a16="http://schemas.microsoft.com/office/drawing/2014/main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1" y="6120000"/>
            <a:ext cx="2329200" cy="432029"/>
          </a:xfrm>
          <a:prstGeom prst="rect">
            <a:avLst/>
          </a:prstGeom>
        </p:spPr>
      </p:pic>
      <p:pic>
        <p:nvPicPr>
          <p:cNvPr id="7" name="Patterni">
            <a:extLst>
              <a:ext uri="{FF2B5EF4-FFF2-40B4-BE49-F238E27FC236}">
                <a16:creationId xmlns="" xmlns:a16="http://schemas.microsoft.com/office/drawing/2014/main" id="{B2CEAC09-7AA0-EE41-95B4-63F3B06A6F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4000" y="0"/>
            <a:ext cx="1620000" cy="685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9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Otsikkodi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122363"/>
            <a:ext cx="6858000" cy="2387600"/>
          </a:xfrm>
        </p:spPr>
        <p:txBody>
          <a:bodyPr anchor="b"/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=""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0" y="3602038"/>
            <a:ext cx="6858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="" xmlns:a16="http://schemas.microsoft.com/office/drawing/2014/main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6000" y="6120001"/>
            <a:ext cx="54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="" xmlns:a16="http://schemas.microsoft.com/office/drawing/2014/main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1" y="6120000"/>
            <a:ext cx="2329200" cy="432029"/>
          </a:xfrm>
          <a:prstGeom prst="rect">
            <a:avLst/>
          </a:prstGeom>
        </p:spPr>
      </p:pic>
      <p:pic>
        <p:nvPicPr>
          <p:cNvPr id="7" name="Patterni">
            <a:extLst>
              <a:ext uri="{FF2B5EF4-FFF2-40B4-BE49-F238E27FC236}">
                <a16:creationId xmlns="" xmlns:a16="http://schemas.microsoft.com/office/drawing/2014/main" id="{40A8955B-FEE3-A444-B88A-A79D09DBA3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4001" y="0"/>
            <a:ext cx="1619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23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="" xmlns:a16="http://schemas.microsoft.com/office/drawing/2014/main" id="{2153FE5C-2915-9542-B7E7-637DD7D0CE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4241" y="0"/>
            <a:ext cx="1619759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122363"/>
            <a:ext cx="6858000" cy="2387600"/>
          </a:xfrm>
        </p:spPr>
        <p:txBody>
          <a:bodyPr anchor="b"/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=""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0" y="3602038"/>
            <a:ext cx="6858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="" xmlns:a16="http://schemas.microsoft.com/office/drawing/2014/main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6000" y="6120000"/>
            <a:ext cx="54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31995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4236BEAF-5685-5947-B6FB-B5AD74F82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00" y="365126"/>
            <a:ext cx="68580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="" xmlns:a16="http://schemas.microsoft.com/office/drawing/2014/main" id="{26A49E86-C16A-E245-936A-BF86C0364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000" y="1825625"/>
            <a:ext cx="6858000" cy="410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="" xmlns:a16="http://schemas.microsoft.com/office/drawing/2014/main" id="{66BD2314-7F0D-5444-B8A7-638BD9DB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6000" y="6120000"/>
            <a:ext cx="54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="" xmlns:a16="http://schemas.microsoft.com/office/drawing/2014/main" id="{33FECFB1-C79B-E148-A4B4-3331058A20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4241" y="0"/>
            <a:ext cx="1619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16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4236BEAF-5685-5947-B6FB-B5AD74F82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00" y="365126"/>
            <a:ext cx="83700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="" xmlns:a16="http://schemas.microsoft.com/office/drawing/2014/main" id="{26A49E86-C16A-E245-936A-BF86C0364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000" y="1825625"/>
            <a:ext cx="8370000" cy="4104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="" xmlns:a16="http://schemas.microsoft.com/office/drawing/2014/main" id="{66BD2314-7F0D-5444-B8A7-638BD9DB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4001" y="6173476"/>
            <a:ext cx="610199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6469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E64311BB-BEF8-794C-BA05-DBD01601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="" xmlns:a16="http://schemas.microsoft.com/office/drawing/2014/main" id="{A51608F8-F562-D84A-9D25-FFC4391644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8000" y="1825625"/>
            <a:ext cx="4050000" cy="410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="" xmlns:a16="http://schemas.microsoft.com/office/drawing/2014/main" id="{5997162A-713B-5043-BC9D-6CA883411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8000" y="1825625"/>
            <a:ext cx="4050000" cy="410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="" xmlns:a16="http://schemas.microsoft.com/office/drawing/2014/main" id="{410DF3E1-1A62-184C-9A83-F948EE63B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2594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ihdettava_kuva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uvan paikkamerkki 11">
            <a:extLst>
              <a:ext uri="{FF2B5EF4-FFF2-40B4-BE49-F238E27FC236}">
                <a16:creationId xmlns="" xmlns:a16="http://schemas.microsoft.com/office/drawing/2014/main" id="{EB32F1B1-92CC-6E47-8A18-FBD60440FA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45825" y="0"/>
            <a:ext cx="4598175" cy="6858000"/>
          </a:xfrm>
          <a:pattFill prst="pct9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fi-FI" dirty="0"/>
          </a:p>
        </p:txBody>
      </p:sp>
      <p:sp>
        <p:nvSpPr>
          <p:cNvPr id="7" name="Tekstin taustaväri">
            <a:extLst>
              <a:ext uri="{FF2B5EF4-FFF2-40B4-BE49-F238E27FC236}">
                <a16:creationId xmlns=""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0" y="0"/>
            <a:ext cx="455374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3915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=""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=""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=""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000" y="6026740"/>
            <a:ext cx="288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28.1.2019 TM &amp; AR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=""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00" y="504000"/>
            <a:ext cx="2717217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42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A023BF53-1DC5-094C-A3D3-8B787ABE4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="" xmlns:a16="http://schemas.microsoft.com/office/drawing/2014/main" id="{F80D270C-7447-9B43-BF0E-891DF827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7183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16061A0D-CC9F-6240-AA6D-3AC8E9EE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99" y="504000"/>
            <a:ext cx="3240000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="" xmlns:a16="http://schemas.microsoft.com/office/drawing/2014/main" id="{5172E7B9-5049-1A4C-B842-9BC585C29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000" y="503999"/>
            <a:ext cx="4860000" cy="5364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="" xmlns:a16="http://schemas.microsoft.com/office/drawing/2014/main" id="{2077EB74-AFAB-AB41-B32F-E1F631B1F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7999" y="2160000"/>
            <a:ext cx="3240000" cy="37440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="" xmlns:a16="http://schemas.microsoft.com/office/drawing/2014/main" id="{F0A5BDFD-AD3C-3448-8009-09A5D52B1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0925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61FA6FC8-3666-5946-9C18-E5D459CE6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99" y="504000"/>
            <a:ext cx="3780000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="" xmlns:a16="http://schemas.microsoft.com/office/drawing/2014/main" id="{C0B233B5-4633-2D41-89B1-24D075B6A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7999" y="2160000"/>
            <a:ext cx="3780000" cy="37440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="" xmlns:a16="http://schemas.microsoft.com/office/drawing/2014/main" id="{329A05BC-2CAA-1342-BE66-F55EF95EB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  <p:sp>
        <p:nvSpPr>
          <p:cNvPr id="8" name="Kuvan paikkamerkki 5">
            <a:extLst>
              <a:ext uri="{FF2B5EF4-FFF2-40B4-BE49-F238E27FC236}">
                <a16:creationId xmlns="" xmlns:a16="http://schemas.microsoft.com/office/drawing/2014/main" id="{92604AAA-D3E4-1A42-8F46-C8D92773FF7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549899" y="-15764"/>
            <a:ext cx="4594102" cy="687376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9382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="" xmlns:a16="http://schemas.microsoft.com/office/drawing/2014/main" id="{634A7459-EE84-C84F-9EF9-30D0313B8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5621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="" xmlns:a16="http://schemas.microsoft.com/office/drawing/2014/main" id="{634A7459-EE84-C84F-9EF9-30D0313B8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15524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561106F8-7F59-B944-BE59-3A9789618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="" xmlns:a16="http://schemas.microsoft.com/office/drawing/2014/main" id="{B363DEF3-0DD5-BA47-B13F-1D549CD38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="" xmlns:a16="http://schemas.microsoft.com/office/drawing/2014/main" id="{1DE4D2F1-7DEA-E04E-A5BF-9E5E1487D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83841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="" xmlns:a16="http://schemas.microsoft.com/office/drawing/2014/main" id="{3D2A9FCC-51C5-364F-A93C-FCC1FEA7B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="" xmlns:a16="http://schemas.microsoft.com/office/drawing/2014/main" id="{2129DAA0-C274-F34D-8C89-9F49B0065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6000" y="365125"/>
            <a:ext cx="56700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="" xmlns:a16="http://schemas.microsoft.com/office/drawing/2014/main" id="{7D1879EF-E033-354B-A6C7-998939C85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57014" y="5632973"/>
            <a:ext cx="814137" cy="273844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="" xmlns:a16="http://schemas.microsoft.com/office/drawing/2014/main" id="{FF4C94E2-FCB5-FB43-A6E1-0F87AD1D6E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409310" y="1076517"/>
            <a:ext cx="1746783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211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a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taustaväri">
            <a:extLst>
              <a:ext uri="{FF2B5EF4-FFF2-40B4-BE49-F238E27FC236}">
                <a16:creationId xmlns=""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6858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=""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6858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=""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=""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1560" y="6026740"/>
            <a:ext cx="580443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28.1.2019 TM &amp; AR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=""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000" y="504001"/>
            <a:ext cx="2718000" cy="504145"/>
          </a:xfrm>
          <a:prstGeom prst="rect">
            <a:avLst/>
          </a:prstGeom>
        </p:spPr>
      </p:pic>
      <p:pic>
        <p:nvPicPr>
          <p:cNvPr id="9" name="Patterni">
            <a:extLst>
              <a:ext uri="{FF2B5EF4-FFF2-40B4-BE49-F238E27FC236}">
                <a16:creationId xmlns="" xmlns:a16="http://schemas.microsoft.com/office/drawing/2014/main" id="{01438F34-3BCE-AA48-8D72-4C2A89565E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4001" y="0"/>
            <a:ext cx="1619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40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logo, kiekura, teksti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93459" y="702249"/>
            <a:ext cx="6969087" cy="1325563"/>
          </a:xfrm>
        </p:spPr>
        <p:txBody>
          <a:bodyPr/>
          <a:lstStyle>
            <a:lvl1pPr>
              <a:defRPr>
                <a:solidFill>
                  <a:srgbClr val="63B9E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93458" y="2046861"/>
            <a:ext cx="7942718" cy="4242814"/>
          </a:xfrm>
        </p:spPr>
        <p:txBody>
          <a:bodyPr/>
          <a:lstStyle>
            <a:lvl1pPr>
              <a:buClr>
                <a:schemeClr val="bg1">
                  <a:lumMod val="65000"/>
                </a:schemeClr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584661" y="635635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970"/>
            </a:lvl1pPr>
          </a:lstStyle>
          <a:p>
            <a:endParaRPr lang="fi-FI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sz="970"/>
            </a:lvl1pPr>
          </a:lstStyle>
          <a:p>
            <a:r>
              <a:rPr lang="fi-FI" smtClean="0"/>
              <a:t>28.1.2019 TM &amp; AR</a:t>
            </a:r>
            <a:endParaRPr lang="fi-FI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1" y="6356353"/>
            <a:ext cx="2057400" cy="365125"/>
          </a:xfrm>
        </p:spPr>
        <p:txBody>
          <a:bodyPr/>
          <a:lstStyle>
            <a:lvl1pPr>
              <a:defRPr sz="97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490E0-56B6-41B5-8D97-3F36419C315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3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1" y="204445"/>
            <a:ext cx="306204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93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35896" y="1124744"/>
            <a:ext cx="5184576" cy="5040560"/>
          </a:xfrm>
        </p:spPr>
        <p:txBody>
          <a:bodyPr/>
          <a:lstStyle>
            <a:lvl1pPr>
              <a:defRPr sz="2586"/>
            </a:lvl1pPr>
            <a:lvl2pPr>
              <a:defRPr sz="2217"/>
            </a:lvl2pPr>
            <a:lvl3pPr>
              <a:defRPr sz="1847"/>
            </a:lvl3pPr>
            <a:lvl4pPr>
              <a:defRPr sz="1663"/>
            </a:lvl4pPr>
            <a:lvl5pPr>
              <a:defRPr sz="1663"/>
            </a:lvl5pPr>
            <a:lvl6pPr>
              <a:defRPr sz="1663"/>
            </a:lvl6pPr>
            <a:lvl7pPr>
              <a:defRPr sz="1663"/>
            </a:lvl7pPr>
            <a:lvl8pPr>
              <a:defRPr sz="1663"/>
            </a:lvl8pPr>
            <a:lvl9pPr>
              <a:defRPr sz="166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1" y="1124746"/>
            <a:ext cx="3008313" cy="5001419"/>
          </a:xfrm>
        </p:spPr>
        <p:txBody>
          <a:bodyPr/>
          <a:lstStyle>
            <a:lvl1pPr marL="0" indent="0">
              <a:buNone/>
              <a:defRPr sz="1293"/>
            </a:lvl1pPr>
            <a:lvl2pPr marL="422316" indent="0">
              <a:buNone/>
              <a:defRPr sz="1108"/>
            </a:lvl2pPr>
            <a:lvl3pPr marL="844631" indent="0">
              <a:buNone/>
              <a:defRPr sz="924"/>
            </a:lvl3pPr>
            <a:lvl4pPr marL="1266947" indent="0">
              <a:buNone/>
              <a:defRPr sz="831"/>
            </a:lvl4pPr>
            <a:lvl5pPr marL="1689263" indent="0">
              <a:buNone/>
              <a:defRPr sz="831"/>
            </a:lvl5pPr>
            <a:lvl6pPr marL="2111578" indent="0">
              <a:buNone/>
              <a:defRPr sz="831"/>
            </a:lvl6pPr>
            <a:lvl7pPr marL="2533894" indent="0">
              <a:buNone/>
              <a:defRPr sz="831"/>
            </a:lvl7pPr>
            <a:lvl8pPr marL="2956209" indent="0">
              <a:buNone/>
              <a:defRPr sz="831"/>
            </a:lvl8pPr>
            <a:lvl9pPr marL="3378525" indent="0">
              <a:buNone/>
              <a:defRPr sz="83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0477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="" xmlns:a16="http://schemas.microsoft.com/office/drawing/2014/main" id="{4FDA7807-8F90-6043-B36B-C98BEB406A1A}"/>
              </a:ext>
            </a:extLst>
          </p:cNvPr>
          <p:cNvSpPr/>
          <p:nvPr userDrawn="1"/>
        </p:nvSpPr>
        <p:spPr>
          <a:xfrm>
            <a:off x="4545825" y="0"/>
            <a:ext cx="4598175" cy="6858000"/>
          </a:xfrm>
          <a:prstGeom prst="rect">
            <a:avLst/>
          </a:prstGeom>
          <a:blipFill dpi="0" rotWithShape="1">
            <a:blip r:embed="rId2"/>
            <a:srcRect/>
            <a:tile tx="6350" ty="0" sx="45000" sy="45000" flip="none" algn="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1" name="Patterni">
            <a:extLst>
              <a:ext uri="{FF2B5EF4-FFF2-40B4-BE49-F238E27FC236}">
                <a16:creationId xmlns="" xmlns:a16="http://schemas.microsoft.com/office/drawing/2014/main" id="{66E8222C-69DF-AB41-85D0-F6B09C462C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5826" y="0"/>
            <a:ext cx="1620000" cy="685902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=""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0" y="0"/>
            <a:ext cx="455374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3915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=""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=""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=""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000" y="6026740"/>
            <a:ext cx="288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28.1.2019 TM &amp; AR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=""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7999" y="503999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20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2_vaihdettava_kuv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11">
            <a:extLst>
              <a:ext uri="{FF2B5EF4-FFF2-40B4-BE49-F238E27FC236}">
                <a16:creationId xmlns="" xmlns:a16="http://schemas.microsoft.com/office/drawing/2014/main" id="{B95B4754-AD77-014E-894F-8E16B5B0D8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45825" y="0"/>
            <a:ext cx="4598175" cy="6858000"/>
          </a:xfrm>
          <a:pattFill prst="pct90">
            <a:fgClr>
              <a:schemeClr val="accent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fi-FI" dirty="0"/>
          </a:p>
        </p:txBody>
      </p:sp>
      <p:sp>
        <p:nvSpPr>
          <p:cNvPr id="7" name="Tekstin taustaväri">
            <a:extLst>
              <a:ext uri="{FF2B5EF4-FFF2-40B4-BE49-F238E27FC236}">
                <a16:creationId xmlns=""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0" y="0"/>
            <a:ext cx="455374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3915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=""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=""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=""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000" y="6026740"/>
            <a:ext cx="288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28.1.2019 TM &amp; AR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=""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999" y="503999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96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="" xmlns:a16="http://schemas.microsoft.com/office/drawing/2014/main" id="{0CA76E93-B1FC-EC47-9F63-8E678F6D8698}"/>
              </a:ext>
            </a:extLst>
          </p:cNvPr>
          <p:cNvSpPr/>
          <p:nvPr userDrawn="1"/>
        </p:nvSpPr>
        <p:spPr>
          <a:xfrm>
            <a:off x="4545825" y="0"/>
            <a:ext cx="4598175" cy="6858000"/>
          </a:xfrm>
          <a:prstGeom prst="rect">
            <a:avLst/>
          </a:prstGeom>
          <a:blipFill dpi="0" rotWithShape="1">
            <a:blip r:embed="rId2"/>
            <a:srcRect/>
            <a:tile tx="920750" ty="-19050" sx="45000" sy="45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1" name="Patterni">
            <a:extLst>
              <a:ext uri="{FF2B5EF4-FFF2-40B4-BE49-F238E27FC236}">
                <a16:creationId xmlns="" xmlns:a16="http://schemas.microsoft.com/office/drawing/2014/main" id="{1026C0C3-E1BB-DE42-9014-3A2D15AC22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5826" y="0"/>
            <a:ext cx="1620000" cy="685902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=""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0" y="0"/>
            <a:ext cx="4553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3915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=""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=""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=""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000" y="6026740"/>
            <a:ext cx="288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28.1.2019 TM &amp; AR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=""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00" y="504001"/>
            <a:ext cx="2718000" cy="5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20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3_vaihdettava_kuv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11">
            <a:extLst>
              <a:ext uri="{FF2B5EF4-FFF2-40B4-BE49-F238E27FC236}">
                <a16:creationId xmlns="" xmlns:a16="http://schemas.microsoft.com/office/drawing/2014/main" id="{C53A3FB5-B917-1B47-BCB6-C18A4F0FC1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45825" y="0"/>
            <a:ext cx="4598175" cy="6858000"/>
          </a:xfrm>
          <a:pattFill prst="pct90">
            <a:fgClr>
              <a:schemeClr val="accent3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fi-FI" dirty="0"/>
          </a:p>
        </p:txBody>
      </p:sp>
      <p:sp>
        <p:nvSpPr>
          <p:cNvPr id="7" name="Tekstin taustaväri">
            <a:extLst>
              <a:ext uri="{FF2B5EF4-FFF2-40B4-BE49-F238E27FC236}">
                <a16:creationId xmlns=""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0" y="0"/>
            <a:ext cx="4553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3915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=""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=""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=""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000" y="6026740"/>
            <a:ext cx="288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28.1.2019 TM &amp; AR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=""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000" y="504001"/>
            <a:ext cx="2718000" cy="5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95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="" xmlns:a16="http://schemas.microsoft.com/office/drawing/2014/main" id="{8C08878E-F531-6E49-8D14-C6A0A78E8FA1}"/>
              </a:ext>
            </a:extLst>
          </p:cNvPr>
          <p:cNvSpPr>
            <a:spLocks/>
          </p:cNvSpPr>
          <p:nvPr userDrawn="1"/>
        </p:nvSpPr>
        <p:spPr>
          <a:xfrm>
            <a:off x="4545825" y="0"/>
            <a:ext cx="4598175" cy="6858000"/>
          </a:xfrm>
          <a:prstGeom prst="rect">
            <a:avLst/>
          </a:prstGeom>
          <a:blipFill dpi="0" rotWithShape="1">
            <a:blip r:embed="rId2"/>
            <a:srcRect/>
            <a:tile tx="908050" ty="0" sx="46000" sy="46000" flip="none" algn="b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1" name="Patterni">
            <a:extLst>
              <a:ext uri="{FF2B5EF4-FFF2-40B4-BE49-F238E27FC236}">
                <a16:creationId xmlns="" xmlns:a16="http://schemas.microsoft.com/office/drawing/2014/main" id="{E102D793-BC9C-654A-BDB4-37C396A94E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5826" y="0"/>
            <a:ext cx="1620000" cy="685902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=""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0" y="0"/>
            <a:ext cx="455374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3915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=""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=""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=""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000" y="6026740"/>
            <a:ext cx="288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28.1.2019 TM &amp; AR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=""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00" y="504001"/>
            <a:ext cx="2718000" cy="5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1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4_vaihdettava_kuv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11">
            <a:extLst>
              <a:ext uri="{FF2B5EF4-FFF2-40B4-BE49-F238E27FC236}">
                <a16:creationId xmlns="" xmlns:a16="http://schemas.microsoft.com/office/drawing/2014/main" id="{16BD1366-5B4D-0A44-817E-EAB6F9A7E7A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45825" y="0"/>
            <a:ext cx="4598175" cy="6858000"/>
          </a:xfrm>
          <a:pattFill prst="pct90">
            <a:fgClr>
              <a:schemeClr val="accent4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fi-FI" dirty="0"/>
          </a:p>
        </p:txBody>
      </p:sp>
      <p:sp>
        <p:nvSpPr>
          <p:cNvPr id="7" name="Tekstin taustaväri">
            <a:extLst>
              <a:ext uri="{FF2B5EF4-FFF2-40B4-BE49-F238E27FC236}">
                <a16:creationId xmlns=""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0" y="0"/>
            <a:ext cx="455374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3915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=""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=""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=""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000" y="6026740"/>
            <a:ext cx="288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28.1.2019 TM &amp; AR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=""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000" y="504001"/>
            <a:ext cx="2718000" cy="5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1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>
            <a:extLst>
              <a:ext uri="{FF2B5EF4-FFF2-40B4-BE49-F238E27FC236}">
                <a16:creationId xmlns="" xmlns:a16="http://schemas.microsoft.com/office/drawing/2014/main" id="{40F591B0-4E4C-194E-8404-6E35A9F466AA}"/>
              </a:ext>
            </a:extLst>
          </p:cNvPr>
          <p:cNvSpPr/>
          <p:nvPr userDrawn="1"/>
        </p:nvSpPr>
        <p:spPr>
          <a:xfrm>
            <a:off x="4545825" y="0"/>
            <a:ext cx="4598175" cy="6858000"/>
          </a:xfrm>
          <a:prstGeom prst="rect">
            <a:avLst/>
          </a:prstGeom>
          <a:blipFill dpi="0" rotWithShape="1">
            <a:blip r:embed="rId2"/>
            <a:srcRect/>
            <a:tile tx="215900" ty="-19050" sx="55000" sy="55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2" name="Patterni">
            <a:extLst>
              <a:ext uri="{FF2B5EF4-FFF2-40B4-BE49-F238E27FC236}">
                <a16:creationId xmlns="" xmlns:a16="http://schemas.microsoft.com/office/drawing/2014/main" id="{78331BA9-064F-354A-A047-0AF066A52A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5826" y="0"/>
            <a:ext cx="1620000" cy="685902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=""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0" y="0"/>
            <a:ext cx="4553744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0" y="1800000"/>
            <a:ext cx="3915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=""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=""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000" y="6026741"/>
            <a:ext cx="972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=""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4000" y="6026740"/>
            <a:ext cx="288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28.1.2019 TM &amp; AR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=""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00" y="504001"/>
            <a:ext cx="2718000" cy="5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50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="" xmlns:a16="http://schemas.microsoft.com/office/drawing/2014/main" id="{90B6F790-057D-784A-9CB2-979D89E51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00" y="365126"/>
            <a:ext cx="837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="" xmlns:a16="http://schemas.microsoft.com/office/drawing/2014/main" id="{4FCD46ED-2A86-484D-B7D1-49D101183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8000" y="1825625"/>
            <a:ext cx="8370000" cy="410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="" xmlns:a16="http://schemas.microsoft.com/office/drawing/2014/main" id="{D5F1E16D-A262-DF4D-A3E1-C8A4054B2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4000" y="6173476"/>
            <a:ext cx="6106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BE8AB2-9B50-D544-A2BB-62673476E5E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="" xmlns:a16="http://schemas.microsoft.com/office/drawing/2014/main" id="{5127E30D-647A-BE42-8CD4-1C75FA6664EB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324013" y="6120000"/>
            <a:ext cx="2329042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2" r:id="rId3"/>
    <p:sldLayoutId id="2147483677" r:id="rId4"/>
    <p:sldLayoutId id="2147483673" r:id="rId5"/>
    <p:sldLayoutId id="2147483678" r:id="rId6"/>
    <p:sldLayoutId id="2147483674" r:id="rId7"/>
    <p:sldLayoutId id="2147483679" r:id="rId8"/>
    <p:sldLayoutId id="2147483675" r:id="rId9"/>
    <p:sldLayoutId id="2147483680" r:id="rId10"/>
    <p:sldLayoutId id="2147483661" r:id="rId11"/>
    <p:sldLayoutId id="2147483666" r:id="rId12"/>
    <p:sldLayoutId id="2147483667" r:id="rId13"/>
    <p:sldLayoutId id="2147483668" r:id="rId14"/>
    <p:sldLayoutId id="2147483669" r:id="rId15"/>
    <p:sldLayoutId id="2147483660" r:id="rId16"/>
    <p:sldLayoutId id="2147483670" r:id="rId17"/>
    <p:sldLayoutId id="2147483650" r:id="rId18"/>
    <p:sldLayoutId id="2147483652" r:id="rId19"/>
    <p:sldLayoutId id="2147483654" r:id="rId20"/>
    <p:sldLayoutId id="2147483656" r:id="rId21"/>
    <p:sldLayoutId id="2147483657" r:id="rId22"/>
    <p:sldLayoutId id="2147483655" r:id="rId23"/>
    <p:sldLayoutId id="2147483681" r:id="rId24"/>
    <p:sldLayoutId id="2147483658" r:id="rId25"/>
    <p:sldLayoutId id="2147483659" r:id="rId26"/>
    <p:sldLayoutId id="2147483671" r:id="rId27"/>
    <p:sldLayoutId id="2147483682" r:id="rId28"/>
    <p:sldLayoutId id="2147483683" r:id="rId29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gif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8.xml"/><Relationship Id="rId4" Type="http://schemas.openxmlformats.org/officeDocument/2006/relationships/image" Target="http://due.esrin.esa.int/files/GlobCover2009_Preview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.gif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12.gif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2.gif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12.gif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gif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B7E06126-5377-3B4A-8F9C-8E3AA9C264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SCOPE-CM </a:t>
            </a:r>
            <a:r>
              <a:rPr lang="fi-FI" dirty="0" err="1" smtClean="0"/>
              <a:t>phase</a:t>
            </a:r>
            <a:r>
              <a:rPr lang="fi-FI" dirty="0" smtClean="0"/>
              <a:t> II </a:t>
            </a:r>
            <a:r>
              <a:rPr lang="fi-FI" dirty="0" err="1" smtClean="0"/>
              <a:t>project</a:t>
            </a:r>
            <a:r>
              <a:rPr lang="fi-FI" dirty="0" smtClean="0"/>
              <a:t> SCM-02: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Multiplatform </a:t>
            </a:r>
            <a:r>
              <a:rPr lang="en-US" dirty="0"/>
              <a:t>surface albedo demonstrator from polar-orbiting </a:t>
            </a:r>
            <a:r>
              <a:rPr lang="en-US" dirty="0" smtClean="0"/>
              <a:t>satellites</a:t>
            </a:r>
            <a:r>
              <a:rPr lang="fi-FI" dirty="0" smtClean="0"/>
              <a:t>  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="" xmlns:a16="http://schemas.microsoft.com/office/drawing/2014/main" id="{CE2908B1-6CEA-754A-A864-3072DDE15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009" y="4320000"/>
            <a:ext cx="3915000" cy="1905436"/>
          </a:xfrm>
        </p:spPr>
        <p:txBody>
          <a:bodyPr>
            <a:normAutofit fontScale="62500" lnSpcReduction="20000"/>
          </a:bodyPr>
          <a:lstStyle/>
          <a:p>
            <a:r>
              <a:rPr lang="fi-FI" dirty="0" smtClean="0"/>
              <a:t>Terhikki Manninen, FMI (PI)</a:t>
            </a:r>
          </a:p>
          <a:p>
            <a:r>
              <a:rPr lang="fi-FI" dirty="0" smtClean="0"/>
              <a:t>Aku Riihelä, FMI</a:t>
            </a:r>
          </a:p>
          <a:p>
            <a:r>
              <a:rPr lang="fi-FI" dirty="0" smtClean="0"/>
              <a:t>Jeffrey R. Key (NOAA/CIMSS)</a:t>
            </a:r>
          </a:p>
          <a:p>
            <a:r>
              <a:rPr lang="fi-FI" dirty="0" smtClean="0"/>
              <a:t>Andrew </a:t>
            </a:r>
            <a:r>
              <a:rPr lang="fi-FI" dirty="0" err="1" smtClean="0"/>
              <a:t>Heidinger</a:t>
            </a:r>
            <a:r>
              <a:rPr lang="fi-FI" dirty="0" smtClean="0"/>
              <a:t> </a:t>
            </a:r>
            <a:r>
              <a:rPr lang="fi-FI" dirty="0"/>
              <a:t>(NOAA/CIMSS</a:t>
            </a:r>
            <a:r>
              <a:rPr lang="fi-FI" dirty="0" smtClean="0"/>
              <a:t>)</a:t>
            </a:r>
          </a:p>
          <a:p>
            <a:r>
              <a:rPr lang="fi-FI" dirty="0" smtClean="0"/>
              <a:t>Crystal B. </a:t>
            </a:r>
            <a:r>
              <a:rPr lang="fi-FI" dirty="0" err="1" smtClean="0"/>
              <a:t>Schaaf</a:t>
            </a:r>
            <a:r>
              <a:rPr lang="fi-FI" dirty="0" smtClean="0"/>
              <a:t> (</a:t>
            </a:r>
            <a:r>
              <a:rPr lang="fi-FI" dirty="0" err="1" smtClean="0"/>
              <a:t>Umass</a:t>
            </a:r>
            <a:r>
              <a:rPr lang="fi-FI" dirty="0" smtClean="0"/>
              <a:t>-Boston)</a:t>
            </a:r>
          </a:p>
          <a:p>
            <a:r>
              <a:rPr lang="fi-FI" dirty="0" err="1" smtClean="0"/>
              <a:t>Qingsong</a:t>
            </a:r>
            <a:r>
              <a:rPr lang="fi-FI" dirty="0" smtClean="0"/>
              <a:t> Sun (</a:t>
            </a:r>
            <a:r>
              <a:rPr lang="fi-FI" dirty="0" err="1" smtClean="0"/>
              <a:t>Umass</a:t>
            </a:r>
            <a:r>
              <a:rPr lang="fi-FI" dirty="0" smtClean="0"/>
              <a:t>-Boston)</a:t>
            </a:r>
          </a:p>
          <a:p>
            <a:r>
              <a:rPr lang="fi-FI" dirty="0" err="1" smtClean="0"/>
              <a:t>Alessio</a:t>
            </a:r>
            <a:r>
              <a:rPr lang="fi-FI" dirty="0" smtClean="0"/>
              <a:t> </a:t>
            </a:r>
            <a:r>
              <a:rPr lang="fi-FI" dirty="0" err="1" smtClean="0"/>
              <a:t>Lattanzio</a:t>
            </a:r>
            <a:r>
              <a:rPr lang="fi-FI" dirty="0" smtClean="0"/>
              <a:t> (EUMETSAT)</a:t>
            </a:r>
          </a:p>
          <a:p>
            <a:r>
              <a:rPr lang="fi-FI" dirty="0" smtClean="0"/>
              <a:t>Melanie Sütterlin (</a:t>
            </a:r>
            <a:r>
              <a:rPr lang="fi-FI" dirty="0" err="1" smtClean="0"/>
              <a:t>formerly</a:t>
            </a:r>
            <a:r>
              <a:rPr lang="fi-FI" dirty="0" smtClean="0"/>
              <a:t> </a:t>
            </a:r>
            <a:r>
              <a:rPr lang="fi-FI" dirty="0" err="1" smtClean="0"/>
              <a:t>UBern</a:t>
            </a:r>
            <a:r>
              <a:rPr lang="fi-FI" dirty="0" smtClean="0"/>
              <a:t>)</a:t>
            </a:r>
            <a:endParaRPr lang="fi-FI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247" y="201852"/>
            <a:ext cx="1535049" cy="387189"/>
          </a:xfrm>
          <a:prstGeom prst="rect">
            <a:avLst/>
          </a:prstGeom>
        </p:spPr>
      </p:pic>
      <p:grpSp>
        <p:nvGrpSpPr>
          <p:cNvPr id="8" name="Group 12"/>
          <p:cNvGrpSpPr>
            <a:grpSpLocks noChangeAspect="1"/>
          </p:cNvGrpSpPr>
          <p:nvPr/>
        </p:nvGrpSpPr>
        <p:grpSpPr bwMode="auto">
          <a:xfrm>
            <a:off x="4840641" y="5975762"/>
            <a:ext cx="3041332" cy="823436"/>
            <a:chOff x="19216984" y="396875"/>
            <a:chExt cx="10137479" cy="2744788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06275" y="396875"/>
              <a:ext cx="4548188" cy="2744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2430" y="526691"/>
              <a:ext cx="1800200" cy="2389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16984" y="396875"/>
              <a:ext cx="3431704" cy="2571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509" y="5975762"/>
            <a:ext cx="1033517" cy="79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6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Achieved</a:t>
            </a:r>
            <a:r>
              <a:rPr lang="fi-FI" dirty="0" smtClean="0"/>
              <a:t> </a:t>
            </a:r>
            <a:r>
              <a:rPr lang="fi-FI" dirty="0" err="1" smtClean="0"/>
              <a:t>quality</a:t>
            </a:r>
            <a:r>
              <a:rPr lang="fi-FI" dirty="0" smtClean="0"/>
              <a:t> </a:t>
            </a:r>
            <a:r>
              <a:rPr lang="fi-FI" dirty="0" err="1" smtClean="0"/>
              <a:t>wrt</a:t>
            </a:r>
            <a:r>
              <a:rPr lang="fi-FI" dirty="0" smtClean="0"/>
              <a:t>. </a:t>
            </a:r>
            <a:r>
              <a:rPr lang="fi-FI" dirty="0" err="1" smtClean="0"/>
              <a:t>Reference</a:t>
            </a:r>
            <a:r>
              <a:rPr lang="fi-FI" dirty="0" smtClean="0"/>
              <a:t> in </a:t>
            </a:r>
            <a:r>
              <a:rPr lang="fi-FI" dirty="0" err="1" smtClean="0"/>
              <a:t>situ</a:t>
            </a:r>
            <a:r>
              <a:rPr lang="fi-FI" dirty="0" smtClean="0"/>
              <a:t> </a:t>
            </a:r>
            <a:r>
              <a:rPr lang="fi-FI" dirty="0" err="1" smtClean="0"/>
              <a:t>observations</a:t>
            </a:r>
            <a:r>
              <a:rPr lang="fi-FI" dirty="0" smtClean="0"/>
              <a:t> (II)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013" y="1690689"/>
            <a:ext cx="4792175" cy="191687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00" y="1597052"/>
            <a:ext cx="4021013" cy="2010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00" y="3607559"/>
            <a:ext cx="4021013" cy="20105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43400" y="3812797"/>
            <a:ext cx="4513385" cy="160043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z="1400" dirty="0" err="1" smtClean="0"/>
              <a:t>Albedo</a:t>
            </a:r>
            <a:r>
              <a:rPr lang="fi-FI" sz="1400" dirty="0" smtClean="0"/>
              <a:t> </a:t>
            </a:r>
            <a:r>
              <a:rPr lang="fi-FI" sz="1400" dirty="0" err="1" smtClean="0"/>
              <a:t>retrieval</a:t>
            </a:r>
            <a:r>
              <a:rPr lang="fi-FI" sz="1400" dirty="0" smtClean="0"/>
              <a:t> </a:t>
            </a:r>
            <a:r>
              <a:rPr lang="fi-FI" sz="1400" dirty="0" err="1" smtClean="0"/>
              <a:t>bias</a:t>
            </a:r>
            <a:r>
              <a:rPr lang="fi-FI" sz="1400" dirty="0" smtClean="0"/>
              <a:t> at </a:t>
            </a:r>
            <a:r>
              <a:rPr lang="fi-FI" sz="1400" dirty="0" err="1" smtClean="0"/>
              <a:t>additional</a:t>
            </a:r>
            <a:r>
              <a:rPr lang="fi-FI" sz="1400" dirty="0" smtClean="0"/>
              <a:t> FLUXNET </a:t>
            </a:r>
            <a:r>
              <a:rPr lang="fi-FI" sz="1400" dirty="0" err="1" smtClean="0"/>
              <a:t>sites</a:t>
            </a:r>
            <a:r>
              <a:rPr lang="fi-FI" sz="1400" dirty="0" smtClean="0"/>
              <a:t> (</a:t>
            </a:r>
            <a:r>
              <a:rPr lang="fi-FI" sz="1400" dirty="0" err="1" smtClean="0"/>
              <a:t>unknown</a:t>
            </a:r>
            <a:r>
              <a:rPr lang="fi-FI" sz="1400" dirty="0" smtClean="0"/>
              <a:t> </a:t>
            </a:r>
            <a:r>
              <a:rPr lang="fi-FI" sz="1400" dirty="0" err="1" smtClean="0"/>
              <a:t>spatial</a:t>
            </a:r>
            <a:r>
              <a:rPr lang="fi-FI" sz="1400" dirty="0" smtClean="0"/>
              <a:t> </a:t>
            </a:r>
            <a:r>
              <a:rPr lang="fi-FI" sz="1400" dirty="0" err="1" smtClean="0"/>
              <a:t>representativeness</a:t>
            </a:r>
            <a:r>
              <a:rPr lang="fi-FI" sz="1400" dirty="0" smtClean="0"/>
              <a:t>) </a:t>
            </a:r>
            <a:r>
              <a:rPr lang="fi-FI" sz="1400" dirty="0" err="1" smtClean="0"/>
              <a:t>shows</a:t>
            </a:r>
            <a:r>
              <a:rPr lang="fi-FI" sz="1400" dirty="0" smtClean="0"/>
              <a:t> </a:t>
            </a:r>
            <a:r>
              <a:rPr lang="fi-FI" sz="1400" dirty="0" err="1" smtClean="0"/>
              <a:t>highly</a:t>
            </a:r>
            <a:r>
              <a:rPr lang="fi-FI" sz="1400" dirty="0" smtClean="0"/>
              <a:t> </a:t>
            </a:r>
            <a:r>
              <a:rPr lang="fi-FI" sz="1400" dirty="0" err="1" smtClean="0"/>
              <a:t>variable</a:t>
            </a:r>
            <a:r>
              <a:rPr lang="fi-FI" sz="1400" dirty="0" smtClean="0"/>
              <a:t> </a:t>
            </a:r>
            <a:r>
              <a:rPr lang="fi-FI" sz="1400" dirty="0" err="1" smtClean="0"/>
              <a:t>retrieval</a:t>
            </a:r>
            <a:r>
              <a:rPr lang="fi-FI" sz="1400" dirty="0" smtClean="0"/>
              <a:t> </a:t>
            </a:r>
            <a:r>
              <a:rPr lang="fi-FI" sz="1400" dirty="0" err="1" smtClean="0"/>
              <a:t>bias</a:t>
            </a:r>
            <a:r>
              <a:rPr lang="fi-FI" sz="1400" dirty="0" smtClean="0"/>
              <a:t>. At </a:t>
            </a:r>
            <a:r>
              <a:rPr lang="fi-FI" sz="1400" dirty="0" err="1" smtClean="0"/>
              <a:t>the</a:t>
            </a:r>
            <a:r>
              <a:rPr lang="fi-FI" sz="1400" dirty="0" smtClean="0"/>
              <a:t> </a:t>
            </a:r>
            <a:r>
              <a:rPr lang="fi-FI" sz="1400" dirty="0" err="1" smtClean="0"/>
              <a:t>rain</a:t>
            </a:r>
            <a:r>
              <a:rPr lang="fi-FI" sz="1400" dirty="0" smtClean="0"/>
              <a:t> </a:t>
            </a:r>
            <a:r>
              <a:rPr lang="fi-FI" sz="1400" dirty="0" err="1" smtClean="0"/>
              <a:t>forest</a:t>
            </a:r>
            <a:r>
              <a:rPr lang="fi-FI" sz="1400" dirty="0" smtClean="0"/>
              <a:t> </a:t>
            </a:r>
            <a:r>
              <a:rPr lang="fi-FI" sz="1400" dirty="0" err="1" smtClean="0"/>
              <a:t>site</a:t>
            </a:r>
            <a:r>
              <a:rPr lang="fi-FI" sz="1400" dirty="0" smtClean="0"/>
              <a:t> in Guyana (GF-Guy), </a:t>
            </a:r>
            <a:r>
              <a:rPr lang="fi-FI" sz="1400" dirty="0" err="1" smtClean="0"/>
              <a:t>the</a:t>
            </a:r>
            <a:r>
              <a:rPr lang="fi-FI" sz="1400" dirty="0" smtClean="0"/>
              <a:t> </a:t>
            </a:r>
            <a:r>
              <a:rPr lang="fi-FI" sz="1400" dirty="0" err="1" smtClean="0"/>
              <a:t>retrieval</a:t>
            </a:r>
            <a:r>
              <a:rPr lang="fi-FI" sz="1400" dirty="0" smtClean="0"/>
              <a:t> </a:t>
            </a:r>
            <a:r>
              <a:rPr lang="fi-FI" sz="1400" dirty="0" err="1" smtClean="0"/>
              <a:t>bias</a:t>
            </a:r>
            <a:r>
              <a:rPr lang="fi-FI" sz="1400" dirty="0" smtClean="0"/>
              <a:t> is </a:t>
            </a:r>
            <a:r>
              <a:rPr lang="fi-FI" sz="1400" dirty="0" err="1" smtClean="0"/>
              <a:t>traceable</a:t>
            </a:r>
            <a:r>
              <a:rPr lang="fi-FI" sz="1400" dirty="0" smtClean="0"/>
              <a:t> to </a:t>
            </a:r>
            <a:r>
              <a:rPr lang="fi-FI" sz="1400" dirty="0" err="1" smtClean="0"/>
              <a:t>challenging</a:t>
            </a:r>
            <a:r>
              <a:rPr lang="fi-FI" sz="1400" dirty="0" smtClean="0"/>
              <a:t> </a:t>
            </a:r>
            <a:r>
              <a:rPr lang="fi-FI" sz="1400" dirty="0" err="1" smtClean="0"/>
              <a:t>atmospheric</a:t>
            </a:r>
            <a:r>
              <a:rPr lang="fi-FI" sz="1400" dirty="0" smtClean="0"/>
              <a:t> </a:t>
            </a:r>
            <a:r>
              <a:rPr lang="fi-FI" sz="1400" dirty="0" err="1" smtClean="0"/>
              <a:t>correction</a:t>
            </a:r>
            <a:r>
              <a:rPr lang="fi-FI" sz="1400" dirty="0" smtClean="0"/>
              <a:t> </a:t>
            </a:r>
            <a:r>
              <a:rPr lang="fi-FI" sz="1400" dirty="0" err="1" smtClean="0"/>
              <a:t>conditions</a:t>
            </a:r>
            <a:r>
              <a:rPr lang="fi-FI" sz="1400" dirty="0" smtClean="0"/>
              <a:t>. At </a:t>
            </a:r>
            <a:r>
              <a:rPr lang="fi-FI" sz="1400" dirty="0" err="1" smtClean="0"/>
              <a:t>others</a:t>
            </a:r>
            <a:r>
              <a:rPr lang="fi-FI" sz="1400" dirty="0" smtClean="0"/>
              <a:t> (DE-</a:t>
            </a:r>
            <a:r>
              <a:rPr lang="fi-FI" sz="1400" dirty="0" err="1" smtClean="0"/>
              <a:t>Kli</a:t>
            </a:r>
            <a:r>
              <a:rPr lang="fi-FI" sz="1400" dirty="0" smtClean="0"/>
              <a:t>), </a:t>
            </a:r>
            <a:r>
              <a:rPr lang="fi-FI" sz="1400" dirty="0" err="1" smtClean="0"/>
              <a:t>the</a:t>
            </a:r>
            <a:r>
              <a:rPr lang="fi-FI" sz="1400" dirty="0" smtClean="0"/>
              <a:t> </a:t>
            </a:r>
            <a:r>
              <a:rPr lang="fi-FI" sz="1400" dirty="0" err="1" smtClean="0"/>
              <a:t>cause</a:t>
            </a:r>
            <a:r>
              <a:rPr lang="fi-FI" sz="1400" dirty="0" smtClean="0"/>
              <a:t> </a:t>
            </a:r>
            <a:r>
              <a:rPr lang="fi-FI" sz="1400" dirty="0" err="1" smtClean="0"/>
              <a:t>appears</a:t>
            </a:r>
            <a:r>
              <a:rPr lang="fi-FI" sz="1400" dirty="0" smtClean="0"/>
              <a:t> to </a:t>
            </a:r>
            <a:r>
              <a:rPr lang="fi-FI" sz="1400" dirty="0" err="1" smtClean="0"/>
              <a:t>be</a:t>
            </a:r>
            <a:r>
              <a:rPr lang="fi-FI" sz="1400" dirty="0" smtClean="0"/>
              <a:t> </a:t>
            </a:r>
            <a:r>
              <a:rPr lang="fi-FI" sz="1400" dirty="0" err="1" smtClean="0"/>
              <a:t>large</a:t>
            </a:r>
            <a:r>
              <a:rPr lang="fi-FI" sz="1400" dirty="0" smtClean="0"/>
              <a:t> </a:t>
            </a:r>
            <a:r>
              <a:rPr lang="fi-FI" sz="1400" dirty="0" err="1" smtClean="0"/>
              <a:t>variation</a:t>
            </a:r>
            <a:r>
              <a:rPr lang="fi-FI" sz="1400" dirty="0" smtClean="0"/>
              <a:t> in </a:t>
            </a:r>
            <a:r>
              <a:rPr lang="fi-FI" sz="1400" dirty="0" err="1" smtClean="0"/>
              <a:t>the</a:t>
            </a:r>
            <a:r>
              <a:rPr lang="fi-FI" sz="1400" dirty="0" smtClean="0"/>
              <a:t> in </a:t>
            </a:r>
            <a:r>
              <a:rPr lang="fi-FI" sz="1400" dirty="0" err="1" smtClean="0"/>
              <a:t>situ</a:t>
            </a:r>
            <a:r>
              <a:rPr lang="fi-FI" sz="1400" dirty="0" smtClean="0"/>
              <a:t> </a:t>
            </a:r>
            <a:r>
              <a:rPr lang="fi-FI" sz="1400" dirty="0" err="1" smtClean="0"/>
              <a:t>measurements</a:t>
            </a:r>
            <a:r>
              <a:rPr lang="fi-FI" sz="1400" dirty="0" smtClean="0"/>
              <a:t>.</a:t>
            </a:r>
            <a:endParaRPr lang="en-US" sz="1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10</a:t>
            </a:fld>
            <a:endParaRPr lang="fi-FI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21" y="6151412"/>
            <a:ext cx="1535049" cy="3871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46813" y="6232927"/>
            <a:ext cx="1632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28.1.2019 FMI/TM &amp; AR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0092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err="1" smtClean="0"/>
              <a:t>Achieved</a:t>
            </a:r>
            <a:r>
              <a:rPr lang="fi-FI" dirty="0" smtClean="0"/>
              <a:t> </a:t>
            </a:r>
            <a:r>
              <a:rPr lang="fi-FI" dirty="0" err="1" smtClean="0"/>
              <a:t>quality</a:t>
            </a:r>
            <a:r>
              <a:rPr lang="fi-FI" dirty="0" smtClean="0"/>
              <a:t> </a:t>
            </a:r>
            <a:r>
              <a:rPr lang="fi-FI" dirty="0" err="1" smtClean="0"/>
              <a:t>wrt</a:t>
            </a:r>
            <a:r>
              <a:rPr lang="fi-FI" dirty="0" smtClean="0"/>
              <a:t>. State-of-</a:t>
            </a:r>
            <a:r>
              <a:rPr lang="fi-FI" dirty="0" err="1" smtClean="0"/>
              <a:t>the</a:t>
            </a:r>
            <a:r>
              <a:rPr lang="fi-FI" dirty="0" smtClean="0"/>
              <a:t>-</a:t>
            </a:r>
            <a:r>
              <a:rPr lang="fi-FI" dirty="0" err="1" smtClean="0"/>
              <a:t>art</a:t>
            </a:r>
            <a:r>
              <a:rPr lang="fi-FI" dirty="0" smtClean="0"/>
              <a:t> single-</a:t>
            </a:r>
            <a:r>
              <a:rPr lang="fi-FI" dirty="0" err="1" smtClean="0"/>
              <a:t>sensor</a:t>
            </a:r>
            <a:r>
              <a:rPr lang="fi-FI" dirty="0" smtClean="0"/>
              <a:t> </a:t>
            </a:r>
            <a:r>
              <a:rPr lang="fi-FI" dirty="0" err="1" smtClean="0"/>
              <a:t>satellite</a:t>
            </a:r>
            <a:r>
              <a:rPr lang="fi-FI" dirty="0" smtClean="0"/>
              <a:t> </a:t>
            </a:r>
            <a:r>
              <a:rPr lang="fi-FI" dirty="0" err="1" smtClean="0"/>
              <a:t>estimates</a:t>
            </a:r>
            <a:r>
              <a:rPr lang="fi-FI" dirty="0" smtClean="0"/>
              <a:t> (MCD43)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81" y="1872521"/>
            <a:ext cx="8207376" cy="4103688"/>
          </a:xfrm>
        </p:spPr>
      </p:pic>
      <p:sp>
        <p:nvSpPr>
          <p:cNvPr id="6" name="TextBox 5"/>
          <p:cNvSpPr txBox="1"/>
          <p:nvPr/>
        </p:nvSpPr>
        <p:spPr>
          <a:xfrm>
            <a:off x="2030815" y="1796197"/>
            <a:ext cx="5064370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z="1200" dirty="0" err="1" smtClean="0"/>
              <a:t>Differences</a:t>
            </a:r>
            <a:r>
              <a:rPr lang="fi-FI" sz="1200" dirty="0" smtClean="0"/>
              <a:t> </a:t>
            </a:r>
            <a:r>
              <a:rPr lang="fi-FI" sz="1200" dirty="0" err="1" smtClean="0"/>
              <a:t>against</a:t>
            </a:r>
            <a:r>
              <a:rPr lang="fi-FI" sz="1200" dirty="0" smtClean="0"/>
              <a:t> MODIS </a:t>
            </a:r>
            <a:r>
              <a:rPr lang="fi-FI" sz="1200" dirty="0" err="1" smtClean="0"/>
              <a:t>albedo</a:t>
            </a:r>
            <a:r>
              <a:rPr lang="fi-FI" sz="1200" dirty="0" smtClean="0"/>
              <a:t> (</a:t>
            </a:r>
            <a:r>
              <a:rPr lang="fi-FI" sz="1200" dirty="0" smtClean="0"/>
              <a:t>MCD43D3</a:t>
            </a:r>
            <a:r>
              <a:rPr lang="fi-FI" sz="1200" dirty="0" smtClean="0"/>
              <a:t>) </a:t>
            </a:r>
            <a:r>
              <a:rPr lang="fi-FI" sz="1200" dirty="0" err="1" smtClean="0"/>
              <a:t>arise</a:t>
            </a:r>
            <a:r>
              <a:rPr lang="fi-FI" sz="1200" dirty="0" smtClean="0"/>
              <a:t> </a:t>
            </a:r>
            <a:r>
              <a:rPr lang="fi-FI" sz="1200" dirty="0" err="1" smtClean="0"/>
              <a:t>from</a:t>
            </a:r>
            <a:r>
              <a:rPr lang="fi-FI" sz="1200" dirty="0" smtClean="0"/>
              <a:t> </a:t>
            </a:r>
            <a:r>
              <a:rPr lang="fi-FI" sz="1200" dirty="0" err="1" smtClean="0"/>
              <a:t>desert</a:t>
            </a:r>
            <a:r>
              <a:rPr lang="fi-FI" sz="1200" dirty="0" smtClean="0"/>
              <a:t> </a:t>
            </a:r>
            <a:r>
              <a:rPr lang="fi-FI" sz="1200" dirty="0" err="1" smtClean="0"/>
              <a:t>regions</a:t>
            </a:r>
            <a:r>
              <a:rPr lang="fi-FI" sz="1200" dirty="0" smtClean="0"/>
              <a:t> and </a:t>
            </a:r>
            <a:r>
              <a:rPr lang="fi-FI" sz="1200" dirty="0" err="1" smtClean="0"/>
              <a:t>from</a:t>
            </a:r>
            <a:r>
              <a:rPr lang="fi-FI" sz="1200" dirty="0" smtClean="0"/>
              <a:t> </a:t>
            </a:r>
            <a:r>
              <a:rPr lang="fi-FI" sz="1200" dirty="0" err="1" smtClean="0"/>
              <a:t>areas</a:t>
            </a:r>
            <a:r>
              <a:rPr lang="fi-FI" sz="1200" dirty="0" smtClean="0"/>
              <a:t> </a:t>
            </a:r>
            <a:r>
              <a:rPr lang="fi-FI" sz="1200" dirty="0" err="1" smtClean="0"/>
              <a:t>with</a:t>
            </a:r>
            <a:r>
              <a:rPr lang="fi-FI" sz="1200" dirty="0" smtClean="0"/>
              <a:t> </a:t>
            </a:r>
            <a:r>
              <a:rPr lang="fi-FI" sz="1200" dirty="0" err="1" smtClean="0"/>
              <a:t>residual</a:t>
            </a:r>
            <a:r>
              <a:rPr lang="fi-FI" sz="1200" dirty="0" smtClean="0"/>
              <a:t> </a:t>
            </a:r>
            <a:r>
              <a:rPr lang="fi-FI" sz="1200" dirty="0" err="1" smtClean="0"/>
              <a:t>uncorrected</a:t>
            </a:r>
            <a:r>
              <a:rPr lang="fi-FI" sz="1200" dirty="0" smtClean="0"/>
              <a:t> </a:t>
            </a:r>
            <a:r>
              <a:rPr lang="fi-FI" sz="1200" dirty="0" err="1" smtClean="0"/>
              <a:t>snow</a:t>
            </a:r>
            <a:r>
              <a:rPr lang="fi-FI" sz="1200" dirty="0" smtClean="0"/>
              <a:t> </a:t>
            </a:r>
            <a:r>
              <a:rPr lang="fi-FI" sz="1200" dirty="0" err="1" smtClean="0"/>
              <a:t>effects</a:t>
            </a:r>
            <a:r>
              <a:rPr lang="fi-FI" sz="1200" dirty="0" smtClean="0"/>
              <a:t> and/</a:t>
            </a:r>
            <a:r>
              <a:rPr lang="fi-FI" sz="1200" dirty="0" err="1" smtClean="0"/>
              <a:t>or</a:t>
            </a:r>
            <a:r>
              <a:rPr lang="fi-FI" sz="1200" dirty="0" smtClean="0"/>
              <a:t> </a:t>
            </a:r>
            <a:r>
              <a:rPr lang="fi-FI" sz="1200" dirty="0" err="1" smtClean="0"/>
              <a:t>challenging</a:t>
            </a:r>
            <a:r>
              <a:rPr lang="fi-FI" sz="1200" dirty="0" smtClean="0"/>
              <a:t> </a:t>
            </a:r>
            <a:r>
              <a:rPr lang="fi-FI" sz="1200" dirty="0" err="1" smtClean="0"/>
              <a:t>illumination</a:t>
            </a:r>
            <a:r>
              <a:rPr lang="fi-FI" sz="1200" dirty="0" smtClean="0"/>
              <a:t> </a:t>
            </a:r>
            <a:r>
              <a:rPr lang="fi-FI" sz="1200" dirty="0" err="1" smtClean="0"/>
              <a:t>geometry</a:t>
            </a:r>
            <a:r>
              <a:rPr lang="fi-FI" sz="1200" dirty="0" smtClean="0"/>
              <a:t> (i.e. </a:t>
            </a:r>
            <a:r>
              <a:rPr lang="fi-FI" sz="1200" dirty="0" err="1" smtClean="0"/>
              <a:t>high</a:t>
            </a:r>
            <a:r>
              <a:rPr lang="fi-FI" sz="1200" dirty="0" smtClean="0"/>
              <a:t> </a:t>
            </a:r>
            <a:r>
              <a:rPr lang="fi-FI" sz="1200" dirty="0" err="1" smtClean="0"/>
              <a:t>latitudes</a:t>
            </a:r>
            <a:r>
              <a:rPr lang="fi-FI" sz="1200" dirty="0" smtClean="0"/>
              <a:t>)</a:t>
            </a:r>
            <a:endParaRPr lang="en-US" sz="1200" dirty="0"/>
          </a:p>
        </p:txBody>
      </p:sp>
      <p:sp>
        <p:nvSpPr>
          <p:cNvPr id="7" name="Down Arrow 6"/>
          <p:cNvSpPr/>
          <p:nvPr/>
        </p:nvSpPr>
        <p:spPr>
          <a:xfrm>
            <a:off x="2977662" y="2488616"/>
            <a:ext cx="287215" cy="3534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3862754" y="2488616"/>
            <a:ext cx="169984" cy="5643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4847492" y="2488616"/>
            <a:ext cx="140677" cy="5643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11</a:t>
            </a:fld>
            <a:endParaRPr lang="fi-FI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21" y="6151412"/>
            <a:ext cx="1535049" cy="3871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46813" y="6232927"/>
            <a:ext cx="1632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28.1.2019 FMI/TM &amp; AR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7763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err="1"/>
              <a:t>Achieved</a:t>
            </a:r>
            <a:r>
              <a:rPr lang="fi-FI" dirty="0"/>
              <a:t> </a:t>
            </a:r>
            <a:r>
              <a:rPr lang="fi-FI" dirty="0" err="1"/>
              <a:t>quality</a:t>
            </a:r>
            <a:r>
              <a:rPr lang="fi-FI" dirty="0"/>
              <a:t> </a:t>
            </a:r>
            <a:r>
              <a:rPr lang="fi-FI" dirty="0" err="1"/>
              <a:t>wrt</a:t>
            </a:r>
            <a:r>
              <a:rPr lang="fi-FI" dirty="0"/>
              <a:t>. State-of-</a:t>
            </a:r>
            <a:r>
              <a:rPr lang="fi-FI" dirty="0" err="1"/>
              <a:t>the</a:t>
            </a:r>
            <a:r>
              <a:rPr lang="fi-FI" dirty="0"/>
              <a:t>-</a:t>
            </a:r>
            <a:r>
              <a:rPr lang="fi-FI" dirty="0" err="1"/>
              <a:t>art</a:t>
            </a:r>
            <a:r>
              <a:rPr lang="fi-FI" dirty="0"/>
              <a:t> single-</a:t>
            </a:r>
            <a:r>
              <a:rPr lang="fi-FI" dirty="0" err="1"/>
              <a:t>sensor</a:t>
            </a:r>
            <a:r>
              <a:rPr lang="fi-FI" dirty="0"/>
              <a:t> </a:t>
            </a:r>
            <a:r>
              <a:rPr lang="fi-FI" dirty="0" err="1"/>
              <a:t>satellite</a:t>
            </a:r>
            <a:r>
              <a:rPr lang="fi-FI" dirty="0"/>
              <a:t> </a:t>
            </a:r>
            <a:r>
              <a:rPr lang="fi-FI" dirty="0" err="1"/>
              <a:t>estimates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950" y="1825624"/>
            <a:ext cx="4382049" cy="2191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8524" y="4443046"/>
            <a:ext cx="7748954" cy="116955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z="1400" dirty="0" err="1" smtClean="0"/>
              <a:t>The</a:t>
            </a:r>
            <a:r>
              <a:rPr lang="fi-FI" sz="1400" dirty="0" smtClean="0"/>
              <a:t> multisensor </a:t>
            </a:r>
            <a:r>
              <a:rPr lang="fi-FI" sz="1400" dirty="0" err="1" smtClean="0"/>
              <a:t>demonstrator</a:t>
            </a:r>
            <a:r>
              <a:rPr lang="fi-FI" sz="1400" dirty="0" smtClean="0"/>
              <a:t> </a:t>
            </a:r>
            <a:r>
              <a:rPr lang="fi-FI" sz="1400" dirty="0" err="1" smtClean="0"/>
              <a:t>retrievals</a:t>
            </a:r>
            <a:r>
              <a:rPr lang="fi-FI" sz="1400" dirty="0" smtClean="0"/>
              <a:t> </a:t>
            </a:r>
            <a:r>
              <a:rPr lang="fi-FI" sz="1400" dirty="0" err="1" smtClean="0"/>
              <a:t>essentially</a:t>
            </a:r>
            <a:r>
              <a:rPr lang="fi-FI" sz="1400" dirty="0" smtClean="0"/>
              <a:t> </a:t>
            </a:r>
            <a:r>
              <a:rPr lang="fi-FI" sz="1400" dirty="0" err="1" smtClean="0"/>
              <a:t>replicate</a:t>
            </a:r>
            <a:r>
              <a:rPr lang="fi-FI" sz="1400" dirty="0" smtClean="0"/>
              <a:t> </a:t>
            </a:r>
            <a:r>
              <a:rPr lang="fi-FI" sz="1400" dirty="0" err="1" smtClean="0"/>
              <a:t>the</a:t>
            </a:r>
            <a:r>
              <a:rPr lang="fi-FI" sz="1400" dirty="0" smtClean="0"/>
              <a:t> BRDF </a:t>
            </a:r>
            <a:r>
              <a:rPr lang="fi-FI" sz="1400" dirty="0" err="1" smtClean="0"/>
              <a:t>obtained</a:t>
            </a:r>
            <a:r>
              <a:rPr lang="fi-FI" sz="1400" dirty="0" smtClean="0"/>
              <a:t> </a:t>
            </a:r>
            <a:r>
              <a:rPr lang="fi-FI" sz="1400" dirty="0" err="1" smtClean="0"/>
              <a:t>from</a:t>
            </a:r>
            <a:r>
              <a:rPr lang="fi-FI" sz="1400" dirty="0" smtClean="0"/>
              <a:t> </a:t>
            </a:r>
            <a:r>
              <a:rPr lang="fi-FI" sz="1400" dirty="0" err="1" smtClean="0"/>
              <a:t>the</a:t>
            </a:r>
            <a:r>
              <a:rPr lang="fi-FI" sz="1400" dirty="0" smtClean="0"/>
              <a:t> single-</a:t>
            </a:r>
            <a:r>
              <a:rPr lang="fi-FI" sz="1400" dirty="0" err="1" smtClean="0"/>
              <a:t>sensor</a:t>
            </a:r>
            <a:r>
              <a:rPr lang="fi-FI" sz="1400" dirty="0" smtClean="0"/>
              <a:t> MODIS </a:t>
            </a:r>
            <a:r>
              <a:rPr lang="fi-FI" sz="1400" dirty="0" err="1" smtClean="0"/>
              <a:t>algorithm</a:t>
            </a:r>
            <a:r>
              <a:rPr lang="fi-FI" sz="1400" dirty="0" smtClean="0"/>
              <a:t> for </a:t>
            </a:r>
            <a:r>
              <a:rPr lang="fi-FI" sz="1400" dirty="0" err="1" smtClean="0"/>
              <a:t>the</a:t>
            </a:r>
            <a:r>
              <a:rPr lang="fi-FI" sz="1400" dirty="0" smtClean="0"/>
              <a:t> </a:t>
            </a:r>
            <a:r>
              <a:rPr lang="fi-FI" sz="1400" dirty="0" err="1" smtClean="0"/>
              <a:t>visible</a:t>
            </a:r>
            <a:r>
              <a:rPr lang="fi-FI" sz="1400" dirty="0" smtClean="0"/>
              <a:t> </a:t>
            </a:r>
            <a:r>
              <a:rPr lang="fi-FI" sz="1400" dirty="0" err="1" smtClean="0"/>
              <a:t>waveband</a:t>
            </a:r>
            <a:r>
              <a:rPr lang="fi-FI" sz="1400" dirty="0" smtClean="0"/>
              <a:t> (~0.6 </a:t>
            </a:r>
            <a:r>
              <a:rPr lang="fi-FI" sz="1400" dirty="0" err="1" smtClean="0"/>
              <a:t>micron</a:t>
            </a:r>
            <a:r>
              <a:rPr lang="fi-FI" sz="1400" dirty="0" smtClean="0"/>
              <a:t>), </a:t>
            </a:r>
            <a:r>
              <a:rPr lang="fi-FI" sz="1400" dirty="0" err="1" smtClean="0"/>
              <a:t>but</a:t>
            </a:r>
            <a:r>
              <a:rPr lang="fi-FI" sz="1400" dirty="0" smtClean="0"/>
              <a:t> </a:t>
            </a:r>
            <a:r>
              <a:rPr lang="fi-FI" sz="1400" dirty="0" err="1" smtClean="0"/>
              <a:t>some</a:t>
            </a:r>
            <a:r>
              <a:rPr lang="fi-FI" sz="1400" dirty="0" smtClean="0"/>
              <a:t> </a:t>
            </a:r>
            <a:r>
              <a:rPr lang="fi-FI" sz="1400" dirty="0" err="1" smtClean="0"/>
              <a:t>differences</a:t>
            </a:r>
            <a:r>
              <a:rPr lang="fi-FI" sz="1400" dirty="0" smtClean="0"/>
              <a:t> in </a:t>
            </a:r>
            <a:r>
              <a:rPr lang="fi-FI" sz="1400" dirty="0" err="1" smtClean="0"/>
              <a:t>the</a:t>
            </a:r>
            <a:r>
              <a:rPr lang="fi-FI" sz="1400" dirty="0" smtClean="0"/>
              <a:t> </a:t>
            </a:r>
            <a:r>
              <a:rPr lang="fi-FI" sz="1400" dirty="0" err="1" smtClean="0"/>
              <a:t>forward</a:t>
            </a:r>
            <a:r>
              <a:rPr lang="fi-FI" sz="1400" dirty="0" smtClean="0"/>
              <a:t> </a:t>
            </a:r>
            <a:r>
              <a:rPr lang="fi-FI" sz="1400" dirty="0" err="1" smtClean="0"/>
              <a:t>scattering</a:t>
            </a:r>
            <a:r>
              <a:rPr lang="fi-FI" sz="1400" dirty="0" smtClean="0"/>
              <a:t> </a:t>
            </a:r>
            <a:r>
              <a:rPr lang="fi-FI" sz="1400" dirty="0" err="1" smtClean="0"/>
              <a:t>direction</a:t>
            </a:r>
            <a:r>
              <a:rPr lang="fi-FI" sz="1400" dirty="0" smtClean="0"/>
              <a:t> </a:t>
            </a:r>
            <a:r>
              <a:rPr lang="fi-FI" sz="1400" dirty="0" err="1" smtClean="0"/>
              <a:t>remains</a:t>
            </a:r>
            <a:r>
              <a:rPr lang="fi-FI" sz="1400" dirty="0" smtClean="0"/>
              <a:t> in </a:t>
            </a:r>
            <a:r>
              <a:rPr lang="fi-FI" sz="1400" dirty="0" err="1" smtClean="0"/>
              <a:t>the</a:t>
            </a:r>
            <a:r>
              <a:rPr lang="fi-FI" sz="1400" dirty="0" smtClean="0"/>
              <a:t> </a:t>
            </a:r>
            <a:r>
              <a:rPr lang="fi-FI" sz="1400" dirty="0" err="1" smtClean="0"/>
              <a:t>near-infrared</a:t>
            </a:r>
            <a:r>
              <a:rPr lang="fi-FI" sz="1400" dirty="0" smtClean="0"/>
              <a:t> </a:t>
            </a:r>
            <a:r>
              <a:rPr lang="fi-FI" sz="1400" dirty="0" err="1" smtClean="0"/>
              <a:t>waveband</a:t>
            </a:r>
            <a:r>
              <a:rPr lang="fi-FI" sz="1400" dirty="0" smtClean="0"/>
              <a:t> (~0.8 </a:t>
            </a:r>
            <a:r>
              <a:rPr lang="fi-FI" sz="1400" dirty="0" err="1" smtClean="0"/>
              <a:t>micron</a:t>
            </a:r>
            <a:r>
              <a:rPr lang="fi-FI" sz="1400" dirty="0" smtClean="0"/>
              <a:t>). </a:t>
            </a:r>
            <a:r>
              <a:rPr lang="fi-FI" sz="1400" dirty="0" err="1" smtClean="0"/>
              <a:t>The</a:t>
            </a:r>
            <a:r>
              <a:rPr lang="fi-FI" sz="1400" dirty="0" smtClean="0"/>
              <a:t> </a:t>
            </a:r>
            <a:r>
              <a:rPr lang="fi-FI" sz="1400" dirty="0" err="1" smtClean="0"/>
              <a:t>cause</a:t>
            </a:r>
            <a:r>
              <a:rPr lang="fi-FI" sz="1400" dirty="0" smtClean="0"/>
              <a:t> </a:t>
            </a:r>
            <a:r>
              <a:rPr lang="fi-FI" sz="1400" dirty="0" err="1" smtClean="0"/>
              <a:t>appears</a:t>
            </a:r>
            <a:r>
              <a:rPr lang="fi-FI" sz="1400" dirty="0" smtClean="0"/>
              <a:t> to </a:t>
            </a:r>
            <a:r>
              <a:rPr lang="fi-FI" sz="1400" dirty="0" err="1" smtClean="0"/>
              <a:t>be</a:t>
            </a:r>
            <a:r>
              <a:rPr lang="fi-FI" sz="1400" dirty="0" smtClean="0"/>
              <a:t> </a:t>
            </a:r>
            <a:r>
              <a:rPr lang="fi-FI" sz="1400" dirty="0" err="1" smtClean="0"/>
              <a:t>traceable</a:t>
            </a:r>
            <a:r>
              <a:rPr lang="fi-FI" sz="1400" dirty="0" smtClean="0"/>
              <a:t> to </a:t>
            </a:r>
            <a:r>
              <a:rPr lang="fi-FI" sz="1400" dirty="0" err="1" smtClean="0"/>
              <a:t>residual</a:t>
            </a:r>
            <a:r>
              <a:rPr lang="fi-FI" sz="1400" dirty="0" smtClean="0"/>
              <a:t> AVHRR-MODIS </a:t>
            </a:r>
            <a:r>
              <a:rPr lang="fi-FI" sz="1400" dirty="0" err="1" smtClean="0"/>
              <a:t>differences</a:t>
            </a:r>
            <a:r>
              <a:rPr lang="fi-FI" sz="1400" dirty="0" smtClean="0"/>
              <a:t> </a:t>
            </a:r>
            <a:r>
              <a:rPr lang="fi-FI" sz="1400" dirty="0" err="1" smtClean="0"/>
              <a:t>existing</a:t>
            </a:r>
            <a:r>
              <a:rPr lang="fi-FI" sz="1400" dirty="0" smtClean="0"/>
              <a:t> </a:t>
            </a:r>
            <a:r>
              <a:rPr lang="fi-FI" sz="1400" dirty="0" err="1" smtClean="0"/>
              <a:t>after</a:t>
            </a:r>
            <a:r>
              <a:rPr lang="fi-FI" sz="1400" dirty="0" smtClean="0"/>
              <a:t> </a:t>
            </a:r>
            <a:r>
              <a:rPr lang="fi-FI" sz="1400" dirty="0" err="1" smtClean="0"/>
              <a:t>the</a:t>
            </a:r>
            <a:r>
              <a:rPr lang="fi-FI" sz="1400" dirty="0" smtClean="0"/>
              <a:t> </a:t>
            </a:r>
            <a:r>
              <a:rPr lang="fi-FI" sz="1400" dirty="0" err="1" smtClean="0"/>
              <a:t>ToA</a:t>
            </a:r>
            <a:r>
              <a:rPr lang="fi-FI" sz="1400" dirty="0" smtClean="0"/>
              <a:t> </a:t>
            </a:r>
            <a:r>
              <a:rPr lang="fi-FI" sz="1400" dirty="0" err="1" smtClean="0"/>
              <a:t>reflectance</a:t>
            </a:r>
            <a:r>
              <a:rPr lang="fi-FI" sz="1400" dirty="0" smtClean="0"/>
              <a:t> </a:t>
            </a:r>
            <a:r>
              <a:rPr lang="fi-FI" sz="1400" dirty="0" err="1" smtClean="0"/>
              <a:t>intercalibration</a:t>
            </a:r>
            <a:r>
              <a:rPr lang="fi-FI" sz="1400" dirty="0" smtClean="0"/>
              <a:t>.</a:t>
            </a:r>
            <a:endParaRPr lang="en-US" sz="1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82" y="1825625"/>
            <a:ext cx="4382050" cy="2191025"/>
          </a:xfr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12</a:t>
            </a:fld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21" y="6151412"/>
            <a:ext cx="1535049" cy="3871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46813" y="6232927"/>
            <a:ext cx="1632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28.1.2019 FMI/TM &amp; AR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7119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Known</a:t>
            </a:r>
            <a:r>
              <a:rPr lang="fi-FI" dirty="0" smtClean="0"/>
              <a:t> </a:t>
            </a:r>
            <a:r>
              <a:rPr lang="fi-FI" dirty="0" err="1" smtClean="0"/>
              <a:t>limitations</a:t>
            </a:r>
            <a:r>
              <a:rPr lang="fi-FI" dirty="0" smtClean="0"/>
              <a:t> of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algorithm</a:t>
            </a:r>
            <a:r>
              <a:rPr lang="fi-FI" dirty="0" smtClean="0"/>
              <a:t> at </a:t>
            </a:r>
            <a:r>
              <a:rPr lang="fi-FI" dirty="0" err="1" smtClean="0"/>
              <a:t>end</a:t>
            </a:r>
            <a:r>
              <a:rPr lang="fi-FI" dirty="0" smtClean="0"/>
              <a:t> of </a:t>
            </a:r>
            <a:r>
              <a:rPr lang="fi-FI" dirty="0" err="1" smtClean="0"/>
              <a:t>Phase</a:t>
            </a:r>
            <a:r>
              <a:rPr lang="fi-FI" dirty="0" smtClean="0"/>
              <a:t>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As </a:t>
            </a:r>
            <a:r>
              <a:rPr lang="fi-FI" dirty="0" err="1" smtClean="0"/>
              <a:t>shown</a:t>
            </a:r>
            <a:r>
              <a:rPr lang="fi-FI" dirty="0" smtClean="0"/>
              <a:t>, </a:t>
            </a:r>
            <a:r>
              <a:rPr lang="fi-FI" dirty="0" err="1" smtClean="0"/>
              <a:t>atmospheric</a:t>
            </a:r>
            <a:r>
              <a:rPr lang="fi-FI" dirty="0" smtClean="0"/>
              <a:t> </a:t>
            </a:r>
            <a:r>
              <a:rPr lang="fi-FI" dirty="0" err="1" smtClean="0"/>
              <a:t>correction</a:t>
            </a:r>
            <a:r>
              <a:rPr lang="fi-FI" dirty="0" smtClean="0"/>
              <a:t> </a:t>
            </a:r>
            <a:r>
              <a:rPr lang="fi-FI" dirty="0" err="1" smtClean="0"/>
              <a:t>requires</a:t>
            </a:r>
            <a:r>
              <a:rPr lang="fi-FI" dirty="0" smtClean="0"/>
              <a:t> </a:t>
            </a:r>
            <a:r>
              <a:rPr lang="fi-FI" dirty="0" err="1" smtClean="0"/>
              <a:t>work</a:t>
            </a:r>
            <a:r>
              <a:rPr lang="fi-FI" dirty="0" smtClean="0"/>
              <a:t> </a:t>
            </a:r>
            <a:r>
              <a:rPr lang="fi-FI" dirty="0" err="1" smtClean="0"/>
              <a:t>over</a:t>
            </a:r>
            <a:r>
              <a:rPr lang="fi-FI" dirty="0" smtClean="0"/>
              <a:t> </a:t>
            </a:r>
            <a:r>
              <a:rPr lang="fi-FI" dirty="0" err="1" smtClean="0"/>
              <a:t>bright</a:t>
            </a:r>
            <a:r>
              <a:rPr lang="fi-FI" dirty="0" smtClean="0"/>
              <a:t> </a:t>
            </a:r>
            <a:r>
              <a:rPr lang="fi-FI" dirty="0" err="1" smtClean="0"/>
              <a:t>surfaces</a:t>
            </a:r>
            <a:endParaRPr lang="fi-FI" dirty="0" smtClean="0"/>
          </a:p>
          <a:p>
            <a:endParaRPr lang="fi-FI" dirty="0" smtClean="0"/>
          </a:p>
          <a:p>
            <a:r>
              <a:rPr lang="fi-FI" dirty="0" err="1" smtClean="0"/>
              <a:t>Residual</a:t>
            </a:r>
            <a:r>
              <a:rPr lang="fi-FI" dirty="0" smtClean="0"/>
              <a:t> AVHRR-MODIS </a:t>
            </a:r>
            <a:r>
              <a:rPr lang="fi-FI" dirty="0" err="1" smtClean="0"/>
              <a:t>reflectance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r>
              <a:rPr lang="fi-FI" dirty="0" smtClean="0"/>
              <a:t> </a:t>
            </a:r>
            <a:r>
              <a:rPr lang="fi-FI" dirty="0" err="1" smtClean="0"/>
              <a:t>differences</a:t>
            </a:r>
            <a:r>
              <a:rPr lang="fi-FI" dirty="0" smtClean="0"/>
              <a:t> </a:t>
            </a:r>
            <a:r>
              <a:rPr lang="fi-FI" dirty="0" err="1" smtClean="0"/>
              <a:t>apparent</a:t>
            </a:r>
            <a:r>
              <a:rPr lang="fi-FI" dirty="0" smtClean="0"/>
              <a:t> </a:t>
            </a:r>
            <a:r>
              <a:rPr lang="fi-FI" dirty="0" err="1" smtClean="0"/>
              <a:t>over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near-infrared</a:t>
            </a:r>
            <a:r>
              <a:rPr lang="fi-FI" dirty="0" smtClean="0"/>
              <a:t> </a:t>
            </a:r>
            <a:r>
              <a:rPr lang="fi-FI" dirty="0" err="1" smtClean="0"/>
              <a:t>waveband</a:t>
            </a:r>
            <a:endParaRPr lang="fi-FI" dirty="0" smtClean="0"/>
          </a:p>
          <a:p>
            <a:endParaRPr lang="fi-FI" dirty="0" smtClean="0"/>
          </a:p>
          <a:p>
            <a:r>
              <a:rPr lang="fi-FI" dirty="0" err="1" smtClean="0"/>
              <a:t>Variability</a:t>
            </a:r>
            <a:r>
              <a:rPr lang="fi-FI" dirty="0" smtClean="0"/>
              <a:t> in </a:t>
            </a:r>
            <a:r>
              <a:rPr lang="fi-FI" dirty="0" err="1" smtClean="0"/>
              <a:t>evaluation</a:t>
            </a:r>
            <a:r>
              <a:rPr lang="fi-FI" dirty="0" smtClean="0"/>
              <a:t> </a:t>
            </a:r>
            <a:r>
              <a:rPr lang="fi-FI" dirty="0" err="1" smtClean="0"/>
              <a:t>results</a:t>
            </a:r>
            <a:r>
              <a:rPr lang="fi-FI" dirty="0" smtClean="0"/>
              <a:t> vs. </a:t>
            </a:r>
            <a:r>
              <a:rPr lang="fi-FI" dirty="0" err="1" smtClean="0"/>
              <a:t>reference</a:t>
            </a:r>
            <a:r>
              <a:rPr lang="fi-FI" dirty="0" smtClean="0"/>
              <a:t> in </a:t>
            </a:r>
            <a:r>
              <a:rPr lang="fi-FI" dirty="0" err="1" smtClean="0"/>
              <a:t>situ</a:t>
            </a:r>
            <a:r>
              <a:rPr lang="fi-FI" dirty="0" smtClean="0"/>
              <a:t> </a:t>
            </a:r>
            <a:r>
              <a:rPr lang="fi-FI" dirty="0" err="1" smtClean="0"/>
              <a:t>measurements</a:t>
            </a:r>
            <a:endParaRPr lang="fi-FI" dirty="0" smtClean="0"/>
          </a:p>
          <a:p>
            <a:pPr lvl="1"/>
            <a:r>
              <a:rPr lang="fi-FI" dirty="0" err="1" smtClean="0"/>
              <a:t>Partly</a:t>
            </a:r>
            <a:r>
              <a:rPr lang="fi-FI" dirty="0" smtClean="0"/>
              <a:t> </a:t>
            </a:r>
            <a:r>
              <a:rPr lang="fi-FI" dirty="0" err="1" smtClean="0"/>
              <a:t>traceable</a:t>
            </a:r>
            <a:r>
              <a:rPr lang="fi-FI" dirty="0" smtClean="0"/>
              <a:t> to ’</a:t>
            </a:r>
            <a:r>
              <a:rPr lang="fi-FI" dirty="0" err="1" smtClean="0"/>
              <a:t>natural</a:t>
            </a:r>
            <a:r>
              <a:rPr lang="fi-FI" dirty="0" smtClean="0"/>
              <a:t> </a:t>
            </a:r>
            <a:r>
              <a:rPr lang="fi-FI" dirty="0" err="1" smtClean="0"/>
              <a:t>causes</a:t>
            </a:r>
            <a:r>
              <a:rPr lang="fi-FI" dirty="0" smtClean="0"/>
              <a:t>’, i.e. </a:t>
            </a:r>
            <a:r>
              <a:rPr lang="fi-FI" dirty="0" err="1" smtClean="0"/>
              <a:t>spatial</a:t>
            </a:r>
            <a:r>
              <a:rPr lang="fi-FI" dirty="0" smtClean="0"/>
              <a:t> </a:t>
            </a:r>
            <a:r>
              <a:rPr lang="fi-FI" dirty="0" err="1" smtClean="0"/>
              <a:t>representativeness</a:t>
            </a:r>
            <a:r>
              <a:rPr lang="fi-FI" dirty="0" smtClean="0"/>
              <a:t> and </a:t>
            </a:r>
            <a:r>
              <a:rPr lang="fi-FI" dirty="0" err="1" smtClean="0"/>
              <a:t>retrieval</a:t>
            </a:r>
            <a:r>
              <a:rPr lang="fi-FI" dirty="0" smtClean="0"/>
              <a:t> </a:t>
            </a:r>
            <a:r>
              <a:rPr lang="fi-FI" dirty="0" err="1" smtClean="0"/>
              <a:t>difficulties</a:t>
            </a:r>
            <a:r>
              <a:rPr lang="fi-FI" dirty="0" smtClean="0"/>
              <a:t> in </a:t>
            </a:r>
            <a:r>
              <a:rPr lang="fi-FI" dirty="0" err="1" smtClean="0"/>
              <a:t>complex</a:t>
            </a:r>
            <a:r>
              <a:rPr lang="fi-FI" dirty="0" smtClean="0"/>
              <a:t> </a:t>
            </a:r>
            <a:r>
              <a:rPr lang="fi-FI" dirty="0" err="1" smtClean="0"/>
              <a:t>atmosphere</a:t>
            </a:r>
            <a:r>
              <a:rPr lang="fi-FI" dirty="0" smtClean="0"/>
              <a:t> and/</a:t>
            </a:r>
            <a:r>
              <a:rPr lang="fi-FI" dirty="0" err="1" smtClean="0"/>
              <a:t>or</a:t>
            </a:r>
            <a:r>
              <a:rPr lang="fi-FI" dirty="0" smtClean="0"/>
              <a:t> </a:t>
            </a:r>
            <a:r>
              <a:rPr lang="fi-FI" dirty="0" err="1" smtClean="0"/>
              <a:t>challenging</a:t>
            </a:r>
            <a:r>
              <a:rPr lang="fi-FI" dirty="0" smtClean="0"/>
              <a:t> </a:t>
            </a:r>
            <a:r>
              <a:rPr lang="fi-FI" dirty="0" err="1" smtClean="0"/>
              <a:t>viewing</a:t>
            </a:r>
            <a:r>
              <a:rPr lang="fi-FI" dirty="0" smtClean="0"/>
              <a:t>/</a:t>
            </a:r>
            <a:r>
              <a:rPr lang="fi-FI" dirty="0" err="1" smtClean="0"/>
              <a:t>illumination</a:t>
            </a:r>
            <a:r>
              <a:rPr lang="fi-FI" dirty="0" smtClean="0"/>
              <a:t> </a:t>
            </a:r>
            <a:r>
              <a:rPr lang="fi-FI" dirty="0" err="1" smtClean="0"/>
              <a:t>conditions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13</a:t>
            </a:fld>
            <a:endParaRPr lang="fi-FI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21" y="6151412"/>
            <a:ext cx="1535049" cy="3871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46813" y="6232927"/>
            <a:ext cx="1632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28.1.2019 FMI/TM &amp; AR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8552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Summary</a:t>
            </a:r>
            <a:r>
              <a:rPr lang="fi-FI" dirty="0" smtClean="0"/>
              <a:t> of </a:t>
            </a:r>
            <a:r>
              <a:rPr lang="fi-FI" dirty="0" err="1" smtClean="0"/>
              <a:t>project</a:t>
            </a:r>
            <a:r>
              <a:rPr lang="fi-FI" dirty="0" smtClean="0"/>
              <a:t> </a:t>
            </a:r>
            <a:r>
              <a:rPr lang="fi-FI" dirty="0" err="1" smtClean="0"/>
              <a:t>state</a:t>
            </a:r>
            <a:r>
              <a:rPr lang="fi-FI" dirty="0" smtClean="0"/>
              <a:t> at </a:t>
            </a:r>
            <a:r>
              <a:rPr lang="fi-FI" dirty="0" err="1" smtClean="0"/>
              <a:t>end</a:t>
            </a:r>
            <a:r>
              <a:rPr lang="fi-FI" dirty="0" smtClean="0"/>
              <a:t> of </a:t>
            </a:r>
            <a:r>
              <a:rPr lang="fi-FI" dirty="0" err="1" smtClean="0"/>
              <a:t>Phase</a:t>
            </a:r>
            <a:r>
              <a:rPr lang="fi-FI" dirty="0" smtClean="0"/>
              <a:t>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Period </a:t>
            </a:r>
            <a:r>
              <a:rPr lang="en-US" dirty="0"/>
              <a:t>of </a:t>
            </a:r>
            <a:r>
              <a:rPr lang="en-US" dirty="0" smtClean="0"/>
              <a:t>record: 6 months</a:t>
            </a:r>
          </a:p>
          <a:p>
            <a:r>
              <a:rPr lang="en-US" dirty="0" smtClean="0"/>
              <a:t>Geographic coverage: Global land</a:t>
            </a:r>
          </a:p>
          <a:p>
            <a:r>
              <a:rPr lang="en-US" dirty="0" smtClean="0"/>
              <a:t>Data sources: AVHRR &amp; MODIS TOA </a:t>
            </a:r>
            <a:r>
              <a:rPr lang="en-US" dirty="0" err="1" smtClean="0"/>
              <a:t>reflectances</a:t>
            </a:r>
            <a:r>
              <a:rPr lang="en-US" dirty="0" smtClean="0"/>
              <a:t>, cloud masks; AOD and total water </a:t>
            </a:r>
            <a:r>
              <a:rPr lang="en-US" dirty="0" err="1" smtClean="0"/>
              <a:t>vapour</a:t>
            </a:r>
            <a:r>
              <a:rPr lang="en-US" dirty="0" smtClean="0"/>
              <a:t> column from the aerosol-cci and CM SAF ATOVS </a:t>
            </a:r>
            <a:r>
              <a:rPr lang="en-US" dirty="0" err="1" smtClean="0"/>
              <a:t>climatologies</a:t>
            </a:r>
            <a:r>
              <a:rPr lang="en-US" dirty="0" smtClean="0"/>
              <a:t>, respectively</a:t>
            </a:r>
          </a:p>
          <a:p>
            <a:r>
              <a:rPr lang="fi-FI" dirty="0" err="1" smtClean="0"/>
              <a:t>Spatiotemporal</a:t>
            </a:r>
            <a:r>
              <a:rPr lang="fi-FI" dirty="0" smtClean="0"/>
              <a:t> </a:t>
            </a:r>
            <a:r>
              <a:rPr lang="fi-FI" dirty="0" err="1" smtClean="0"/>
              <a:t>resolution</a:t>
            </a:r>
            <a:r>
              <a:rPr lang="fi-FI" dirty="0" smtClean="0"/>
              <a:t>: 0.01 </a:t>
            </a:r>
            <a:r>
              <a:rPr lang="fi-FI" dirty="0" err="1" smtClean="0"/>
              <a:t>degrees</a:t>
            </a:r>
            <a:r>
              <a:rPr lang="fi-FI" dirty="0" smtClean="0"/>
              <a:t>, 10 </a:t>
            </a:r>
            <a:r>
              <a:rPr lang="fi-FI" dirty="0" err="1" smtClean="0"/>
              <a:t>days</a:t>
            </a:r>
            <a:endParaRPr lang="en-US" dirty="0" smtClean="0"/>
          </a:p>
          <a:p>
            <a:r>
              <a:rPr lang="fi-FI" dirty="0" smtClean="0"/>
              <a:t>Data </a:t>
            </a:r>
            <a:r>
              <a:rPr lang="fi-FI" dirty="0" err="1" smtClean="0"/>
              <a:t>volumes</a:t>
            </a:r>
            <a:r>
              <a:rPr lang="fi-FI" dirty="0" smtClean="0"/>
              <a:t>: </a:t>
            </a:r>
            <a:r>
              <a:rPr lang="fi-FI" dirty="0"/>
              <a:t>~3000 </a:t>
            </a:r>
            <a:r>
              <a:rPr lang="fi-FI" dirty="0" smtClean="0"/>
              <a:t>AVHRR and </a:t>
            </a:r>
            <a:r>
              <a:rPr lang="fi-FI" dirty="0"/>
              <a:t>~5000 </a:t>
            </a:r>
            <a:r>
              <a:rPr lang="fi-FI" dirty="0" smtClean="0"/>
              <a:t>MODIS </a:t>
            </a:r>
            <a:r>
              <a:rPr lang="fi-FI" dirty="0" err="1" smtClean="0"/>
              <a:t>overpass</a:t>
            </a:r>
            <a:r>
              <a:rPr lang="fi-FI" dirty="0" smtClean="0"/>
              <a:t> </a:t>
            </a:r>
            <a:r>
              <a:rPr lang="fi-FI" dirty="0" err="1" smtClean="0"/>
              <a:t>files</a:t>
            </a:r>
            <a:r>
              <a:rPr lang="fi-FI" dirty="0" smtClean="0"/>
              <a:t> per </a:t>
            </a:r>
            <a:r>
              <a:rPr lang="fi-FI" dirty="0" err="1" smtClean="0"/>
              <a:t>period</a:t>
            </a:r>
            <a:r>
              <a:rPr lang="fi-FI" dirty="0" smtClean="0"/>
              <a:t> of </a:t>
            </a:r>
            <a:r>
              <a:rPr lang="fi-FI" dirty="0"/>
              <a:t>10 </a:t>
            </a:r>
            <a:r>
              <a:rPr lang="fi-FI" dirty="0" err="1" smtClean="0"/>
              <a:t>days</a:t>
            </a:r>
            <a:r>
              <a:rPr lang="fi-FI" smtClean="0"/>
              <a:t> </a:t>
            </a:r>
          </a:p>
          <a:p>
            <a:r>
              <a:rPr lang="en-US" smtClean="0"/>
              <a:t>Archiving</a:t>
            </a:r>
            <a:r>
              <a:rPr lang="en-US" dirty="0" smtClean="0"/>
              <a:t>: FMI</a:t>
            </a:r>
          </a:p>
          <a:p>
            <a:r>
              <a:rPr lang="en-US" dirty="0" smtClean="0"/>
              <a:t>Distribution </a:t>
            </a:r>
            <a:r>
              <a:rPr lang="en-US" dirty="0"/>
              <a:t>and </a:t>
            </a:r>
            <a:r>
              <a:rPr lang="en-US" dirty="0" smtClean="0"/>
              <a:t>users: Interested parties will get the data set from FMI</a:t>
            </a:r>
          </a:p>
          <a:p>
            <a:r>
              <a:rPr lang="en-US" dirty="0" smtClean="0"/>
              <a:t>Validation: Validated using BSRN and FLUXNET network data, results published in Riihelä et al., 2018.</a:t>
            </a:r>
          </a:p>
          <a:p>
            <a:r>
              <a:rPr lang="en-US" dirty="0" smtClean="0"/>
              <a:t>Publications: </a:t>
            </a:r>
            <a:endParaRPr lang="en-US" dirty="0"/>
          </a:p>
          <a:p>
            <a:pPr lvl="1"/>
            <a:r>
              <a:rPr lang="en-US" sz="1400" dirty="0"/>
              <a:t>T. Manninen, A. Riihelä, A. </a:t>
            </a:r>
            <a:r>
              <a:rPr lang="en-US" sz="1400" dirty="0" err="1"/>
              <a:t>Heidinger</a:t>
            </a:r>
            <a:r>
              <a:rPr lang="en-US" sz="1400" dirty="0"/>
              <a:t>, C. Schaaf, A. Lattanzio and J. Key, "</a:t>
            </a:r>
            <a:r>
              <a:rPr lang="en-US" sz="1400" dirty="0" err="1"/>
              <a:t>Intercalibration</a:t>
            </a:r>
            <a:r>
              <a:rPr lang="en-US" sz="1400" dirty="0"/>
              <a:t> of Polar-Orbiting Spectral Radiometers Without Simultaneous Observations," in </a:t>
            </a:r>
            <a:r>
              <a:rPr lang="en-US" sz="1400" i="1" dirty="0"/>
              <a:t>IEEE Transactions on Geoscience and Remote Sensing</a:t>
            </a:r>
            <a:r>
              <a:rPr lang="en-US" sz="1400" dirty="0"/>
              <a:t>, vol. 56, no. 3, pp. 1507-1519, March 2018.</a:t>
            </a:r>
            <a:br>
              <a:rPr lang="en-US" sz="1400" dirty="0"/>
            </a:br>
            <a:r>
              <a:rPr lang="en-US" sz="1400" dirty="0" err="1"/>
              <a:t>doi</a:t>
            </a:r>
            <a:r>
              <a:rPr lang="en-US" sz="1400" dirty="0"/>
              <a:t>: 10.1109/TGRS.2017.2764627</a:t>
            </a:r>
            <a:endParaRPr lang="en-US" sz="1400" dirty="0" smtClean="0"/>
          </a:p>
          <a:p>
            <a:pPr lvl="1"/>
            <a:r>
              <a:rPr lang="en-US" sz="1400" dirty="0" smtClean="0"/>
              <a:t>Terhikki </a:t>
            </a:r>
            <a:r>
              <a:rPr lang="en-US" sz="1400" dirty="0"/>
              <a:t>Manninen, Aku Riihelä, Andrew </a:t>
            </a:r>
            <a:r>
              <a:rPr lang="en-US" sz="1400" dirty="0" err="1"/>
              <a:t>Heidinger</a:t>
            </a:r>
            <a:r>
              <a:rPr lang="en-US" sz="1400" dirty="0"/>
              <a:t>, Crystal Schaaf, Alessio Lattanzio, and Jeffrey Key, 2017, </a:t>
            </a:r>
            <a:r>
              <a:rPr lang="en-US" sz="1400" dirty="0" err="1"/>
              <a:t>Intercalibration</a:t>
            </a:r>
            <a:r>
              <a:rPr lang="en-US" sz="1400" dirty="0"/>
              <a:t> without simultaneous nadir observations, GSICS Quarterly Newsletter, Vol. 11, No. 4, (March 2018): DOI: 10.7289/V5/QN-GSICS-11-4-2018</a:t>
            </a:r>
            <a:r>
              <a:rPr lang="en-US" sz="1400" dirty="0" smtClean="0"/>
              <a:t>.</a:t>
            </a:r>
          </a:p>
          <a:p>
            <a:pPr lvl="1"/>
            <a:r>
              <a:rPr lang="en-US" sz="1400" dirty="0" smtClean="0"/>
              <a:t>Aku </a:t>
            </a:r>
            <a:r>
              <a:rPr lang="en-US" sz="1400" dirty="0"/>
              <a:t>Riihelä, Terhikki Manninen, Jeffrey Key, Qingsong Sun, Melanie Sütterlin, Alessio Lattanzio, and Crystal Schaaf, “A </a:t>
            </a:r>
            <a:r>
              <a:rPr lang="en-US" sz="1400" dirty="0" err="1"/>
              <a:t>multisensor</a:t>
            </a:r>
            <a:r>
              <a:rPr lang="en-US" sz="1400" dirty="0"/>
              <a:t> approach to global retrievals of land surface albedo”, Remote Sensing, 10(6), 848, 2018; https://doi.org/10.3390/rs10060848, 2018</a:t>
            </a:r>
            <a:r>
              <a:rPr lang="en-US" sz="1400" dirty="0" smtClean="0"/>
              <a:t>.</a:t>
            </a:r>
          </a:p>
          <a:p>
            <a:pPr lvl="1"/>
            <a:r>
              <a:rPr lang="fi-FI" sz="1400" dirty="0" smtClean="0"/>
              <a:t>+ 1 </a:t>
            </a:r>
            <a:r>
              <a:rPr lang="fi-FI" sz="1400" dirty="0" err="1" smtClean="0"/>
              <a:t>Proceedings</a:t>
            </a:r>
            <a:r>
              <a:rPr lang="fi-FI" sz="1400" dirty="0" smtClean="0"/>
              <a:t> </a:t>
            </a:r>
            <a:r>
              <a:rPr lang="fi-FI" sz="1400" dirty="0" err="1" smtClean="0"/>
              <a:t>paper</a:t>
            </a:r>
            <a:r>
              <a:rPr lang="fi-FI" sz="1400" dirty="0" smtClean="0"/>
              <a:t> in ESA </a:t>
            </a:r>
            <a:r>
              <a:rPr lang="fi-FI" sz="1400" dirty="0" err="1" smtClean="0"/>
              <a:t>Living</a:t>
            </a:r>
            <a:r>
              <a:rPr lang="fi-FI" sz="1400" dirty="0" smtClean="0"/>
              <a:t> Planet Symposium</a:t>
            </a:r>
            <a:endParaRPr lang="en-US" sz="14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14</a:t>
            </a:fld>
            <a:endParaRPr lang="fi-FI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21" y="6151412"/>
            <a:ext cx="1535049" cy="3871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46813" y="6232927"/>
            <a:ext cx="1632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28.1.2019 FMI/TM &amp; AR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6635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Summary</a:t>
            </a:r>
            <a:r>
              <a:rPr lang="fi-FI" dirty="0" smtClean="0"/>
              <a:t> of </a:t>
            </a:r>
            <a:r>
              <a:rPr lang="fi-FI" dirty="0" err="1" smtClean="0"/>
              <a:t>project</a:t>
            </a:r>
            <a:r>
              <a:rPr lang="fi-FI" dirty="0" smtClean="0"/>
              <a:t> </a:t>
            </a:r>
            <a:r>
              <a:rPr lang="fi-FI" dirty="0" err="1" smtClean="0"/>
              <a:t>state</a:t>
            </a:r>
            <a:r>
              <a:rPr lang="fi-FI" dirty="0" smtClean="0"/>
              <a:t> at </a:t>
            </a:r>
            <a:r>
              <a:rPr lang="fi-FI" dirty="0" err="1" smtClean="0"/>
              <a:t>end</a:t>
            </a:r>
            <a:r>
              <a:rPr lang="fi-FI" dirty="0" smtClean="0"/>
              <a:t> of </a:t>
            </a:r>
            <a:r>
              <a:rPr lang="fi-FI" dirty="0" err="1" smtClean="0"/>
              <a:t>Phase</a:t>
            </a:r>
            <a:r>
              <a:rPr lang="fi-FI" dirty="0" smtClean="0"/>
              <a:t>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/>
              <a:t>Maturity </a:t>
            </a:r>
            <a:r>
              <a:rPr lang="en-US" dirty="0"/>
              <a:t>level (compared to start</a:t>
            </a:r>
            <a:r>
              <a:rPr lang="en-US" dirty="0" smtClean="0"/>
              <a:t>): On the average 0 -&gt; 2</a:t>
            </a:r>
          </a:p>
          <a:p>
            <a:r>
              <a:rPr lang="en-US" dirty="0" smtClean="0"/>
              <a:t>Readiness </a:t>
            </a:r>
            <a:r>
              <a:rPr lang="en-US" dirty="0"/>
              <a:t>for sustained </a:t>
            </a:r>
            <a:r>
              <a:rPr lang="en-US" dirty="0" smtClean="0"/>
              <a:t>production: No</a:t>
            </a:r>
            <a:endParaRPr lang="en-US" dirty="0"/>
          </a:p>
          <a:p>
            <a:r>
              <a:rPr lang="en-US" dirty="0" smtClean="0"/>
              <a:t>State </a:t>
            </a:r>
            <a:r>
              <a:rPr lang="en-US" dirty="0"/>
              <a:t>of CDR </a:t>
            </a:r>
            <a:r>
              <a:rPr lang="en-US" dirty="0" smtClean="0"/>
              <a:t>ownership: FMI/NOAA? Not well defined at present</a:t>
            </a:r>
          </a:p>
          <a:p>
            <a:r>
              <a:rPr lang="en-US" dirty="0" smtClean="0"/>
              <a:t>Member coalition: The </a:t>
            </a:r>
            <a:r>
              <a:rPr lang="en-US" dirty="0"/>
              <a:t>team </a:t>
            </a:r>
            <a:r>
              <a:rPr lang="en-US" dirty="0" smtClean="0"/>
              <a:t>is interested in continuing forward on the topic</a:t>
            </a:r>
            <a:endParaRPr lang="en-US" dirty="0"/>
          </a:p>
          <a:p>
            <a:r>
              <a:rPr lang="en-US" dirty="0" smtClean="0"/>
              <a:t>State </a:t>
            </a:r>
            <a:r>
              <a:rPr lang="en-US" dirty="0"/>
              <a:t>of user community -- applications and communities requesting this </a:t>
            </a:r>
            <a:r>
              <a:rPr lang="en-US" dirty="0" smtClean="0"/>
              <a:t>CDR: This CDR was meant to be a demonstration, no target 		users</a:t>
            </a:r>
            <a:endParaRPr lang="en-US" dirty="0"/>
          </a:p>
          <a:p>
            <a:r>
              <a:rPr lang="en-US" dirty="0" smtClean="0"/>
              <a:t>The project is most </a:t>
            </a:r>
            <a:r>
              <a:rPr lang="en-US" dirty="0"/>
              <a:t>aligned and responsive </a:t>
            </a:r>
            <a:r>
              <a:rPr lang="en-US" dirty="0" smtClean="0"/>
              <a:t>to: Models and GFCS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15</a:t>
            </a:fld>
            <a:endParaRPr lang="fi-FI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21" y="6151412"/>
            <a:ext cx="1535049" cy="3871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46813" y="6232927"/>
            <a:ext cx="1632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28.1.2019 FMI/TM &amp; AR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8791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Summary</a:t>
            </a:r>
            <a:r>
              <a:rPr lang="fi-FI" dirty="0" smtClean="0"/>
              <a:t> of </a:t>
            </a:r>
            <a:r>
              <a:rPr lang="fi-FI" dirty="0" err="1" smtClean="0"/>
              <a:t>project</a:t>
            </a:r>
            <a:r>
              <a:rPr lang="fi-FI" dirty="0" smtClean="0"/>
              <a:t> </a:t>
            </a:r>
            <a:r>
              <a:rPr lang="fi-FI" dirty="0" err="1" smtClean="0"/>
              <a:t>state</a:t>
            </a:r>
            <a:r>
              <a:rPr lang="fi-FI" dirty="0" smtClean="0"/>
              <a:t> at </a:t>
            </a:r>
            <a:r>
              <a:rPr lang="fi-FI" dirty="0" err="1" smtClean="0"/>
              <a:t>end</a:t>
            </a:r>
            <a:r>
              <a:rPr lang="fi-FI" dirty="0" smtClean="0"/>
              <a:t> of </a:t>
            </a:r>
            <a:r>
              <a:rPr lang="fi-FI" dirty="0" err="1" smtClean="0"/>
              <a:t>Phase</a:t>
            </a:r>
            <a:r>
              <a:rPr lang="fi-FI" dirty="0" smtClean="0"/>
              <a:t>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US" dirty="0" smtClean="0"/>
              <a:t>Difficulties</a:t>
            </a:r>
            <a:r>
              <a:rPr lang="en-US" dirty="0"/>
              <a:t>, challenges and </a:t>
            </a:r>
            <a:r>
              <a:rPr lang="en-US" dirty="0" smtClean="0"/>
              <a:t>uncertainties:</a:t>
            </a:r>
            <a:r>
              <a:rPr lang="en-US" dirty="0"/>
              <a:t> </a:t>
            </a:r>
          </a:p>
          <a:p>
            <a:r>
              <a:rPr lang="en-US" dirty="0" smtClean="0"/>
              <a:t>Scientific/technical: Temporary data access outage at the center in Madison, challenging to build a multi-sensor processing algorithm from the ground up</a:t>
            </a:r>
          </a:p>
          <a:p>
            <a:r>
              <a:rPr lang="en-US" dirty="0" smtClean="0"/>
              <a:t>Financial: No dedicated funding for all parties</a:t>
            </a:r>
          </a:p>
          <a:p>
            <a:r>
              <a:rPr lang="en-US" dirty="0" smtClean="0"/>
              <a:t>Schedule: A long construction &amp; testing period for a new algorithm plus </a:t>
            </a:r>
            <a:r>
              <a:rPr lang="fi-FI" dirty="0" smtClean="0"/>
              <a:t>a </a:t>
            </a:r>
            <a:r>
              <a:rPr lang="en-US" dirty="0" smtClean="0"/>
              <a:t>computationally intensive product incurred some delays relative to planned schedule</a:t>
            </a:r>
          </a:p>
          <a:p>
            <a:r>
              <a:rPr lang="en-US" dirty="0" smtClean="0"/>
              <a:t>Compute: Limitations in computational resources and schedule constraints limited the length of the final data set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No problems of personnel, data access/distribution, political</a:t>
            </a:r>
            <a:r>
              <a:rPr lang="en-US" dirty="0"/>
              <a:t>, etc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16</a:t>
            </a:fld>
            <a:endParaRPr lang="fi-FI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21" y="6151412"/>
            <a:ext cx="1535049" cy="3871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46813" y="6232927"/>
            <a:ext cx="1632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28.1.2019 FMI/TM &amp; AR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2247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Lessons</a:t>
            </a:r>
            <a:r>
              <a:rPr lang="fi-FI" dirty="0" smtClean="0"/>
              <a:t> </a:t>
            </a:r>
            <a:r>
              <a:rPr lang="fi-FI" dirty="0" err="1" smtClean="0"/>
              <a:t>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International </a:t>
            </a:r>
            <a:r>
              <a:rPr lang="fi-FI" dirty="0" err="1" smtClean="0"/>
              <a:t>projects</a:t>
            </a:r>
            <a:r>
              <a:rPr lang="fi-FI" dirty="0" smtClean="0"/>
              <a:t> </a:t>
            </a:r>
            <a:r>
              <a:rPr lang="fi-FI" dirty="0" err="1" smtClean="0"/>
              <a:t>without</a:t>
            </a:r>
            <a:r>
              <a:rPr lang="fi-FI" dirty="0" smtClean="0"/>
              <a:t> </a:t>
            </a:r>
            <a:r>
              <a:rPr lang="fi-FI" dirty="0" err="1" smtClean="0"/>
              <a:t>dedicated</a:t>
            </a:r>
            <a:r>
              <a:rPr lang="fi-FI" dirty="0" smtClean="0"/>
              <a:t> </a:t>
            </a:r>
            <a:r>
              <a:rPr lang="fi-FI" dirty="0" err="1" smtClean="0"/>
              <a:t>funding</a:t>
            </a:r>
            <a:r>
              <a:rPr lang="fi-FI" dirty="0" smtClean="0"/>
              <a:t> for </a:t>
            </a:r>
            <a:r>
              <a:rPr lang="fi-FI" dirty="0" err="1" smtClean="0"/>
              <a:t>all</a:t>
            </a:r>
            <a:r>
              <a:rPr lang="fi-FI" dirty="0" smtClean="0"/>
              <a:t> </a:t>
            </a:r>
            <a:r>
              <a:rPr lang="fi-FI" dirty="0" err="1" smtClean="0"/>
              <a:t>parties</a:t>
            </a:r>
            <a:r>
              <a:rPr lang="fi-FI" dirty="0" smtClean="0"/>
              <a:t> </a:t>
            </a:r>
            <a:r>
              <a:rPr lang="fi-FI" dirty="0" err="1" smtClean="0"/>
              <a:t>should</a:t>
            </a:r>
            <a:r>
              <a:rPr lang="fi-FI" dirty="0" smtClean="0"/>
              <a:t> </a:t>
            </a:r>
            <a:r>
              <a:rPr lang="fi-FI" dirty="0" err="1" smtClean="0"/>
              <a:t>not</a:t>
            </a:r>
            <a:r>
              <a:rPr lang="fi-FI" dirty="0" smtClean="0"/>
              <a:t> </a:t>
            </a:r>
            <a:r>
              <a:rPr lang="fi-FI" dirty="0" err="1" smtClean="0"/>
              <a:t>be</a:t>
            </a:r>
            <a:r>
              <a:rPr lang="fi-FI" dirty="0" smtClean="0"/>
              <a:t> </a:t>
            </a:r>
            <a:r>
              <a:rPr lang="fi-FI" dirty="0" err="1" smtClean="0"/>
              <a:t>expected</a:t>
            </a:r>
            <a:r>
              <a:rPr lang="fi-FI" dirty="0" smtClean="0"/>
              <a:t> to </a:t>
            </a:r>
            <a:r>
              <a:rPr lang="fi-FI" dirty="0" err="1" smtClean="0"/>
              <a:t>move</a:t>
            </a:r>
            <a:r>
              <a:rPr lang="fi-FI" dirty="0" smtClean="0"/>
              <a:t> (as) </a:t>
            </a:r>
            <a:r>
              <a:rPr lang="fi-FI" dirty="0" err="1" smtClean="0"/>
              <a:t>fast</a:t>
            </a:r>
            <a:r>
              <a:rPr lang="fi-FI" dirty="0" smtClean="0"/>
              <a:t> (as </a:t>
            </a:r>
            <a:r>
              <a:rPr lang="fi-FI" dirty="0" err="1" smtClean="0"/>
              <a:t>scheduled</a:t>
            </a:r>
            <a:r>
              <a:rPr lang="fi-FI" dirty="0" smtClean="0"/>
              <a:t>)</a:t>
            </a:r>
          </a:p>
          <a:p>
            <a:endParaRPr lang="fi-FI" dirty="0" smtClean="0"/>
          </a:p>
          <a:p>
            <a:r>
              <a:rPr lang="fi-FI" dirty="0" smtClean="0"/>
              <a:t>Multisensor </a:t>
            </a:r>
            <a:r>
              <a:rPr lang="fi-FI" dirty="0" err="1" smtClean="0"/>
              <a:t>processing</a:t>
            </a:r>
            <a:r>
              <a:rPr lang="fi-FI" dirty="0" smtClean="0"/>
              <a:t> is </a:t>
            </a:r>
            <a:r>
              <a:rPr lang="fi-FI" dirty="0" err="1" smtClean="0"/>
              <a:t>computationally</a:t>
            </a:r>
            <a:r>
              <a:rPr lang="fi-FI" dirty="0" smtClean="0"/>
              <a:t> </a:t>
            </a:r>
            <a:r>
              <a:rPr lang="fi-FI" dirty="0" err="1" smtClean="0"/>
              <a:t>expensive</a:t>
            </a:r>
            <a:r>
              <a:rPr lang="fi-FI" dirty="0" smtClean="0"/>
              <a:t>, </a:t>
            </a:r>
            <a:r>
              <a:rPr lang="fi-FI" dirty="0" err="1" smtClean="0"/>
              <a:t>plan</a:t>
            </a:r>
            <a:r>
              <a:rPr lang="fi-FI" dirty="0" smtClean="0"/>
              <a:t> for long </a:t>
            </a:r>
            <a:r>
              <a:rPr lang="fi-FI" dirty="0" err="1" smtClean="0"/>
              <a:t>processing</a:t>
            </a:r>
            <a:r>
              <a:rPr lang="fi-FI" dirty="0" smtClean="0"/>
              <a:t> </a:t>
            </a:r>
            <a:r>
              <a:rPr lang="fi-FI" dirty="0" err="1" smtClean="0"/>
              <a:t>periods</a:t>
            </a:r>
            <a:r>
              <a:rPr lang="fi-FI" dirty="0" smtClean="0"/>
              <a:t> </a:t>
            </a:r>
            <a:r>
              <a:rPr lang="fi-FI" dirty="0" err="1" smtClean="0"/>
              <a:t>unless</a:t>
            </a:r>
            <a:r>
              <a:rPr lang="fi-FI" dirty="0" smtClean="0"/>
              <a:t> </a:t>
            </a:r>
            <a:r>
              <a:rPr lang="fi-FI" dirty="0" err="1" smtClean="0"/>
              <a:t>funded</a:t>
            </a:r>
            <a:r>
              <a:rPr lang="fi-FI" dirty="0" smtClean="0"/>
              <a:t> for </a:t>
            </a:r>
            <a:r>
              <a:rPr lang="fi-FI" dirty="0" err="1" smtClean="0"/>
              <a:t>supercomputer</a:t>
            </a:r>
            <a:r>
              <a:rPr lang="fi-FI" dirty="0" smtClean="0"/>
              <a:t> </a:t>
            </a:r>
            <a:r>
              <a:rPr lang="fi-FI" dirty="0" err="1" smtClean="0"/>
              <a:t>access</a:t>
            </a:r>
            <a:r>
              <a:rPr lang="fi-FI" dirty="0" smtClean="0"/>
              <a:t> (for </a:t>
            </a:r>
            <a:r>
              <a:rPr lang="fi-FI" dirty="0" err="1" smtClean="0"/>
              <a:t>which</a:t>
            </a:r>
            <a:r>
              <a:rPr lang="fi-FI" dirty="0" smtClean="0"/>
              <a:t> case </a:t>
            </a:r>
            <a:r>
              <a:rPr lang="fi-FI" dirty="0" err="1" smtClean="0"/>
              <a:t>source</a:t>
            </a:r>
            <a:r>
              <a:rPr lang="fi-FI" dirty="0" smtClean="0"/>
              <a:t> [</a:t>
            </a:r>
            <a:r>
              <a:rPr lang="fi-FI" dirty="0" err="1" smtClean="0"/>
              <a:t>satellite</a:t>
            </a:r>
            <a:r>
              <a:rPr lang="fi-FI" dirty="0"/>
              <a:t>]</a:t>
            </a:r>
            <a:r>
              <a:rPr lang="fi-FI" dirty="0" smtClean="0"/>
              <a:t> data </a:t>
            </a:r>
            <a:r>
              <a:rPr lang="fi-FI" dirty="0" err="1" smtClean="0"/>
              <a:t>access</a:t>
            </a:r>
            <a:r>
              <a:rPr lang="fi-FI" dirty="0" smtClean="0"/>
              <a:t> </a:t>
            </a:r>
            <a:r>
              <a:rPr lang="fi-FI" dirty="0" err="1" smtClean="0"/>
              <a:t>may</a:t>
            </a:r>
            <a:r>
              <a:rPr lang="fi-FI" dirty="0" smtClean="0"/>
              <a:t> </a:t>
            </a:r>
            <a:r>
              <a:rPr lang="fi-FI" dirty="0" err="1" smtClean="0"/>
              <a:t>become</a:t>
            </a:r>
            <a:r>
              <a:rPr lang="fi-FI" dirty="0" smtClean="0"/>
              <a:t> an </a:t>
            </a:r>
            <a:r>
              <a:rPr lang="fi-FI" dirty="0" err="1" smtClean="0"/>
              <a:t>issue</a:t>
            </a:r>
            <a:r>
              <a:rPr lang="fi-FI" dirty="0" smtClean="0"/>
              <a:t>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17</a:t>
            </a:fld>
            <a:endParaRPr lang="fi-FI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21" y="6151412"/>
            <a:ext cx="1535049" cy="3871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46813" y="6232927"/>
            <a:ext cx="1632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28.1.2019 FMI/TM &amp; AR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6264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Next </a:t>
            </a:r>
            <a:r>
              <a:rPr lang="fi-FI" dirty="0" err="1" smtClean="0"/>
              <a:t>steps</a:t>
            </a:r>
            <a:r>
              <a:rPr lang="fi-FI" dirty="0" smtClean="0"/>
              <a:t> for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 smtClean="0"/>
              <a:t>Interest</a:t>
            </a:r>
            <a:r>
              <a:rPr lang="fi-FI" dirty="0" smtClean="0"/>
              <a:t> in </a:t>
            </a:r>
            <a:r>
              <a:rPr lang="fi-FI" dirty="0" err="1" smtClean="0"/>
              <a:t>the</a:t>
            </a:r>
            <a:r>
              <a:rPr lang="fi-FI" dirty="0" smtClean="0"/>
              <a:t> team </a:t>
            </a:r>
            <a:r>
              <a:rPr lang="fi-FI" dirty="0" err="1" smtClean="0"/>
              <a:t>exists</a:t>
            </a:r>
            <a:r>
              <a:rPr lang="fi-FI" dirty="0" smtClean="0"/>
              <a:t> to </a:t>
            </a:r>
            <a:r>
              <a:rPr lang="fi-FI" dirty="0" err="1" smtClean="0"/>
              <a:t>apply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processing</a:t>
            </a:r>
            <a:r>
              <a:rPr lang="fi-FI" dirty="0" smtClean="0"/>
              <a:t> </a:t>
            </a:r>
            <a:r>
              <a:rPr lang="fi-FI" dirty="0" err="1" smtClean="0"/>
              <a:t>framework</a:t>
            </a:r>
            <a:r>
              <a:rPr lang="fi-FI" dirty="0" smtClean="0"/>
              <a:t> to </a:t>
            </a:r>
            <a:r>
              <a:rPr lang="fi-FI" dirty="0" err="1" smtClean="0"/>
              <a:t>generate</a:t>
            </a:r>
            <a:r>
              <a:rPr lang="fi-FI" dirty="0" smtClean="0"/>
              <a:t> </a:t>
            </a:r>
            <a:r>
              <a:rPr lang="fi-FI" dirty="0" err="1" smtClean="0"/>
              <a:t>joint</a:t>
            </a:r>
            <a:r>
              <a:rPr lang="fi-FI" dirty="0" smtClean="0"/>
              <a:t> AVHRR-MODIS </a:t>
            </a:r>
            <a:r>
              <a:rPr lang="fi-FI" dirty="0" err="1" smtClean="0"/>
              <a:t>retrievals</a:t>
            </a:r>
            <a:r>
              <a:rPr lang="fi-FI" dirty="0" smtClean="0"/>
              <a:t> </a:t>
            </a:r>
            <a:r>
              <a:rPr lang="fi-FI" dirty="0" err="1" smtClean="0"/>
              <a:t>over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Arctic</a:t>
            </a:r>
            <a:endParaRPr lang="fi-FI" dirty="0" smtClean="0"/>
          </a:p>
          <a:p>
            <a:pPr lvl="1"/>
            <a:r>
              <a:rPr lang="fi-FI" dirty="0" err="1" smtClean="0"/>
              <a:t>High</a:t>
            </a:r>
            <a:r>
              <a:rPr lang="fi-FI" dirty="0" smtClean="0"/>
              <a:t> </a:t>
            </a:r>
            <a:r>
              <a:rPr lang="fi-FI" dirty="0" err="1" smtClean="0"/>
              <a:t>latitudes</a:t>
            </a:r>
            <a:r>
              <a:rPr lang="fi-FI" dirty="0" smtClean="0"/>
              <a:t> -&gt; </a:t>
            </a:r>
            <a:r>
              <a:rPr lang="fi-FI" dirty="0" err="1" smtClean="0"/>
              <a:t>maximum</a:t>
            </a:r>
            <a:r>
              <a:rPr lang="fi-FI" dirty="0" smtClean="0"/>
              <a:t> </a:t>
            </a:r>
            <a:r>
              <a:rPr lang="fi-FI" dirty="0" err="1" smtClean="0"/>
              <a:t>benefit</a:t>
            </a:r>
            <a:r>
              <a:rPr lang="fi-FI" dirty="0" smtClean="0"/>
              <a:t> </a:t>
            </a:r>
            <a:r>
              <a:rPr lang="fi-FI" dirty="0" err="1" smtClean="0"/>
              <a:t>from</a:t>
            </a:r>
            <a:r>
              <a:rPr lang="fi-FI" dirty="0" smtClean="0"/>
              <a:t> </a:t>
            </a:r>
            <a:r>
              <a:rPr lang="fi-FI" dirty="0" err="1" smtClean="0"/>
              <a:t>multi-sensor</a:t>
            </a:r>
            <a:r>
              <a:rPr lang="fi-FI" dirty="0" smtClean="0"/>
              <a:t> data</a:t>
            </a:r>
          </a:p>
          <a:p>
            <a:pPr lvl="1"/>
            <a:r>
              <a:rPr lang="fi-FI" dirty="0" err="1" smtClean="0"/>
              <a:t>Chance</a:t>
            </a:r>
            <a:r>
              <a:rPr lang="fi-FI" dirty="0" smtClean="0"/>
              <a:t> to </a:t>
            </a:r>
            <a:r>
              <a:rPr lang="fi-FI" dirty="0" err="1" smtClean="0"/>
              <a:t>work</a:t>
            </a:r>
            <a:r>
              <a:rPr lang="fi-FI" dirty="0" smtClean="0"/>
              <a:t> on </a:t>
            </a:r>
            <a:r>
              <a:rPr lang="fi-FI" dirty="0" err="1" smtClean="0"/>
              <a:t>improving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snow</a:t>
            </a:r>
            <a:r>
              <a:rPr lang="fi-FI" dirty="0" smtClean="0"/>
              <a:t> </a:t>
            </a:r>
            <a:r>
              <a:rPr lang="fi-FI" dirty="0" err="1" smtClean="0"/>
              <a:t>albedo</a:t>
            </a:r>
            <a:r>
              <a:rPr lang="fi-FI" dirty="0" smtClean="0"/>
              <a:t> </a:t>
            </a:r>
            <a:r>
              <a:rPr lang="fi-FI" dirty="0" err="1" smtClean="0"/>
              <a:t>treatment</a:t>
            </a:r>
            <a:endParaRPr lang="fi-FI" dirty="0" smtClean="0"/>
          </a:p>
          <a:p>
            <a:pPr lvl="1"/>
            <a:r>
              <a:rPr lang="fi-FI" dirty="0" err="1" smtClean="0"/>
              <a:t>Multi-sensor</a:t>
            </a:r>
            <a:r>
              <a:rPr lang="fi-FI" dirty="0" smtClean="0"/>
              <a:t> </a:t>
            </a:r>
            <a:r>
              <a:rPr lang="fi-FI" dirty="0" err="1" smtClean="0"/>
              <a:t>sampling</a:t>
            </a:r>
            <a:r>
              <a:rPr lang="fi-FI" dirty="0" smtClean="0"/>
              <a:t> </a:t>
            </a:r>
            <a:r>
              <a:rPr lang="fi-FI" dirty="0" err="1" smtClean="0"/>
              <a:t>will</a:t>
            </a:r>
            <a:r>
              <a:rPr lang="fi-FI" dirty="0" smtClean="0"/>
              <a:t> help in </a:t>
            </a:r>
            <a:r>
              <a:rPr lang="fi-FI" dirty="0" err="1" smtClean="0"/>
              <a:t>circumventing</a:t>
            </a:r>
            <a:r>
              <a:rPr lang="fi-FI" dirty="0" smtClean="0"/>
              <a:t> </a:t>
            </a:r>
            <a:r>
              <a:rPr lang="fi-FI" dirty="0" err="1" smtClean="0"/>
              <a:t>retrieval</a:t>
            </a:r>
            <a:r>
              <a:rPr lang="fi-FI" dirty="0" smtClean="0"/>
              <a:t> </a:t>
            </a:r>
            <a:r>
              <a:rPr lang="fi-FI" dirty="0" err="1" smtClean="0"/>
              <a:t>difficulties</a:t>
            </a:r>
            <a:r>
              <a:rPr lang="fi-FI" dirty="0" smtClean="0"/>
              <a:t> in </a:t>
            </a:r>
            <a:r>
              <a:rPr lang="fi-FI" dirty="0" err="1" smtClean="0"/>
              <a:t>Arctic</a:t>
            </a:r>
            <a:r>
              <a:rPr lang="fi-FI" dirty="0" smtClean="0"/>
              <a:t> summer </a:t>
            </a:r>
            <a:r>
              <a:rPr lang="fi-FI" dirty="0" err="1" smtClean="0"/>
              <a:t>rising</a:t>
            </a:r>
            <a:r>
              <a:rPr lang="fi-FI" dirty="0" smtClean="0"/>
              <a:t> </a:t>
            </a:r>
            <a:r>
              <a:rPr lang="fi-FI" dirty="0" err="1" smtClean="0"/>
              <a:t>from</a:t>
            </a:r>
            <a:r>
              <a:rPr lang="fi-FI" dirty="0" smtClean="0"/>
              <a:t> </a:t>
            </a:r>
            <a:r>
              <a:rPr lang="fi-FI" dirty="0" err="1" smtClean="0"/>
              <a:t>persistent</a:t>
            </a:r>
            <a:r>
              <a:rPr lang="fi-FI" dirty="0" smtClean="0"/>
              <a:t> </a:t>
            </a:r>
            <a:r>
              <a:rPr lang="fi-FI" dirty="0" err="1" smtClean="0"/>
              <a:t>cloudiness</a:t>
            </a:r>
            <a:endParaRPr lang="fi-FI" dirty="0" smtClean="0"/>
          </a:p>
          <a:p>
            <a:pPr lvl="1"/>
            <a:endParaRPr lang="fi-FI" dirty="0" smtClean="0"/>
          </a:p>
          <a:p>
            <a:r>
              <a:rPr lang="fi-FI" dirty="0" err="1" smtClean="0"/>
              <a:t>Aim</a:t>
            </a:r>
            <a:r>
              <a:rPr lang="fi-FI" dirty="0" smtClean="0"/>
              <a:t> for </a:t>
            </a:r>
            <a:r>
              <a:rPr lang="fi-FI" dirty="0" err="1" smtClean="0"/>
              <a:t>multi-year</a:t>
            </a:r>
            <a:r>
              <a:rPr lang="fi-FI" dirty="0" smtClean="0"/>
              <a:t> </a:t>
            </a:r>
            <a:r>
              <a:rPr lang="fi-FI" dirty="0" err="1" smtClean="0"/>
              <a:t>coverage</a:t>
            </a:r>
            <a:r>
              <a:rPr lang="fi-FI" dirty="0" smtClean="0"/>
              <a:t>, </a:t>
            </a:r>
            <a:r>
              <a:rPr lang="fi-FI" dirty="0" err="1" smtClean="0"/>
              <a:t>similar</a:t>
            </a:r>
            <a:r>
              <a:rPr lang="fi-FI" dirty="0" smtClean="0"/>
              <a:t> </a:t>
            </a:r>
            <a:r>
              <a:rPr lang="fi-FI" dirty="0" err="1" smtClean="0"/>
              <a:t>spatial</a:t>
            </a:r>
            <a:r>
              <a:rPr lang="fi-FI" dirty="0" smtClean="0"/>
              <a:t> </a:t>
            </a:r>
            <a:r>
              <a:rPr lang="fi-FI" dirty="0" err="1" smtClean="0"/>
              <a:t>resolution</a:t>
            </a:r>
            <a:r>
              <a:rPr lang="fi-FI" dirty="0" smtClean="0"/>
              <a:t> as </a:t>
            </a:r>
            <a:r>
              <a:rPr lang="fi-FI" dirty="0" err="1" smtClean="0"/>
              <a:t>here</a:t>
            </a:r>
            <a:r>
              <a:rPr lang="fi-FI" dirty="0" smtClean="0"/>
              <a:t>, </a:t>
            </a:r>
            <a:r>
              <a:rPr lang="fi-FI" dirty="0" err="1" smtClean="0"/>
              <a:t>temporal</a:t>
            </a:r>
            <a:r>
              <a:rPr lang="fi-FI" dirty="0" smtClean="0"/>
              <a:t> </a:t>
            </a:r>
            <a:r>
              <a:rPr lang="fi-FI" dirty="0" err="1" smtClean="0"/>
              <a:t>resolution</a:t>
            </a:r>
            <a:r>
              <a:rPr lang="fi-FI" dirty="0" smtClean="0"/>
              <a:t> TBD </a:t>
            </a:r>
            <a:r>
              <a:rPr lang="fi-FI" dirty="0" err="1" smtClean="0"/>
              <a:t>after</a:t>
            </a:r>
            <a:r>
              <a:rPr lang="fi-FI" dirty="0" smtClean="0"/>
              <a:t> </a:t>
            </a:r>
            <a:r>
              <a:rPr lang="fi-FI" dirty="0" err="1" smtClean="0"/>
              <a:t>testing</a:t>
            </a:r>
            <a:endParaRPr lang="fi-FI" dirty="0" smtClean="0"/>
          </a:p>
          <a:p>
            <a:endParaRPr lang="fi-FI" dirty="0"/>
          </a:p>
          <a:p>
            <a:r>
              <a:rPr lang="fi-FI" dirty="0" err="1" smtClean="0"/>
              <a:t>Proposal</a:t>
            </a:r>
            <a:r>
              <a:rPr lang="fi-FI" dirty="0" smtClean="0"/>
              <a:t> </a:t>
            </a:r>
            <a:r>
              <a:rPr lang="fi-FI" dirty="0" err="1" smtClean="0"/>
              <a:t>prepared</a:t>
            </a:r>
            <a:r>
              <a:rPr lang="fi-FI" dirty="0" smtClean="0"/>
              <a:t> on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topic</a:t>
            </a:r>
            <a:r>
              <a:rPr lang="fi-FI" dirty="0" smtClean="0"/>
              <a:t> – </a:t>
            </a:r>
            <a:r>
              <a:rPr lang="fi-FI" dirty="0" err="1" smtClean="0"/>
              <a:t>what</a:t>
            </a:r>
            <a:r>
              <a:rPr lang="fi-FI" dirty="0" smtClean="0"/>
              <a:t> is </a:t>
            </a:r>
            <a:r>
              <a:rPr lang="fi-FI" dirty="0" err="1" smtClean="0"/>
              <a:t>the</a:t>
            </a:r>
            <a:r>
              <a:rPr lang="fi-FI" dirty="0" smtClean="0"/>
              <a:t> SCOPE-</a:t>
            </a:r>
            <a:r>
              <a:rPr lang="fi-FI" dirty="0" err="1" smtClean="0"/>
              <a:t>CM’s</a:t>
            </a:r>
            <a:r>
              <a:rPr lang="fi-FI" dirty="0" smtClean="0"/>
              <a:t> </a:t>
            </a:r>
            <a:r>
              <a:rPr lang="fi-FI" dirty="0" err="1" smtClean="0"/>
              <a:t>future</a:t>
            </a:r>
            <a:r>
              <a:rPr lang="fi-FI" dirty="0" smtClean="0"/>
              <a:t> </a:t>
            </a:r>
            <a:r>
              <a:rPr lang="fi-FI" dirty="0" err="1" smtClean="0"/>
              <a:t>interest</a:t>
            </a:r>
            <a:r>
              <a:rPr lang="fi-FI" dirty="0" smtClean="0"/>
              <a:t> for </a:t>
            </a:r>
            <a:r>
              <a:rPr lang="fi-FI" dirty="0" err="1" smtClean="0"/>
              <a:t>hosting</a:t>
            </a:r>
            <a:r>
              <a:rPr lang="fi-FI" dirty="0" smtClean="0"/>
              <a:t> </a:t>
            </a:r>
            <a:r>
              <a:rPr lang="fi-FI" dirty="0" err="1" smtClean="0"/>
              <a:t>such</a:t>
            </a:r>
            <a:r>
              <a:rPr lang="fi-FI" dirty="0" smtClean="0"/>
              <a:t> </a:t>
            </a:r>
            <a:r>
              <a:rPr lang="fi-FI" dirty="0" err="1" smtClean="0"/>
              <a:t>work</a:t>
            </a:r>
            <a:r>
              <a:rPr lang="fi-FI" dirty="0" smtClean="0"/>
              <a:t>?</a:t>
            </a:r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18</a:t>
            </a:fld>
            <a:endParaRPr lang="fi-FI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21" y="6151412"/>
            <a:ext cx="1535049" cy="3871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46813" y="6232927"/>
            <a:ext cx="1632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28.1.2019 FMI/TM &amp; AR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842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Desired</a:t>
            </a:r>
            <a:r>
              <a:rPr lang="fi-FI" dirty="0" smtClean="0"/>
              <a:t> </a:t>
            </a:r>
            <a:r>
              <a:rPr lang="fi-FI" dirty="0" err="1" smtClean="0"/>
              <a:t>future</a:t>
            </a:r>
            <a:r>
              <a:rPr lang="fi-FI" dirty="0" smtClean="0"/>
              <a:t> </a:t>
            </a:r>
            <a:r>
              <a:rPr lang="fi-FI" dirty="0" err="1" smtClean="0"/>
              <a:t>role</a:t>
            </a:r>
            <a:r>
              <a:rPr lang="fi-FI" dirty="0" smtClean="0"/>
              <a:t> </a:t>
            </a:r>
            <a:r>
              <a:rPr lang="fi-FI" dirty="0" err="1" smtClean="0"/>
              <a:t>with</a:t>
            </a:r>
            <a:r>
              <a:rPr lang="fi-FI" dirty="0" smtClean="0"/>
              <a:t> SCOPE-CM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19</a:t>
            </a:fld>
            <a:endParaRPr lang="fi-FI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21" y="6151412"/>
            <a:ext cx="1535049" cy="3871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46813" y="6232927"/>
            <a:ext cx="1632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28.1.2019 FMI/TM &amp; AR</a:t>
            </a:r>
            <a:endParaRPr lang="en-US" sz="100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78000" y="1825625"/>
            <a:ext cx="8370000" cy="4104000"/>
          </a:xfrm>
        </p:spPr>
        <p:txBody>
          <a:bodyPr/>
          <a:lstStyle/>
          <a:p>
            <a:r>
              <a:rPr lang="fi-FI" dirty="0" smtClean="0"/>
              <a:t>SCOPE-CM </a:t>
            </a:r>
            <a:r>
              <a:rPr lang="fi-FI" dirty="0" err="1" smtClean="0"/>
              <a:t>continues</a:t>
            </a:r>
            <a:r>
              <a:rPr lang="fi-FI" dirty="0" smtClean="0"/>
              <a:t> to </a:t>
            </a:r>
            <a:r>
              <a:rPr lang="fi-FI" dirty="0" err="1" smtClean="0"/>
              <a:t>sponsor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team in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development</a:t>
            </a:r>
            <a:r>
              <a:rPr lang="fi-FI" dirty="0" smtClean="0"/>
              <a:t> of a </a:t>
            </a:r>
            <a:r>
              <a:rPr lang="fi-FI" dirty="0" err="1" smtClean="0"/>
              <a:t>combined</a:t>
            </a:r>
            <a:r>
              <a:rPr lang="fi-FI" dirty="0" smtClean="0"/>
              <a:t> MODIS-AVHRR </a:t>
            </a:r>
            <a:r>
              <a:rPr lang="fi-FI" dirty="0" err="1" smtClean="0"/>
              <a:t>Arctic</a:t>
            </a:r>
            <a:r>
              <a:rPr lang="fi-FI" dirty="0" smtClean="0"/>
              <a:t> </a:t>
            </a:r>
            <a:r>
              <a:rPr lang="fi-FI" dirty="0" err="1" smtClean="0"/>
              <a:t>surface</a:t>
            </a:r>
            <a:r>
              <a:rPr lang="fi-FI" dirty="0" smtClean="0"/>
              <a:t> </a:t>
            </a:r>
            <a:r>
              <a:rPr lang="fi-FI" dirty="0" err="1" smtClean="0"/>
              <a:t>albedo</a:t>
            </a:r>
            <a:r>
              <a:rPr lang="fi-FI" dirty="0" smtClean="0"/>
              <a:t> dataset</a:t>
            </a:r>
          </a:p>
          <a:p>
            <a:endParaRPr lang="fi-FI" dirty="0" smtClean="0"/>
          </a:p>
          <a:p>
            <a:r>
              <a:rPr lang="fi-FI" dirty="0" smtClean="0"/>
              <a:t>A </a:t>
            </a:r>
            <a:r>
              <a:rPr lang="fi-FI" dirty="0" err="1" smtClean="0"/>
              <a:t>new</a:t>
            </a:r>
            <a:r>
              <a:rPr lang="fi-FI" dirty="0" smtClean="0"/>
              <a:t> SCOPE-CM </a:t>
            </a:r>
            <a:r>
              <a:rPr lang="fi-FI" dirty="0" err="1" smtClean="0"/>
              <a:t>project</a:t>
            </a:r>
            <a:r>
              <a:rPr lang="fi-FI" dirty="0" smtClean="0"/>
              <a:t> sees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development</a:t>
            </a:r>
            <a:r>
              <a:rPr lang="fi-FI" dirty="0" smtClean="0"/>
              <a:t> and </a:t>
            </a:r>
            <a:r>
              <a:rPr lang="fi-FI" dirty="0" err="1" smtClean="0"/>
              <a:t>deployment</a:t>
            </a:r>
            <a:r>
              <a:rPr lang="fi-FI" dirty="0" smtClean="0"/>
              <a:t> of a </a:t>
            </a:r>
            <a:r>
              <a:rPr lang="fi-FI" dirty="0" err="1" smtClean="0"/>
              <a:t>fixed-length</a:t>
            </a:r>
            <a:r>
              <a:rPr lang="fi-FI" dirty="0" smtClean="0"/>
              <a:t> </a:t>
            </a:r>
            <a:r>
              <a:rPr lang="fi-FI" dirty="0" err="1" smtClean="0"/>
              <a:t>timeseries</a:t>
            </a:r>
            <a:r>
              <a:rPr lang="fi-FI" dirty="0" smtClean="0"/>
              <a:t> (~5-10 </a:t>
            </a:r>
            <a:r>
              <a:rPr lang="fi-FI" dirty="0" err="1" smtClean="0"/>
              <a:t>years</a:t>
            </a:r>
            <a:r>
              <a:rPr lang="fi-FI" dirty="0" smtClean="0"/>
              <a:t> </a:t>
            </a:r>
            <a:r>
              <a:rPr lang="fi-FI" dirty="0" err="1" smtClean="0"/>
              <a:t>depending</a:t>
            </a:r>
            <a:r>
              <a:rPr lang="fi-FI" dirty="0" smtClean="0"/>
              <a:t> on </a:t>
            </a:r>
            <a:r>
              <a:rPr lang="fi-FI" dirty="0" err="1" smtClean="0"/>
              <a:t>initial</a:t>
            </a:r>
            <a:r>
              <a:rPr lang="fi-FI" dirty="0" smtClean="0"/>
              <a:t> </a:t>
            </a:r>
            <a:r>
              <a:rPr lang="fi-FI" dirty="0" err="1" smtClean="0"/>
              <a:t>resources</a:t>
            </a:r>
            <a:r>
              <a:rPr lang="fi-FI" dirty="0" smtClean="0"/>
              <a:t>), </a:t>
            </a:r>
            <a:r>
              <a:rPr lang="fi-FI" dirty="0" err="1" smtClean="0"/>
              <a:t>with</a:t>
            </a:r>
            <a:r>
              <a:rPr lang="fi-FI" dirty="0" smtClean="0"/>
              <a:t> </a:t>
            </a:r>
            <a:r>
              <a:rPr lang="fi-FI" dirty="0" err="1" smtClean="0"/>
              <a:t>planning</a:t>
            </a:r>
            <a:r>
              <a:rPr lang="fi-FI" dirty="0" smtClean="0"/>
              <a:t> for </a:t>
            </a:r>
            <a:r>
              <a:rPr lang="fi-FI" i="1" dirty="0" err="1" smtClean="0"/>
              <a:t>sustained</a:t>
            </a:r>
            <a:r>
              <a:rPr lang="fi-FI" dirty="0" smtClean="0"/>
              <a:t> </a:t>
            </a:r>
            <a:r>
              <a:rPr lang="fi-FI" dirty="0" err="1" smtClean="0"/>
              <a:t>temporal</a:t>
            </a:r>
            <a:r>
              <a:rPr lang="fi-FI" dirty="0" smtClean="0"/>
              <a:t> </a:t>
            </a:r>
            <a:r>
              <a:rPr lang="fi-FI" dirty="0" err="1" smtClean="0"/>
              <a:t>extensions</a:t>
            </a:r>
            <a:r>
              <a:rPr lang="fi-FI" dirty="0" smtClean="0"/>
              <a:t> to </a:t>
            </a:r>
            <a:r>
              <a:rPr lang="fi-FI" dirty="0" err="1" smtClean="0"/>
              <a:t>follow</a:t>
            </a:r>
            <a:r>
              <a:rPr lang="fi-FI" dirty="0" smtClean="0"/>
              <a:t> at </a:t>
            </a:r>
            <a:r>
              <a:rPr lang="fi-FI" dirty="0" err="1" smtClean="0"/>
              <a:t>regular</a:t>
            </a:r>
            <a:r>
              <a:rPr lang="fi-FI" dirty="0" smtClean="0"/>
              <a:t> </a:t>
            </a:r>
            <a:r>
              <a:rPr lang="fi-FI" dirty="0" err="1" smtClean="0"/>
              <a:t>intervals</a:t>
            </a:r>
            <a:endParaRPr lang="fi-FI" dirty="0" smtClean="0"/>
          </a:p>
          <a:p>
            <a:endParaRPr lang="fi-FI" dirty="0"/>
          </a:p>
          <a:p>
            <a:r>
              <a:rPr lang="fi-FI" dirty="0" err="1" smtClean="0"/>
              <a:t>Investigate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possibility</a:t>
            </a:r>
            <a:r>
              <a:rPr lang="fi-FI" dirty="0" smtClean="0"/>
              <a:t> of </a:t>
            </a:r>
            <a:r>
              <a:rPr lang="fi-FI" dirty="0" err="1" smtClean="0"/>
              <a:t>adding</a:t>
            </a:r>
            <a:r>
              <a:rPr lang="fi-FI" dirty="0" smtClean="0"/>
              <a:t> </a:t>
            </a:r>
            <a:r>
              <a:rPr lang="fi-FI" dirty="0" err="1" smtClean="0"/>
              <a:t>new</a:t>
            </a:r>
            <a:r>
              <a:rPr lang="fi-FI" dirty="0" smtClean="0"/>
              <a:t> </a:t>
            </a:r>
            <a:r>
              <a:rPr lang="fi-FI" dirty="0" err="1" smtClean="0"/>
              <a:t>imagers</a:t>
            </a:r>
            <a:r>
              <a:rPr lang="fi-FI" dirty="0" smtClean="0"/>
              <a:t> to </a:t>
            </a:r>
            <a:r>
              <a:rPr lang="fi-FI" dirty="0" err="1" smtClean="0"/>
              <a:t>the</a:t>
            </a:r>
            <a:r>
              <a:rPr lang="fi-FI" dirty="0" smtClean="0"/>
              <a:t> mix</a:t>
            </a:r>
          </a:p>
        </p:txBody>
      </p:sp>
    </p:spTree>
    <p:extLst>
      <p:ext uri="{BB962C8B-B14F-4D97-AF65-F5344CB8AC3E}">
        <p14:creationId xmlns:p14="http://schemas.microsoft.com/office/powerpoint/2010/main" val="31743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Review</a:t>
            </a:r>
            <a:r>
              <a:rPr lang="fi-FI" dirty="0" smtClean="0"/>
              <a:t> of </a:t>
            </a:r>
            <a:r>
              <a:rPr lang="fi-FI" dirty="0" err="1" smtClean="0"/>
              <a:t>project</a:t>
            </a:r>
            <a:r>
              <a:rPr lang="fi-FI" dirty="0" smtClean="0"/>
              <a:t> </a:t>
            </a:r>
            <a:r>
              <a:rPr lang="fi-FI" dirty="0" err="1" smtClean="0"/>
              <a:t>purpose</a:t>
            </a:r>
            <a:r>
              <a:rPr lang="fi-FI" dirty="0" smtClean="0"/>
              <a:t> at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Phase</a:t>
            </a:r>
            <a:r>
              <a:rPr lang="fi-FI" dirty="0" smtClean="0"/>
              <a:t> II </a:t>
            </a:r>
            <a:r>
              <a:rPr lang="fi-FI" dirty="0" err="1" smtClean="0"/>
              <a:t>start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fi-FI" dirty="0" smtClean="0"/>
              <a:t>State </a:t>
            </a:r>
            <a:r>
              <a:rPr lang="en-US" dirty="0" smtClean="0"/>
              <a:t>of </a:t>
            </a:r>
            <a:r>
              <a:rPr lang="en-US" dirty="0"/>
              <a:t>the community/science/CDR at the </a:t>
            </a:r>
            <a:r>
              <a:rPr lang="en-US" dirty="0" smtClean="0"/>
              <a:t>start</a:t>
            </a:r>
          </a:p>
          <a:p>
            <a:pPr lvl="1"/>
            <a:r>
              <a:rPr lang="fi-FI" dirty="0" err="1" smtClean="0"/>
              <a:t>Only</a:t>
            </a:r>
            <a:r>
              <a:rPr lang="fi-FI" dirty="0" smtClean="0"/>
              <a:t> single </a:t>
            </a:r>
            <a:r>
              <a:rPr lang="fi-FI" dirty="0" err="1" smtClean="0"/>
              <a:t>satellite</a:t>
            </a:r>
            <a:r>
              <a:rPr lang="fi-FI" dirty="0" smtClean="0"/>
              <a:t> </a:t>
            </a:r>
            <a:r>
              <a:rPr lang="fi-FI" dirty="0" err="1" smtClean="0"/>
              <a:t>instrument</a:t>
            </a:r>
            <a:r>
              <a:rPr lang="fi-FI" dirty="0" smtClean="0"/>
              <a:t> </a:t>
            </a:r>
            <a:r>
              <a:rPr lang="fi-FI" dirty="0" err="1" smtClean="0"/>
              <a:t>based</a:t>
            </a:r>
            <a:r>
              <a:rPr lang="fi-FI" dirty="0" smtClean="0"/>
              <a:t> </a:t>
            </a:r>
            <a:r>
              <a:rPr lang="fi-FI" dirty="0" err="1" smtClean="0"/>
              <a:t>albedo</a:t>
            </a:r>
            <a:r>
              <a:rPr lang="fi-FI" dirty="0" smtClean="0"/>
              <a:t> products for </a:t>
            </a:r>
            <a:r>
              <a:rPr lang="fi-FI" dirty="0" err="1" smtClean="0"/>
              <a:t>polar</a:t>
            </a:r>
            <a:r>
              <a:rPr lang="fi-FI" dirty="0" smtClean="0"/>
              <a:t> </a:t>
            </a:r>
            <a:r>
              <a:rPr lang="fi-FI" dirty="0" err="1" smtClean="0"/>
              <a:t>orbiters</a:t>
            </a:r>
            <a:endParaRPr lang="fi-FI" dirty="0" smtClean="0"/>
          </a:p>
          <a:p>
            <a:pPr lvl="1"/>
            <a:r>
              <a:rPr lang="fi-FI" dirty="0" smtClean="0"/>
              <a:t>GEO-</a:t>
            </a:r>
            <a:r>
              <a:rPr lang="fi-FI" dirty="0" err="1" smtClean="0"/>
              <a:t>ring</a:t>
            </a:r>
            <a:r>
              <a:rPr lang="fi-FI" dirty="0" smtClean="0"/>
              <a:t> </a:t>
            </a:r>
            <a:r>
              <a:rPr lang="fi-FI" dirty="0" err="1" smtClean="0"/>
              <a:t>calibration</a:t>
            </a:r>
            <a:r>
              <a:rPr lang="fi-FI" dirty="0" smtClean="0"/>
              <a:t> for </a:t>
            </a:r>
            <a:r>
              <a:rPr lang="fi-FI" dirty="0" err="1" smtClean="0"/>
              <a:t>geostationery</a:t>
            </a:r>
            <a:r>
              <a:rPr lang="fi-FI" dirty="0" smtClean="0"/>
              <a:t> </a:t>
            </a:r>
            <a:r>
              <a:rPr lang="fi-FI" dirty="0" err="1" smtClean="0"/>
              <a:t>satellites</a:t>
            </a:r>
            <a:r>
              <a:rPr lang="fi-FI" dirty="0" smtClean="0"/>
              <a:t> (SCM-03) </a:t>
            </a:r>
            <a:r>
              <a:rPr lang="fi-FI" dirty="0" err="1" smtClean="0"/>
              <a:t>going</a:t>
            </a:r>
            <a:r>
              <a:rPr lang="fi-FI" dirty="0" smtClean="0"/>
              <a:t> on for </a:t>
            </a:r>
            <a:r>
              <a:rPr lang="fi-FI" dirty="0" err="1" smtClean="0"/>
              <a:t>land</a:t>
            </a:r>
            <a:r>
              <a:rPr lang="fi-FI" dirty="0" smtClean="0"/>
              <a:t> </a:t>
            </a:r>
            <a:r>
              <a:rPr lang="fi-FI" dirty="0" err="1" smtClean="0"/>
              <a:t>albedo</a:t>
            </a:r>
            <a:r>
              <a:rPr lang="fi-FI" dirty="0" smtClean="0"/>
              <a:t> </a:t>
            </a:r>
            <a:r>
              <a:rPr lang="fi-FI" dirty="0" err="1" smtClean="0"/>
              <a:t>retrieval</a:t>
            </a:r>
            <a:endParaRPr lang="fi-FI" dirty="0" smtClean="0"/>
          </a:p>
          <a:p>
            <a:pPr lvl="1"/>
            <a:endParaRPr lang="fi-FI" dirty="0" smtClean="0"/>
          </a:p>
          <a:p>
            <a:r>
              <a:rPr lang="en-US" dirty="0" smtClean="0"/>
              <a:t>Desired </a:t>
            </a:r>
            <a:r>
              <a:rPr lang="en-US" dirty="0"/>
              <a:t>SCOPE-CM role and purpose for </a:t>
            </a:r>
            <a:r>
              <a:rPr lang="en-US" dirty="0" smtClean="0"/>
              <a:t>collaborating</a:t>
            </a:r>
          </a:p>
          <a:p>
            <a:pPr lvl="1"/>
            <a:r>
              <a:rPr lang="fi-FI" dirty="0" smtClean="0"/>
              <a:t>SCOPE-CM </a:t>
            </a:r>
            <a:r>
              <a:rPr lang="fi-FI" dirty="0" err="1" smtClean="0"/>
              <a:t>visibility</a:t>
            </a:r>
            <a:r>
              <a:rPr lang="fi-FI" dirty="0" smtClean="0"/>
              <a:t> </a:t>
            </a:r>
            <a:r>
              <a:rPr lang="fi-FI" dirty="0" err="1" smtClean="0"/>
              <a:t>enables</a:t>
            </a:r>
            <a:r>
              <a:rPr lang="fi-FI" dirty="0" smtClean="0"/>
              <a:t> </a:t>
            </a:r>
            <a:r>
              <a:rPr lang="fi-FI" dirty="0" err="1" smtClean="0"/>
              <a:t>not</a:t>
            </a:r>
            <a:r>
              <a:rPr lang="fi-FI" dirty="0" smtClean="0"/>
              <a:t> </a:t>
            </a:r>
            <a:r>
              <a:rPr lang="fi-FI" dirty="0" err="1" smtClean="0"/>
              <a:t>funded</a:t>
            </a:r>
            <a:r>
              <a:rPr lang="fi-FI" dirty="0" smtClean="0"/>
              <a:t> </a:t>
            </a:r>
            <a:r>
              <a:rPr lang="fi-FI" dirty="0" err="1" smtClean="0"/>
              <a:t>co-operation</a:t>
            </a:r>
            <a:r>
              <a:rPr lang="fi-FI" dirty="0" smtClean="0"/>
              <a:t> </a:t>
            </a:r>
            <a:r>
              <a:rPr lang="fi-FI" dirty="0" err="1" smtClean="0"/>
              <a:t>with</a:t>
            </a:r>
            <a:r>
              <a:rPr lang="fi-FI" dirty="0" smtClean="0"/>
              <a:t> AVHRR and MODIS </a:t>
            </a:r>
            <a:r>
              <a:rPr lang="fi-FI" dirty="0" err="1" smtClean="0"/>
              <a:t>calibration</a:t>
            </a:r>
            <a:r>
              <a:rPr lang="fi-FI" dirty="0" smtClean="0"/>
              <a:t>, </a:t>
            </a:r>
            <a:r>
              <a:rPr lang="fi-FI" dirty="0" err="1" smtClean="0"/>
              <a:t>processing</a:t>
            </a:r>
            <a:r>
              <a:rPr lang="fi-FI" dirty="0" smtClean="0"/>
              <a:t> and </a:t>
            </a:r>
            <a:r>
              <a:rPr lang="fi-FI" dirty="0" err="1" smtClean="0"/>
              <a:t>advice</a:t>
            </a:r>
            <a:r>
              <a:rPr lang="fi-FI" dirty="0" smtClean="0"/>
              <a:t> </a:t>
            </a:r>
            <a:r>
              <a:rPr lang="fi-FI" dirty="0" err="1" smtClean="0"/>
              <a:t>from</a:t>
            </a:r>
            <a:r>
              <a:rPr lang="fi-FI" dirty="0" smtClean="0"/>
              <a:t> </a:t>
            </a:r>
            <a:r>
              <a:rPr lang="fi-FI" dirty="0" err="1" smtClean="0"/>
              <a:t>land</a:t>
            </a:r>
            <a:r>
              <a:rPr lang="fi-FI" dirty="0" smtClean="0"/>
              <a:t> </a:t>
            </a:r>
            <a:r>
              <a:rPr lang="fi-FI" dirty="0" err="1" smtClean="0"/>
              <a:t>cover</a:t>
            </a:r>
            <a:r>
              <a:rPr lang="fi-FI" dirty="0" smtClean="0"/>
              <a:t> </a:t>
            </a:r>
            <a:r>
              <a:rPr lang="fi-FI" dirty="0" err="1" smtClean="0"/>
              <a:t>albedo</a:t>
            </a:r>
            <a:r>
              <a:rPr lang="fi-FI" dirty="0" smtClean="0"/>
              <a:t> </a:t>
            </a:r>
            <a:r>
              <a:rPr lang="fi-FI" dirty="0" err="1" smtClean="0"/>
              <a:t>experts</a:t>
            </a:r>
            <a:r>
              <a:rPr lang="fi-FI" dirty="0" smtClean="0"/>
              <a:t> </a:t>
            </a:r>
          </a:p>
          <a:p>
            <a:pPr lvl="1"/>
            <a:r>
              <a:rPr lang="fi-FI" dirty="0" smtClean="0"/>
              <a:t>Learning </a:t>
            </a:r>
            <a:r>
              <a:rPr lang="fi-FI" dirty="0" err="1" smtClean="0"/>
              <a:t>from</a:t>
            </a:r>
            <a:r>
              <a:rPr lang="fi-FI" dirty="0" smtClean="0"/>
              <a:t> </a:t>
            </a:r>
            <a:r>
              <a:rPr lang="fi-FI" dirty="0" err="1" smtClean="0"/>
              <a:t>other</a:t>
            </a:r>
            <a:r>
              <a:rPr lang="fi-FI" dirty="0" smtClean="0"/>
              <a:t> SCM </a:t>
            </a:r>
            <a:r>
              <a:rPr lang="fi-FI" dirty="0" err="1" smtClean="0"/>
              <a:t>projects</a:t>
            </a:r>
            <a:r>
              <a:rPr lang="fi-FI" dirty="0" smtClean="0"/>
              <a:t> and SEP </a:t>
            </a:r>
          </a:p>
          <a:p>
            <a:pPr lvl="1"/>
            <a:endParaRPr lang="fi-FI" dirty="0" smtClean="0"/>
          </a:p>
          <a:p>
            <a:r>
              <a:rPr lang="en-US" dirty="0" smtClean="0"/>
              <a:t>The initial maturity of the project</a:t>
            </a:r>
          </a:p>
          <a:p>
            <a:pPr lvl="1"/>
            <a:r>
              <a:rPr lang="fi-FI" dirty="0" err="1" smtClean="0"/>
              <a:t>This</a:t>
            </a:r>
            <a:r>
              <a:rPr lang="fi-FI" dirty="0" smtClean="0"/>
              <a:t> is a </a:t>
            </a:r>
            <a:r>
              <a:rPr lang="fi-FI" dirty="0" err="1" smtClean="0"/>
              <a:t>completely</a:t>
            </a:r>
            <a:r>
              <a:rPr lang="fi-FI" dirty="0" smtClean="0"/>
              <a:t> </a:t>
            </a:r>
            <a:r>
              <a:rPr lang="fi-FI" dirty="0" err="1" smtClean="0"/>
              <a:t>new</a:t>
            </a:r>
            <a:r>
              <a:rPr lang="fi-FI" dirty="0" smtClean="0"/>
              <a:t> </a:t>
            </a:r>
            <a:r>
              <a:rPr lang="fi-FI" dirty="0" err="1" smtClean="0"/>
              <a:t>project</a:t>
            </a:r>
            <a:r>
              <a:rPr lang="fi-FI" dirty="0" smtClean="0"/>
              <a:t>, </a:t>
            </a:r>
            <a:r>
              <a:rPr lang="fi-FI" dirty="0" err="1" smtClean="0"/>
              <a:t>thus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starting</a:t>
            </a:r>
            <a:r>
              <a:rPr lang="fi-FI" dirty="0" smtClean="0"/>
              <a:t> </a:t>
            </a:r>
            <a:r>
              <a:rPr lang="fi-FI" dirty="0" err="1" smtClean="0"/>
              <a:t>maturity</a:t>
            </a:r>
            <a:r>
              <a:rPr lang="fi-FI" dirty="0" smtClean="0"/>
              <a:t> is </a:t>
            </a:r>
            <a:r>
              <a:rPr lang="fi-FI" dirty="0" err="1" smtClean="0"/>
              <a:t>zero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2</a:t>
            </a:fld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21" y="6151412"/>
            <a:ext cx="1535049" cy="3871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46813" y="6232927"/>
            <a:ext cx="1632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28.1.2019 FMI/TM &amp; AR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4521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Retrieval</a:t>
            </a:r>
            <a:r>
              <a:rPr lang="fi-FI" dirty="0" smtClean="0"/>
              <a:t> </a:t>
            </a:r>
            <a:r>
              <a:rPr lang="fi-FI" dirty="0" err="1" smtClean="0"/>
              <a:t>specifics</a:t>
            </a:r>
            <a:r>
              <a:rPr lang="fi-FI" dirty="0" smtClean="0"/>
              <a:t> (I)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 Data </a:t>
            </a:r>
            <a:r>
              <a:rPr lang="fi-FI" dirty="0" err="1" smtClean="0"/>
              <a:t>ingested</a:t>
            </a:r>
            <a:r>
              <a:rPr lang="fi-FI" dirty="0" smtClean="0"/>
              <a:t> </a:t>
            </a:r>
            <a:r>
              <a:rPr lang="fi-FI" dirty="0" err="1" smtClean="0"/>
              <a:t>from</a:t>
            </a:r>
            <a:r>
              <a:rPr lang="fi-FI" dirty="0" smtClean="0"/>
              <a:t> Terra &amp; </a:t>
            </a:r>
            <a:r>
              <a:rPr lang="fi-FI" dirty="0" err="1" smtClean="0"/>
              <a:t>Aqua</a:t>
            </a:r>
            <a:r>
              <a:rPr lang="fi-FI" dirty="0" smtClean="0"/>
              <a:t>, as </a:t>
            </a:r>
            <a:r>
              <a:rPr lang="fi-FI" dirty="0" err="1" smtClean="0"/>
              <a:t>well</a:t>
            </a:r>
            <a:r>
              <a:rPr lang="fi-FI" dirty="0" smtClean="0"/>
              <a:t> as NOAA -15, -18, -19, and METOP-A</a:t>
            </a:r>
          </a:p>
          <a:p>
            <a:endParaRPr lang="fi-FI" dirty="0"/>
          </a:p>
          <a:p>
            <a:r>
              <a:rPr lang="fi-FI" dirty="0" smtClean="0"/>
              <a:t> MODIS and AVHRR CH1 &amp; 2 </a:t>
            </a:r>
            <a:r>
              <a:rPr lang="fi-FI" b="1" dirty="0" err="1" smtClean="0"/>
              <a:t>spectrally</a:t>
            </a:r>
            <a:r>
              <a:rPr lang="fi-FI" b="1" dirty="0" smtClean="0"/>
              <a:t> </a:t>
            </a:r>
            <a:r>
              <a:rPr lang="fi-FI" b="1" dirty="0" err="1" smtClean="0"/>
              <a:t>homogenized</a:t>
            </a:r>
            <a:r>
              <a:rPr lang="fi-FI" b="1" dirty="0" smtClean="0"/>
              <a:t> </a:t>
            </a:r>
            <a:r>
              <a:rPr lang="fi-FI" dirty="0" err="1" smtClean="0"/>
              <a:t>following</a:t>
            </a:r>
            <a:r>
              <a:rPr lang="fi-FI" dirty="0" smtClean="0"/>
              <a:t> Manninen et al. (IEEE-TGRS, 2017)</a:t>
            </a:r>
          </a:p>
          <a:p>
            <a:endParaRPr lang="fi-FI" dirty="0" smtClean="0"/>
          </a:p>
          <a:p>
            <a:r>
              <a:rPr lang="fi-FI" dirty="0"/>
              <a:t> </a:t>
            </a:r>
            <a:r>
              <a:rPr lang="fi-FI" dirty="0" err="1" smtClean="0"/>
              <a:t>Angular</a:t>
            </a:r>
            <a:r>
              <a:rPr lang="fi-FI" dirty="0" smtClean="0"/>
              <a:t> </a:t>
            </a:r>
            <a:r>
              <a:rPr lang="fi-FI" dirty="0" err="1" smtClean="0"/>
              <a:t>cutoffs</a:t>
            </a:r>
            <a:r>
              <a:rPr lang="fi-FI" dirty="0" smtClean="0"/>
              <a:t> for </a:t>
            </a:r>
            <a:r>
              <a:rPr lang="fi-FI" dirty="0" err="1" smtClean="0"/>
              <a:t>retrieval</a:t>
            </a:r>
            <a:r>
              <a:rPr lang="fi-FI" dirty="0" smtClean="0"/>
              <a:t>: 70 </a:t>
            </a:r>
            <a:r>
              <a:rPr lang="fi-FI" dirty="0" err="1" smtClean="0"/>
              <a:t>degrees</a:t>
            </a:r>
            <a:r>
              <a:rPr lang="fi-FI" dirty="0" smtClean="0"/>
              <a:t> for </a:t>
            </a:r>
            <a:r>
              <a:rPr lang="fi-FI" dirty="0" err="1" smtClean="0"/>
              <a:t>both</a:t>
            </a:r>
            <a:r>
              <a:rPr lang="fi-FI" dirty="0" smtClean="0"/>
              <a:t> </a:t>
            </a:r>
            <a:r>
              <a:rPr lang="fi-FI" dirty="0" err="1" smtClean="0"/>
              <a:t>View</a:t>
            </a:r>
            <a:r>
              <a:rPr lang="fi-FI" dirty="0" smtClean="0"/>
              <a:t> and Sun </a:t>
            </a:r>
            <a:r>
              <a:rPr lang="fi-FI" dirty="0" err="1" smtClean="0"/>
              <a:t>Zenith</a:t>
            </a:r>
            <a:r>
              <a:rPr lang="fi-FI" dirty="0" smtClean="0"/>
              <a:t> </a:t>
            </a:r>
            <a:r>
              <a:rPr lang="fi-FI" dirty="0" err="1" smtClean="0"/>
              <a:t>Angle</a:t>
            </a:r>
            <a:endParaRPr lang="fi-FI" dirty="0" smtClean="0"/>
          </a:p>
          <a:p>
            <a:endParaRPr lang="fi-FI" dirty="0" smtClean="0"/>
          </a:p>
          <a:p>
            <a:r>
              <a:rPr lang="fi-FI" dirty="0"/>
              <a:t> </a:t>
            </a:r>
            <a:r>
              <a:rPr lang="fi-FI" b="1" dirty="0" err="1" smtClean="0"/>
              <a:t>All</a:t>
            </a:r>
            <a:r>
              <a:rPr lang="fi-FI" b="1" dirty="0" smtClean="0"/>
              <a:t> </a:t>
            </a:r>
            <a:r>
              <a:rPr lang="fi-FI" b="1" dirty="0" err="1" smtClean="0"/>
              <a:t>overpass</a:t>
            </a:r>
            <a:r>
              <a:rPr lang="fi-FI" b="1" dirty="0" smtClean="0"/>
              <a:t> data </a:t>
            </a:r>
            <a:r>
              <a:rPr lang="fi-FI" b="1" dirty="0" err="1" smtClean="0"/>
              <a:t>reprojected</a:t>
            </a:r>
            <a:r>
              <a:rPr lang="fi-FI" b="1" dirty="0" smtClean="0"/>
              <a:t> </a:t>
            </a:r>
            <a:r>
              <a:rPr lang="fi-FI" dirty="0" smtClean="0"/>
              <a:t>to a </a:t>
            </a:r>
            <a:r>
              <a:rPr lang="fi-FI" dirty="0" err="1" smtClean="0"/>
              <a:t>common</a:t>
            </a:r>
            <a:r>
              <a:rPr lang="fi-FI" dirty="0" smtClean="0"/>
              <a:t> 0.1 </a:t>
            </a:r>
            <a:r>
              <a:rPr lang="fi-FI" dirty="0" err="1" smtClean="0"/>
              <a:t>degree</a:t>
            </a:r>
            <a:r>
              <a:rPr lang="fi-FI" dirty="0" smtClean="0"/>
              <a:t> </a:t>
            </a:r>
            <a:r>
              <a:rPr lang="fi-FI" dirty="0" err="1" smtClean="0"/>
              <a:t>Plate</a:t>
            </a:r>
            <a:r>
              <a:rPr lang="fi-FI" dirty="0" smtClean="0"/>
              <a:t> </a:t>
            </a:r>
            <a:r>
              <a:rPr lang="fi-FI" dirty="0" err="1" smtClean="0"/>
              <a:t>Carree</a:t>
            </a:r>
            <a:r>
              <a:rPr lang="fi-FI" dirty="0" smtClean="0"/>
              <a:t> </a:t>
            </a:r>
            <a:r>
              <a:rPr lang="fi-FI" dirty="0" err="1" smtClean="0"/>
              <a:t>grid</a:t>
            </a:r>
            <a:r>
              <a:rPr lang="fi-FI" dirty="0" smtClean="0"/>
              <a:t> for BRDF inversion and </a:t>
            </a:r>
            <a:r>
              <a:rPr lang="fi-FI" dirty="0" err="1" smtClean="0"/>
              <a:t>albedo</a:t>
            </a:r>
            <a:r>
              <a:rPr lang="fi-FI" dirty="0" smtClean="0"/>
              <a:t> </a:t>
            </a:r>
            <a:r>
              <a:rPr lang="fi-FI" dirty="0" err="1" smtClean="0"/>
              <a:t>production</a:t>
            </a:r>
            <a:endParaRPr lang="fi-FI" dirty="0" smtClean="0"/>
          </a:p>
          <a:p>
            <a:endParaRPr lang="fi-FI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20</a:t>
            </a:fld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21" y="6151412"/>
            <a:ext cx="1535049" cy="3871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46813" y="6232927"/>
            <a:ext cx="1632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28.1.2019 FMI/TM &amp; AR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431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Retrieval</a:t>
            </a:r>
            <a:r>
              <a:rPr lang="fi-FI" dirty="0" smtClean="0"/>
              <a:t> </a:t>
            </a:r>
            <a:r>
              <a:rPr lang="fi-FI" dirty="0" err="1" smtClean="0"/>
              <a:t>specifics</a:t>
            </a:r>
            <a:r>
              <a:rPr lang="fi-FI" dirty="0" smtClean="0"/>
              <a:t> (II)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 </a:t>
            </a:r>
            <a:r>
              <a:rPr lang="fi-FI" b="1" dirty="0" err="1"/>
              <a:t>Poor</a:t>
            </a:r>
            <a:r>
              <a:rPr lang="fi-FI" b="1" dirty="0"/>
              <a:t> </a:t>
            </a:r>
            <a:r>
              <a:rPr lang="fi-FI" b="1" dirty="0" err="1"/>
              <a:t>quality</a:t>
            </a:r>
            <a:r>
              <a:rPr lang="fi-FI" b="1" dirty="0"/>
              <a:t> </a:t>
            </a:r>
            <a:r>
              <a:rPr lang="fi-FI" dirty="0"/>
              <a:t>MODIS </a:t>
            </a:r>
            <a:r>
              <a:rPr lang="fi-FI" dirty="0" err="1"/>
              <a:t>or</a:t>
            </a:r>
            <a:r>
              <a:rPr lang="fi-FI" dirty="0"/>
              <a:t> AVHRR data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b="1" dirty="0" err="1"/>
              <a:t>discarded</a:t>
            </a:r>
            <a:r>
              <a:rPr lang="fi-FI" dirty="0"/>
              <a:t> </a:t>
            </a:r>
            <a:r>
              <a:rPr lang="fi-FI" dirty="0" err="1"/>
              <a:t>according</a:t>
            </a:r>
            <a:r>
              <a:rPr lang="fi-FI" dirty="0"/>
              <a:t> to </a:t>
            </a:r>
            <a:r>
              <a:rPr lang="fi-FI" dirty="0" err="1"/>
              <a:t>overpass</a:t>
            </a:r>
            <a:r>
              <a:rPr lang="fi-FI" dirty="0"/>
              <a:t> </a:t>
            </a:r>
            <a:r>
              <a:rPr lang="fi-FI" dirty="0" err="1"/>
              <a:t>quality</a:t>
            </a:r>
            <a:r>
              <a:rPr lang="fi-FI" dirty="0"/>
              <a:t> </a:t>
            </a:r>
            <a:r>
              <a:rPr lang="fi-FI" dirty="0" err="1"/>
              <a:t>flags</a:t>
            </a:r>
            <a:r>
              <a:rPr lang="fi-FI" dirty="0"/>
              <a:t>.</a:t>
            </a:r>
          </a:p>
          <a:p>
            <a:endParaRPr lang="fi-FI" dirty="0"/>
          </a:p>
          <a:p>
            <a:r>
              <a:rPr lang="fi-FI" dirty="0"/>
              <a:t> </a:t>
            </a:r>
            <a:r>
              <a:rPr lang="fi-FI" dirty="0" err="1"/>
              <a:t>Imagery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SZA&gt;60°, </a:t>
            </a:r>
            <a:r>
              <a:rPr lang="fi-FI" dirty="0" err="1"/>
              <a:t>sun</a:t>
            </a:r>
            <a:r>
              <a:rPr lang="fi-FI" dirty="0"/>
              <a:t> </a:t>
            </a:r>
            <a:r>
              <a:rPr lang="fi-FI" dirty="0" err="1"/>
              <a:t>glint</a:t>
            </a:r>
            <a:r>
              <a:rPr lang="fi-FI" dirty="0"/>
              <a:t>,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uncertain</a:t>
            </a:r>
            <a:r>
              <a:rPr lang="fi-FI" dirty="0"/>
              <a:t> </a:t>
            </a:r>
            <a:r>
              <a:rPr lang="fi-FI" dirty="0" err="1"/>
              <a:t>cloud</a:t>
            </a:r>
            <a:r>
              <a:rPr lang="fi-FI" dirty="0"/>
              <a:t> </a:t>
            </a:r>
            <a:r>
              <a:rPr lang="fi-FI" dirty="0" err="1"/>
              <a:t>mask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accepted</a:t>
            </a:r>
            <a:r>
              <a:rPr lang="fi-FI" dirty="0"/>
              <a:t> 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penalized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BRDF </a:t>
            </a:r>
            <a:r>
              <a:rPr lang="fi-FI" dirty="0" smtClean="0"/>
              <a:t>inversion (</a:t>
            </a:r>
            <a:r>
              <a:rPr lang="fi-FI" dirty="0" err="1" smtClean="0"/>
              <a:t>algorithm</a:t>
            </a:r>
            <a:r>
              <a:rPr lang="fi-FI" dirty="0" smtClean="0"/>
              <a:t> </a:t>
            </a:r>
            <a:r>
              <a:rPr lang="fi-FI" dirty="0" err="1" smtClean="0"/>
              <a:t>allows</a:t>
            </a:r>
            <a:r>
              <a:rPr lang="fi-FI" dirty="0" smtClean="0"/>
              <a:t> for </a:t>
            </a:r>
            <a:r>
              <a:rPr lang="fi-FI" b="1" dirty="0" err="1" smtClean="0"/>
              <a:t>individual</a:t>
            </a:r>
            <a:r>
              <a:rPr lang="fi-FI" b="1" dirty="0" smtClean="0"/>
              <a:t> </a:t>
            </a:r>
            <a:r>
              <a:rPr lang="fi-FI" b="1" dirty="0" err="1" smtClean="0"/>
              <a:t>weighting</a:t>
            </a:r>
            <a:r>
              <a:rPr lang="fi-FI" b="1" dirty="0" smtClean="0"/>
              <a:t> </a:t>
            </a:r>
            <a:r>
              <a:rPr lang="fi-FI" dirty="0" smtClean="0"/>
              <a:t>of </a:t>
            </a:r>
            <a:r>
              <a:rPr lang="fi-FI" dirty="0" err="1" smtClean="0"/>
              <a:t>overpass</a:t>
            </a:r>
            <a:r>
              <a:rPr lang="fi-FI" dirty="0" smtClean="0"/>
              <a:t> </a:t>
            </a:r>
            <a:r>
              <a:rPr lang="fi-FI" dirty="0" err="1" smtClean="0"/>
              <a:t>grid</a:t>
            </a:r>
            <a:r>
              <a:rPr lang="fi-FI" dirty="0" smtClean="0"/>
              <a:t> </a:t>
            </a:r>
            <a:r>
              <a:rPr lang="fi-FI" dirty="0" err="1" smtClean="0"/>
              <a:t>cells</a:t>
            </a:r>
            <a:r>
              <a:rPr lang="fi-FI" dirty="0" smtClean="0"/>
              <a:t>)</a:t>
            </a:r>
            <a:endParaRPr lang="fi-FI" dirty="0"/>
          </a:p>
          <a:p>
            <a:endParaRPr lang="fi-FI" dirty="0"/>
          </a:p>
          <a:p>
            <a:r>
              <a:rPr lang="fi-FI" dirty="0"/>
              <a:t> </a:t>
            </a:r>
            <a:r>
              <a:rPr lang="fi-FI" dirty="0" smtClean="0"/>
              <a:t>To </a:t>
            </a:r>
            <a:r>
              <a:rPr lang="fi-FI" dirty="0" err="1" smtClean="0"/>
              <a:t>improve</a:t>
            </a:r>
            <a:r>
              <a:rPr lang="fi-FI" dirty="0" smtClean="0"/>
              <a:t> </a:t>
            </a:r>
            <a:r>
              <a:rPr lang="fi-FI" dirty="0" err="1" smtClean="0"/>
              <a:t>comparability</a:t>
            </a:r>
            <a:r>
              <a:rPr lang="fi-FI" dirty="0" smtClean="0"/>
              <a:t> </a:t>
            </a:r>
            <a:r>
              <a:rPr lang="fi-FI" dirty="0" err="1" smtClean="0"/>
              <a:t>with</a:t>
            </a:r>
            <a:r>
              <a:rPr lang="fi-FI" dirty="0" smtClean="0"/>
              <a:t> MCD43 (MODIS </a:t>
            </a:r>
            <a:r>
              <a:rPr lang="fi-FI" dirty="0" err="1" smtClean="0"/>
              <a:t>albedo</a:t>
            </a:r>
            <a:r>
              <a:rPr lang="fi-FI" dirty="0" smtClean="0"/>
              <a:t>), </a:t>
            </a:r>
            <a:r>
              <a:rPr lang="fi-FI" dirty="0" err="1" smtClean="0"/>
              <a:t>we</a:t>
            </a:r>
            <a:r>
              <a:rPr lang="fi-FI" dirty="0" smtClean="0"/>
              <a:t> </a:t>
            </a:r>
            <a:r>
              <a:rPr lang="fi-FI" dirty="0" err="1" smtClean="0"/>
              <a:t>also</a:t>
            </a:r>
            <a:r>
              <a:rPr lang="fi-FI" dirty="0" smtClean="0"/>
              <a:t> </a:t>
            </a:r>
            <a:r>
              <a:rPr lang="fi-FI" b="1" dirty="0" err="1" smtClean="0"/>
              <a:t>require</a:t>
            </a:r>
            <a:r>
              <a:rPr lang="fi-FI" b="1" dirty="0" smtClean="0"/>
              <a:t> 7 </a:t>
            </a:r>
            <a:r>
              <a:rPr lang="fi-FI" b="1" dirty="0" err="1" smtClean="0"/>
              <a:t>valid</a:t>
            </a:r>
            <a:r>
              <a:rPr lang="fi-FI" b="1" dirty="0" smtClean="0"/>
              <a:t> </a:t>
            </a:r>
            <a:r>
              <a:rPr lang="fi-FI" b="1" dirty="0" err="1" smtClean="0"/>
              <a:t>observations</a:t>
            </a:r>
            <a:r>
              <a:rPr lang="fi-FI" b="1" dirty="0" smtClean="0"/>
              <a:t> </a:t>
            </a:r>
            <a:r>
              <a:rPr lang="fi-FI" dirty="0" err="1" smtClean="0"/>
              <a:t>during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10-day </a:t>
            </a:r>
            <a:r>
              <a:rPr lang="fi-FI" dirty="0" err="1" smtClean="0"/>
              <a:t>sampling</a:t>
            </a:r>
            <a:r>
              <a:rPr lang="fi-FI" dirty="0" smtClean="0"/>
              <a:t> </a:t>
            </a:r>
            <a:r>
              <a:rPr lang="fi-FI" dirty="0" err="1" smtClean="0"/>
              <a:t>cycle</a:t>
            </a:r>
            <a:r>
              <a:rPr lang="fi-FI" dirty="0" smtClean="0"/>
              <a:t> to </a:t>
            </a:r>
            <a:r>
              <a:rPr lang="fi-FI" dirty="0" err="1" smtClean="0"/>
              <a:t>attempt</a:t>
            </a:r>
            <a:r>
              <a:rPr lang="fi-FI" dirty="0" smtClean="0"/>
              <a:t> RTLSR </a:t>
            </a:r>
            <a:r>
              <a:rPr lang="fi-FI" dirty="0" err="1" smtClean="0"/>
              <a:t>model</a:t>
            </a:r>
            <a:r>
              <a:rPr lang="fi-FI" dirty="0" smtClean="0"/>
              <a:t> inversion for BRDF </a:t>
            </a:r>
            <a:r>
              <a:rPr lang="fi-FI" dirty="0" err="1" smtClean="0"/>
              <a:t>kernels</a:t>
            </a:r>
            <a:endParaRPr lang="fi-FI" dirty="0" smtClean="0"/>
          </a:p>
          <a:p>
            <a:endParaRPr lang="fi-FI" dirty="0"/>
          </a:p>
          <a:p>
            <a:r>
              <a:rPr lang="fi-FI" dirty="0" smtClean="0"/>
              <a:t> </a:t>
            </a:r>
            <a:r>
              <a:rPr lang="fi-FI" dirty="0" err="1" smtClean="0"/>
              <a:t>We</a:t>
            </a:r>
            <a:r>
              <a:rPr lang="fi-FI" dirty="0" smtClean="0"/>
              <a:t> </a:t>
            </a:r>
            <a:r>
              <a:rPr lang="fi-FI" dirty="0" err="1" smtClean="0"/>
              <a:t>have</a:t>
            </a:r>
            <a:r>
              <a:rPr lang="fi-FI" dirty="0" smtClean="0"/>
              <a:t> </a:t>
            </a:r>
            <a:r>
              <a:rPr lang="fi-FI" dirty="0" err="1" smtClean="0"/>
              <a:t>produced</a:t>
            </a:r>
            <a:r>
              <a:rPr lang="fi-FI" dirty="0" smtClean="0"/>
              <a:t> a </a:t>
            </a:r>
            <a:r>
              <a:rPr lang="fi-FI" dirty="0" err="1" smtClean="0"/>
              <a:t>six-month</a:t>
            </a:r>
            <a:r>
              <a:rPr lang="fi-FI" dirty="0" smtClean="0"/>
              <a:t> </a:t>
            </a:r>
            <a:r>
              <a:rPr lang="fi-FI" b="1" dirty="0" smtClean="0"/>
              <a:t>dataset </a:t>
            </a:r>
            <a:r>
              <a:rPr lang="fi-FI" b="1" dirty="0" err="1" smtClean="0"/>
              <a:t>covering</a:t>
            </a:r>
            <a:r>
              <a:rPr lang="fi-FI" b="1" dirty="0" smtClean="0"/>
              <a:t>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latter</a:t>
            </a:r>
            <a:r>
              <a:rPr lang="fi-FI" b="1" dirty="0" smtClean="0"/>
              <a:t> </a:t>
            </a:r>
            <a:r>
              <a:rPr lang="fi-FI" b="1" dirty="0" err="1" smtClean="0"/>
              <a:t>half</a:t>
            </a:r>
            <a:r>
              <a:rPr lang="fi-FI" b="1" dirty="0" smtClean="0"/>
              <a:t> of 2010 </a:t>
            </a:r>
            <a:r>
              <a:rPr lang="fi-FI" dirty="0" smtClean="0"/>
              <a:t>as a </a:t>
            </a:r>
            <a:r>
              <a:rPr lang="fi-FI" b="1" dirty="0" err="1" smtClean="0"/>
              <a:t>demonstrator</a:t>
            </a:r>
            <a:r>
              <a:rPr lang="fi-FI" dirty="0" smtClean="0"/>
              <a:t> dataset for </a:t>
            </a:r>
            <a:r>
              <a:rPr lang="fi-FI" dirty="0" err="1" smtClean="0"/>
              <a:t>this</a:t>
            </a:r>
            <a:r>
              <a:rPr lang="fi-FI" dirty="0" smtClean="0"/>
              <a:t> </a:t>
            </a:r>
            <a:r>
              <a:rPr lang="fi-FI" dirty="0" err="1" smtClean="0"/>
              <a:t>proof</a:t>
            </a:r>
            <a:r>
              <a:rPr lang="fi-FI" dirty="0" smtClean="0"/>
              <a:t>-of-</a:t>
            </a:r>
            <a:r>
              <a:rPr lang="fi-FI" dirty="0" err="1" smtClean="0"/>
              <a:t>concept</a:t>
            </a:r>
            <a:r>
              <a:rPr lang="fi-FI" dirty="0" smtClean="0"/>
              <a:t> </a:t>
            </a:r>
            <a:r>
              <a:rPr lang="fi-FI" dirty="0" err="1" smtClean="0"/>
              <a:t>study</a:t>
            </a:r>
            <a:endParaRPr lang="fi-FI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21</a:t>
            </a:fld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21" y="6151412"/>
            <a:ext cx="1535049" cy="3871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46813" y="6232927"/>
            <a:ext cx="1632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28.1.2019 FMI/TM &amp; AR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2343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en-US" sz="3600" dirty="0" err="1"/>
              <a:t>Material</a:t>
            </a:r>
            <a:r>
              <a:rPr lang="fi-FI" altLang="en-US" sz="3600" dirty="0"/>
              <a:t> for </a:t>
            </a:r>
            <a:r>
              <a:rPr lang="fi-FI" altLang="en-US" sz="3600" dirty="0" err="1"/>
              <a:t>testing</a:t>
            </a:r>
            <a:r>
              <a:rPr lang="fi-FI" altLang="en-US" sz="3600" dirty="0"/>
              <a:t> </a:t>
            </a:r>
            <a:r>
              <a:rPr lang="fi-FI" altLang="en-US" sz="3600" dirty="0" err="1"/>
              <a:t>the</a:t>
            </a:r>
            <a:r>
              <a:rPr lang="fi-FI" altLang="en-US" sz="3600" dirty="0"/>
              <a:t> general </a:t>
            </a:r>
            <a:r>
              <a:rPr lang="fi-FI" altLang="en-US" sz="3600" dirty="0" err="1"/>
              <a:t>intercalibration</a:t>
            </a:r>
            <a:r>
              <a:rPr lang="fi-FI" altLang="en-US" sz="3600" dirty="0"/>
              <a:t> </a:t>
            </a:r>
            <a:r>
              <a:rPr lang="fi-FI" altLang="en-US" sz="3600" dirty="0" err="1"/>
              <a:t>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i-FI" dirty="0"/>
              <a:t> </a:t>
            </a:r>
            <a:r>
              <a:rPr lang="fi-FI" altLang="en-US" dirty="0"/>
              <a:t>MODIS Terra and </a:t>
            </a:r>
            <a:r>
              <a:rPr lang="fi-FI" altLang="en-US" dirty="0" err="1"/>
              <a:t>Aqua</a:t>
            </a:r>
            <a:endParaRPr lang="fi-FI" altLang="en-US" dirty="0"/>
          </a:p>
          <a:p>
            <a:pPr>
              <a:defRPr/>
            </a:pPr>
            <a:r>
              <a:rPr lang="fi-FI" altLang="en-US" dirty="0"/>
              <a:t> AVHRR </a:t>
            </a:r>
            <a:r>
              <a:rPr lang="en-GB" altLang="en-US" dirty="0"/>
              <a:t>NOAA-15, NOAA-18, NOAA-19 and METOP-A/2, data from NOAA </a:t>
            </a:r>
          </a:p>
          <a:p>
            <a:pPr>
              <a:defRPr/>
            </a:pPr>
            <a:r>
              <a:rPr lang="fi-FI" altLang="en-US" dirty="0"/>
              <a:t> 0°N - 75°N</a:t>
            </a:r>
          </a:p>
          <a:p>
            <a:pPr>
              <a:defRPr/>
            </a:pPr>
            <a:r>
              <a:rPr lang="fi-FI" altLang="en-US" dirty="0"/>
              <a:t> -130°E - 45°E</a:t>
            </a:r>
          </a:p>
          <a:p>
            <a:pPr>
              <a:defRPr/>
            </a:pPr>
            <a:r>
              <a:rPr lang="fi-FI" altLang="en-US" dirty="0"/>
              <a:t>TOA </a:t>
            </a:r>
            <a:r>
              <a:rPr lang="fi-FI" altLang="en-US" dirty="0" err="1"/>
              <a:t>reflectance</a:t>
            </a:r>
            <a:r>
              <a:rPr lang="fi-FI" altLang="en-US" dirty="0"/>
              <a:t> </a:t>
            </a:r>
            <a:r>
              <a:rPr lang="fi-FI" altLang="en-US" dirty="0" err="1"/>
              <a:t>values</a:t>
            </a:r>
            <a:r>
              <a:rPr lang="fi-FI" altLang="en-US" dirty="0"/>
              <a:t> </a:t>
            </a:r>
          </a:p>
          <a:p>
            <a:pPr lvl="3">
              <a:defRPr/>
            </a:pPr>
            <a:r>
              <a:rPr lang="fi-FI" altLang="en-US" dirty="0"/>
              <a:t> Sun </a:t>
            </a:r>
            <a:r>
              <a:rPr lang="fi-FI" altLang="en-US" dirty="0" err="1"/>
              <a:t>zenith</a:t>
            </a:r>
            <a:r>
              <a:rPr lang="fi-FI" altLang="en-US" dirty="0"/>
              <a:t> </a:t>
            </a:r>
            <a:r>
              <a:rPr lang="fi-FI" altLang="en-US" dirty="0" err="1"/>
              <a:t>angle</a:t>
            </a:r>
            <a:r>
              <a:rPr lang="fi-FI" altLang="en-US" dirty="0"/>
              <a:t> &lt;=70°,</a:t>
            </a:r>
          </a:p>
          <a:p>
            <a:pPr lvl="3">
              <a:defRPr/>
            </a:pPr>
            <a:r>
              <a:rPr lang="fi-FI" altLang="en-US" dirty="0"/>
              <a:t> </a:t>
            </a:r>
            <a:r>
              <a:rPr lang="fi-FI" altLang="en-US" dirty="0" err="1"/>
              <a:t>Satellite</a:t>
            </a:r>
            <a:r>
              <a:rPr lang="fi-FI" altLang="en-US" dirty="0"/>
              <a:t> </a:t>
            </a:r>
            <a:r>
              <a:rPr lang="fi-FI" altLang="en-US" dirty="0" err="1"/>
              <a:t>zenith</a:t>
            </a:r>
            <a:r>
              <a:rPr lang="fi-FI" altLang="en-US" dirty="0"/>
              <a:t> </a:t>
            </a:r>
            <a:r>
              <a:rPr lang="fi-FI" altLang="en-US" dirty="0" err="1"/>
              <a:t>angle</a:t>
            </a:r>
            <a:r>
              <a:rPr lang="fi-FI" altLang="en-US" dirty="0"/>
              <a:t> &lt;=60°</a:t>
            </a:r>
          </a:p>
          <a:p>
            <a:pPr>
              <a:defRPr/>
            </a:pPr>
            <a:r>
              <a:rPr lang="en-GB" dirty="0"/>
              <a:t> June 29 – July 19, 2010 MODIS &amp; AVHRR</a:t>
            </a:r>
          </a:p>
          <a:p>
            <a:pPr>
              <a:defRPr/>
            </a:pPr>
            <a:r>
              <a:rPr lang="en-GB" dirty="0"/>
              <a:t> June 1 – July 19, 2010, </a:t>
            </a:r>
            <a:r>
              <a:rPr lang="en-GB" dirty="0" smtClean="0"/>
              <a:t>MODIS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22</a:t>
            </a:fld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21" y="6151412"/>
            <a:ext cx="1535049" cy="387189"/>
          </a:xfrm>
          <a:prstGeom prst="rect">
            <a:avLst/>
          </a:prstGeom>
        </p:spPr>
      </p:pic>
      <p:pic>
        <p:nvPicPr>
          <p:cNvPr id="7" name="Picture 2" descr="http://due.esrin.esa.int/files/GlobCover2009_Preview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2" t="9583" r="37366" b="41667"/>
          <a:stretch>
            <a:fillRect/>
          </a:stretch>
        </p:blipFill>
        <p:spPr bwMode="auto">
          <a:xfrm>
            <a:off x="4812923" y="2859074"/>
            <a:ext cx="3498314" cy="151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46813" y="6232927"/>
            <a:ext cx="1632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28.1.2019 FMI/TM &amp; AR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7634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1312"/>
            <a:ext cx="4223015" cy="269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uorakulmio 9"/>
          <p:cNvSpPr/>
          <p:nvPr/>
        </p:nvSpPr>
        <p:spPr>
          <a:xfrm>
            <a:off x="7365349" y="1632753"/>
            <a:ext cx="598260" cy="133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sz="1663"/>
          </a:p>
        </p:txBody>
      </p:sp>
      <p:sp>
        <p:nvSpPr>
          <p:cNvPr id="9" name="Tekstikehys 8"/>
          <p:cNvSpPr txBox="1">
            <a:spLocks noChangeArrowheads="1"/>
          </p:cNvSpPr>
          <p:nvPr/>
        </p:nvSpPr>
        <p:spPr bwMode="auto">
          <a:xfrm>
            <a:off x="7365350" y="1632754"/>
            <a:ext cx="665711" cy="24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fi-FI" altLang="en-US" sz="1016" b="1" i="1">
                <a:solidFill>
                  <a:srgbClr val="00CC00"/>
                </a:solidFill>
              </a:rPr>
              <a:t>n </a:t>
            </a:r>
            <a:r>
              <a:rPr lang="fi-FI" altLang="en-US" sz="1016">
                <a:solidFill>
                  <a:srgbClr val="00CC00"/>
                </a:solidFill>
              </a:rPr>
              <a:t>=</a:t>
            </a:r>
            <a:r>
              <a:rPr lang="fi-FI" altLang="en-US" sz="1016" b="1">
                <a:solidFill>
                  <a:srgbClr val="00CC00"/>
                </a:solidFill>
              </a:rPr>
              <a:t> 1614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1312"/>
            <a:ext cx="4223015" cy="269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405" y="1433333"/>
            <a:ext cx="3613024" cy="372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altLang="en-US" sz="2956" dirty="0"/>
              <a:t>Method</a:t>
            </a:r>
            <a:endParaRPr lang="en-US" altLang="en-US" sz="2956" dirty="0"/>
          </a:p>
        </p:txBody>
      </p:sp>
      <p:sp>
        <p:nvSpPr>
          <p:cNvPr id="14344" name="Text Placeholder 7"/>
          <p:cNvSpPr>
            <a:spLocks noGrp="1"/>
          </p:cNvSpPr>
          <p:nvPr>
            <p:ph type="body" sz="half" idx="10"/>
          </p:nvPr>
        </p:nvSpPr>
        <p:spPr>
          <a:xfrm>
            <a:off x="445799" y="1433333"/>
            <a:ext cx="3926781" cy="4486954"/>
          </a:xfrm>
        </p:spPr>
        <p:txBody>
          <a:bodyPr>
            <a:normAutofit/>
          </a:bodyPr>
          <a:lstStyle/>
          <a:p>
            <a:pPr marL="263947" indent="-263947">
              <a:buFont typeface="Arial" panose="020B0604020202020204" pitchFamily="34" charset="0"/>
              <a:buChar char="•"/>
            </a:pPr>
            <a:r>
              <a:rPr lang="fi-FI" altLang="en-US" sz="1847" dirty="0" err="1"/>
              <a:t>Each</a:t>
            </a:r>
            <a:r>
              <a:rPr lang="fi-FI" altLang="en-US" sz="1847" dirty="0"/>
              <a:t> image is </a:t>
            </a:r>
            <a:r>
              <a:rPr lang="fi-FI" altLang="en-US" sz="1847" dirty="0" err="1"/>
              <a:t>split</a:t>
            </a:r>
            <a:r>
              <a:rPr lang="fi-FI" altLang="en-US" sz="1847" dirty="0"/>
              <a:t> in </a:t>
            </a:r>
            <a:r>
              <a:rPr lang="fi-FI" altLang="en-US" sz="1847" dirty="0" err="1"/>
              <a:t>subsets</a:t>
            </a:r>
            <a:r>
              <a:rPr lang="fi-FI" altLang="en-US" sz="1847" dirty="0"/>
              <a:t> </a:t>
            </a:r>
            <a:r>
              <a:rPr lang="fi-FI" altLang="en-US" sz="1847" dirty="0" err="1"/>
              <a:t>according</a:t>
            </a:r>
            <a:r>
              <a:rPr lang="fi-FI" altLang="en-US" sz="1847" dirty="0"/>
              <a:t> to </a:t>
            </a:r>
            <a:r>
              <a:rPr lang="fi-FI" altLang="en-US" sz="1847" dirty="0" err="1"/>
              <a:t>the</a:t>
            </a:r>
            <a:r>
              <a:rPr lang="fi-FI" altLang="en-US" sz="1847" dirty="0"/>
              <a:t> </a:t>
            </a:r>
            <a:r>
              <a:rPr lang="fi-FI" altLang="en-US" sz="1847" dirty="0" err="1"/>
              <a:t>sun</a:t>
            </a:r>
            <a:r>
              <a:rPr lang="fi-FI" altLang="en-US" sz="1847" dirty="0"/>
              <a:t> </a:t>
            </a:r>
            <a:r>
              <a:rPr lang="fi-FI" altLang="en-US" sz="1847" dirty="0" err="1"/>
              <a:t>zenith</a:t>
            </a:r>
            <a:r>
              <a:rPr lang="fi-FI" altLang="en-US" sz="1847" dirty="0"/>
              <a:t> </a:t>
            </a:r>
            <a:r>
              <a:rPr lang="fi-FI" altLang="en-US" sz="1847" dirty="0" err="1"/>
              <a:t>angle</a:t>
            </a:r>
            <a:r>
              <a:rPr lang="fi-FI" altLang="en-US" sz="1847" dirty="0"/>
              <a:t> </a:t>
            </a:r>
            <a:r>
              <a:rPr lang="fi-FI" altLang="en-US" sz="1847" i="1" dirty="0">
                <a:sym typeface="Symbol" panose="05050102010706020507" pitchFamily="18" charset="2"/>
              </a:rPr>
              <a:t></a:t>
            </a:r>
            <a:r>
              <a:rPr lang="fi-FI" altLang="en-US" sz="1847" i="1" baseline="-25000" dirty="0">
                <a:sym typeface="Symbol" panose="05050102010706020507" pitchFamily="18" charset="2"/>
              </a:rPr>
              <a:t>s</a:t>
            </a:r>
            <a:r>
              <a:rPr lang="fi-FI" altLang="en-US" sz="1847" dirty="0"/>
              <a:t>, </a:t>
            </a:r>
            <a:r>
              <a:rPr lang="fi-FI" altLang="en-US" sz="1847" dirty="0" err="1"/>
              <a:t>satellite</a:t>
            </a:r>
            <a:r>
              <a:rPr lang="fi-FI" altLang="en-US" sz="1847" dirty="0"/>
              <a:t> </a:t>
            </a:r>
            <a:r>
              <a:rPr lang="fi-FI" altLang="en-US" sz="1847" dirty="0" err="1"/>
              <a:t>zenith</a:t>
            </a:r>
            <a:r>
              <a:rPr lang="fi-FI" altLang="en-US" sz="1847" dirty="0"/>
              <a:t> </a:t>
            </a:r>
            <a:r>
              <a:rPr lang="fi-FI" altLang="en-US" sz="1847" dirty="0" err="1"/>
              <a:t>angle</a:t>
            </a:r>
            <a:r>
              <a:rPr lang="fi-FI" altLang="en-US" sz="1847" dirty="0"/>
              <a:t> </a:t>
            </a:r>
            <a:r>
              <a:rPr lang="fi-FI" altLang="en-US" sz="1847" i="1" dirty="0">
                <a:sym typeface="Symbol" panose="05050102010706020507" pitchFamily="18" charset="2"/>
              </a:rPr>
              <a:t></a:t>
            </a:r>
            <a:r>
              <a:rPr lang="fi-FI" altLang="en-US" sz="1847" i="1" baseline="-25000" dirty="0">
                <a:sym typeface="Symbol" panose="05050102010706020507" pitchFamily="18" charset="2"/>
              </a:rPr>
              <a:t>v</a:t>
            </a:r>
            <a:r>
              <a:rPr lang="fi-FI" altLang="en-US" sz="1847" dirty="0">
                <a:sym typeface="Symbol" panose="05050102010706020507" pitchFamily="18" charset="2"/>
              </a:rPr>
              <a:t> </a:t>
            </a:r>
            <a:r>
              <a:rPr lang="fi-FI" altLang="en-US" sz="1847" dirty="0"/>
              <a:t>and </a:t>
            </a:r>
            <a:r>
              <a:rPr lang="fi-FI" altLang="en-US" sz="1847" dirty="0" err="1"/>
              <a:t>the</a:t>
            </a:r>
            <a:r>
              <a:rPr lang="fi-FI" altLang="en-US" sz="1847" dirty="0"/>
              <a:t> </a:t>
            </a:r>
            <a:r>
              <a:rPr lang="fi-FI" altLang="en-US" sz="1847" dirty="0" err="1"/>
              <a:t>azimuth</a:t>
            </a:r>
            <a:r>
              <a:rPr lang="fi-FI" altLang="en-US" sz="1847" dirty="0"/>
              <a:t> </a:t>
            </a:r>
            <a:r>
              <a:rPr lang="fi-FI" altLang="en-US" sz="1847" dirty="0" err="1"/>
              <a:t>difference</a:t>
            </a:r>
            <a:r>
              <a:rPr lang="fi-FI" altLang="en-US" sz="1847" dirty="0"/>
              <a:t> </a:t>
            </a:r>
            <a:r>
              <a:rPr lang="fi-FI" altLang="en-US" sz="1847" dirty="0" err="1"/>
              <a:t>angle</a:t>
            </a:r>
            <a:r>
              <a:rPr lang="fi-FI" altLang="en-US" sz="1847" dirty="0"/>
              <a:t> </a:t>
            </a:r>
            <a:r>
              <a:rPr lang="fi-FI" altLang="en-US" sz="1847" i="1" dirty="0">
                <a:sym typeface="Symbol" panose="05050102010706020507" pitchFamily="18" charset="2"/>
              </a:rPr>
              <a:t></a:t>
            </a:r>
            <a:endParaRPr lang="fi-FI" altLang="en-US" sz="1847" i="1" dirty="0"/>
          </a:p>
          <a:p>
            <a:pPr marL="263947" indent="-263947">
              <a:buFont typeface="Arial" panose="020B0604020202020204" pitchFamily="34" charset="0"/>
              <a:buChar char="•"/>
            </a:pPr>
            <a:r>
              <a:rPr lang="fi-FI" altLang="en-US" sz="1847" dirty="0"/>
              <a:t>For </a:t>
            </a:r>
            <a:r>
              <a:rPr lang="fi-FI" altLang="en-US" sz="1847" dirty="0" err="1"/>
              <a:t>each</a:t>
            </a:r>
            <a:r>
              <a:rPr lang="fi-FI" altLang="en-US" sz="1847" dirty="0"/>
              <a:t> </a:t>
            </a:r>
            <a:r>
              <a:rPr lang="fi-FI" altLang="en-US" sz="1847" dirty="0" err="1"/>
              <a:t>subset</a:t>
            </a:r>
            <a:r>
              <a:rPr lang="fi-FI" altLang="en-US" sz="1847" dirty="0"/>
              <a:t> </a:t>
            </a:r>
            <a:r>
              <a:rPr lang="fi-FI" altLang="en-US" sz="1847" dirty="0" err="1"/>
              <a:t>distribution</a:t>
            </a:r>
            <a:r>
              <a:rPr lang="fi-FI" altLang="en-US" sz="1847" dirty="0"/>
              <a:t> </a:t>
            </a:r>
            <a:r>
              <a:rPr lang="fi-FI" altLang="en-US" sz="1847" dirty="0" err="1"/>
              <a:t>the</a:t>
            </a:r>
            <a:r>
              <a:rPr lang="fi-FI" altLang="en-US" sz="1847" dirty="0"/>
              <a:t> </a:t>
            </a:r>
            <a:r>
              <a:rPr lang="fi-FI" altLang="en-US" sz="1847" dirty="0" err="1"/>
              <a:t>average</a:t>
            </a:r>
            <a:r>
              <a:rPr lang="fi-FI" altLang="en-US" sz="1847" dirty="0"/>
              <a:t> </a:t>
            </a:r>
            <a:r>
              <a:rPr lang="fi-FI" altLang="en-US" sz="1847" dirty="0" err="1"/>
              <a:t>value</a:t>
            </a:r>
            <a:r>
              <a:rPr lang="fi-FI" altLang="en-US" sz="1847" dirty="0"/>
              <a:t> &lt;</a:t>
            </a:r>
            <a:r>
              <a:rPr lang="fi-FI" altLang="en-US" sz="1847" i="1" dirty="0"/>
              <a:t>R&gt;</a:t>
            </a:r>
            <a:r>
              <a:rPr lang="fi-FI" altLang="en-US" sz="1847" dirty="0"/>
              <a:t> and 8% (</a:t>
            </a:r>
            <a:r>
              <a:rPr lang="fi-FI" altLang="en-US" sz="1847" dirty="0" err="1"/>
              <a:t>ocean</a:t>
            </a:r>
            <a:r>
              <a:rPr lang="fi-FI" altLang="en-US" sz="1847" dirty="0"/>
              <a:t>) and 98% (</a:t>
            </a:r>
            <a:r>
              <a:rPr lang="fi-FI" altLang="en-US" sz="1847" dirty="0" err="1"/>
              <a:t>snow</a:t>
            </a:r>
            <a:r>
              <a:rPr lang="fi-FI" altLang="en-US" sz="1847" dirty="0"/>
              <a:t>) </a:t>
            </a:r>
            <a:r>
              <a:rPr lang="fi-FI" altLang="en-US" sz="1847" dirty="0" err="1"/>
              <a:t>quantiles</a:t>
            </a:r>
            <a:r>
              <a:rPr lang="fi-FI" altLang="en-US" sz="1847" dirty="0"/>
              <a:t>, </a:t>
            </a:r>
            <a:r>
              <a:rPr lang="fi-FI" altLang="en-US" sz="1847" i="1" dirty="0"/>
              <a:t>R</a:t>
            </a:r>
            <a:r>
              <a:rPr lang="fi-FI" altLang="en-US" sz="1847" baseline="-25000" dirty="0"/>
              <a:t>8</a:t>
            </a:r>
            <a:r>
              <a:rPr lang="fi-FI" altLang="en-US" sz="1847" dirty="0"/>
              <a:t> and</a:t>
            </a:r>
            <a:r>
              <a:rPr lang="fi-FI" altLang="en-US" sz="1847" i="1" dirty="0"/>
              <a:t> R</a:t>
            </a:r>
            <a:r>
              <a:rPr lang="fi-FI" altLang="en-US" sz="1847" baseline="-25000" dirty="0"/>
              <a:t>98</a:t>
            </a:r>
            <a:r>
              <a:rPr lang="fi-FI" altLang="en-US" sz="1847" dirty="0"/>
              <a:t> </a:t>
            </a:r>
            <a:r>
              <a:rPr lang="fi-FI" altLang="en-US" sz="1847" dirty="0" err="1"/>
              <a:t>respectively</a:t>
            </a:r>
            <a:r>
              <a:rPr lang="fi-FI" altLang="en-US" sz="1847" dirty="0"/>
              <a:t>, </a:t>
            </a:r>
            <a:r>
              <a:rPr lang="fi-FI" altLang="en-US" sz="1847" dirty="0" err="1"/>
              <a:t>are</a:t>
            </a:r>
            <a:r>
              <a:rPr lang="fi-FI" altLang="en-US" sz="1847" dirty="0"/>
              <a:t> </a:t>
            </a:r>
            <a:r>
              <a:rPr lang="fi-FI" altLang="en-US" sz="1847" dirty="0" err="1"/>
              <a:t>derived</a:t>
            </a:r>
            <a:endParaRPr lang="fi-FI" altLang="en-US" sz="1847" dirty="0"/>
          </a:p>
          <a:p>
            <a:pPr marL="263947" indent="-263947">
              <a:buFont typeface="Arial" panose="020B0604020202020204" pitchFamily="34" charset="0"/>
              <a:buChar char="•"/>
            </a:pPr>
            <a:r>
              <a:rPr lang="fi-FI" altLang="en-US" sz="1847" dirty="0" err="1"/>
              <a:t>The</a:t>
            </a:r>
            <a:r>
              <a:rPr lang="fi-FI" altLang="en-US" sz="1847" dirty="0"/>
              <a:t> &lt;</a:t>
            </a:r>
            <a:r>
              <a:rPr lang="fi-FI" altLang="en-US" sz="1847" i="1" dirty="0"/>
              <a:t>R&gt;</a:t>
            </a:r>
            <a:r>
              <a:rPr lang="fi-FI" altLang="en-US" sz="1847" dirty="0"/>
              <a:t> , </a:t>
            </a:r>
            <a:r>
              <a:rPr lang="fi-FI" altLang="en-US" sz="1847" i="1" dirty="0"/>
              <a:t>R</a:t>
            </a:r>
            <a:r>
              <a:rPr lang="fi-FI" altLang="en-US" sz="1847" baseline="-25000" dirty="0"/>
              <a:t>8</a:t>
            </a:r>
            <a:r>
              <a:rPr lang="fi-FI" altLang="en-US" sz="1847" dirty="0"/>
              <a:t> and</a:t>
            </a:r>
            <a:r>
              <a:rPr lang="fi-FI" altLang="en-US" sz="1847" i="1" dirty="0"/>
              <a:t> R</a:t>
            </a:r>
            <a:r>
              <a:rPr lang="fi-FI" altLang="en-US" sz="1847" baseline="-25000" dirty="0"/>
              <a:t>98</a:t>
            </a:r>
            <a:r>
              <a:rPr lang="fi-FI" altLang="en-US" sz="1847" dirty="0"/>
              <a:t> </a:t>
            </a:r>
            <a:r>
              <a:rPr lang="fi-FI" altLang="en-US" sz="1847" dirty="0" err="1"/>
              <a:t>values</a:t>
            </a:r>
            <a:r>
              <a:rPr lang="fi-FI" altLang="en-US" sz="1847" dirty="0"/>
              <a:t> of </a:t>
            </a:r>
            <a:r>
              <a:rPr lang="fi-FI" altLang="en-US" sz="1847" dirty="0" err="1"/>
              <a:t>two</a:t>
            </a:r>
            <a:r>
              <a:rPr lang="fi-FI" altLang="en-US" sz="1847" dirty="0"/>
              <a:t> </a:t>
            </a:r>
            <a:r>
              <a:rPr lang="fi-FI" altLang="en-US" sz="1847" dirty="0" err="1"/>
              <a:t>independent</a:t>
            </a:r>
            <a:r>
              <a:rPr lang="fi-FI" altLang="en-US" sz="1847" dirty="0"/>
              <a:t> data </a:t>
            </a:r>
            <a:r>
              <a:rPr lang="fi-FI" altLang="en-US" sz="1847" dirty="0" err="1"/>
              <a:t>sets</a:t>
            </a:r>
            <a:r>
              <a:rPr lang="fi-FI" altLang="en-US" sz="1847" dirty="0"/>
              <a:t> </a:t>
            </a:r>
            <a:r>
              <a:rPr lang="fi-FI" altLang="en-US" sz="1847" dirty="0" err="1"/>
              <a:t>are</a:t>
            </a:r>
            <a:r>
              <a:rPr lang="fi-FI" altLang="en-US" sz="1847" dirty="0"/>
              <a:t> </a:t>
            </a:r>
            <a:r>
              <a:rPr lang="fi-FI" altLang="en-US" sz="1847" dirty="0" err="1"/>
              <a:t>regressed</a:t>
            </a:r>
            <a:r>
              <a:rPr lang="fi-FI" altLang="en-US" sz="1847" dirty="0"/>
              <a:t> to </a:t>
            </a:r>
            <a:r>
              <a:rPr lang="fi-FI" altLang="en-US" sz="1847" dirty="0" err="1"/>
              <a:t>obtain</a:t>
            </a:r>
            <a:r>
              <a:rPr lang="fi-FI" altLang="en-US" sz="1847" dirty="0"/>
              <a:t> </a:t>
            </a:r>
            <a:r>
              <a:rPr lang="fi-FI" altLang="en-US" sz="1847" dirty="0" err="1"/>
              <a:t>their</a:t>
            </a:r>
            <a:r>
              <a:rPr lang="fi-FI" altLang="en-US" sz="1847" dirty="0"/>
              <a:t> </a:t>
            </a:r>
            <a:r>
              <a:rPr lang="fi-FI" altLang="en-US" sz="1847" dirty="0" err="1"/>
              <a:t>intercalibration</a:t>
            </a:r>
            <a:r>
              <a:rPr lang="fi-FI" altLang="en-US" sz="1847" dirty="0"/>
              <a:t> </a:t>
            </a:r>
            <a:r>
              <a:rPr lang="fi-FI" altLang="en-US" sz="1847" dirty="0" err="1"/>
              <a:t>parameter</a:t>
            </a:r>
            <a:r>
              <a:rPr lang="fi-FI" altLang="en-US" sz="1847" dirty="0"/>
              <a:t> </a:t>
            </a:r>
            <a:r>
              <a:rPr lang="fi-FI" altLang="en-US" sz="1847" dirty="0" err="1"/>
              <a:t>values</a:t>
            </a:r>
            <a:r>
              <a:rPr lang="fi-FI" altLang="en-US" sz="1847" dirty="0"/>
              <a:t> (</a:t>
            </a:r>
            <a:r>
              <a:rPr lang="fi-FI" altLang="en-US" sz="1847" i="1" dirty="0"/>
              <a:t>b</a:t>
            </a:r>
            <a:r>
              <a:rPr lang="fi-FI" altLang="en-US" sz="1847" baseline="-25000" dirty="0"/>
              <a:t>0</a:t>
            </a:r>
            <a:r>
              <a:rPr lang="fi-FI" altLang="en-US" sz="1847" dirty="0"/>
              <a:t> and </a:t>
            </a:r>
            <a:r>
              <a:rPr lang="fi-FI" altLang="en-US" sz="1847" i="1" dirty="0"/>
              <a:t>b</a:t>
            </a:r>
            <a:r>
              <a:rPr lang="fi-FI" altLang="en-US" sz="1847" baseline="-25000" dirty="0"/>
              <a:t>1</a:t>
            </a:r>
            <a:r>
              <a:rPr lang="fi-FI" altLang="en-US" sz="1847" dirty="0"/>
              <a:t>)</a:t>
            </a:r>
          </a:p>
          <a:p>
            <a:pPr marL="263947" indent="-263947">
              <a:buFont typeface="Arial" panose="020B0604020202020204" pitchFamily="34" charset="0"/>
              <a:buChar char="•"/>
            </a:pPr>
            <a:r>
              <a:rPr lang="fi-FI" altLang="en-US" sz="1847" dirty="0" err="1"/>
              <a:t>Deming</a:t>
            </a:r>
            <a:r>
              <a:rPr lang="fi-FI" altLang="en-US" sz="1847" dirty="0"/>
              <a:t> regression is </a:t>
            </a:r>
            <a:r>
              <a:rPr lang="fi-FI" altLang="en-US" sz="1847" dirty="0" err="1"/>
              <a:t>used</a:t>
            </a:r>
            <a:r>
              <a:rPr lang="fi-FI" altLang="en-US" sz="1847" dirty="0"/>
              <a:t> </a:t>
            </a:r>
            <a:r>
              <a:rPr lang="fi-FI" altLang="en-US" sz="1847" dirty="0" err="1"/>
              <a:t>with</a:t>
            </a:r>
            <a:r>
              <a:rPr lang="fi-FI" altLang="en-US" sz="1847" dirty="0"/>
              <a:t> </a:t>
            </a:r>
            <a:r>
              <a:rPr lang="fi-FI" altLang="en-US" sz="1847" dirty="0" err="1"/>
              <a:t>iterated</a:t>
            </a:r>
            <a:r>
              <a:rPr lang="fi-FI" altLang="en-US" sz="1847" dirty="0"/>
              <a:t> </a:t>
            </a:r>
            <a:r>
              <a:rPr lang="fi-FI" altLang="en-US" sz="1847" dirty="0" err="1"/>
              <a:t>weights</a:t>
            </a:r>
            <a:endParaRPr lang="en-US" altLang="en-US" sz="1847" dirty="0"/>
          </a:p>
          <a:p>
            <a:pPr marL="263947" indent="-263947">
              <a:buFont typeface="Arial" panose="020B0604020202020204" pitchFamily="34" charset="0"/>
              <a:buChar char="•"/>
            </a:pPr>
            <a:endParaRPr lang="en-US" altLang="en-US" sz="1663" dirty="0"/>
          </a:p>
        </p:txBody>
      </p:sp>
      <p:sp>
        <p:nvSpPr>
          <p:cNvPr id="8197" name="TextBox 1"/>
          <p:cNvSpPr txBox="1">
            <a:spLocks noChangeArrowheads="1"/>
          </p:cNvSpPr>
          <p:nvPr/>
        </p:nvSpPr>
        <p:spPr bwMode="auto">
          <a:xfrm>
            <a:off x="4572000" y="4426101"/>
            <a:ext cx="2992769" cy="111594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i-FI" altLang="en-US" sz="1663" dirty="0"/>
              <a:t>Set 1</a:t>
            </a:r>
          </a:p>
          <a:p>
            <a:pPr>
              <a:defRPr/>
            </a:pPr>
            <a:r>
              <a:rPr lang="fi-FI" altLang="en-US" sz="1663" i="1" dirty="0">
                <a:solidFill>
                  <a:srgbClr val="0000FF"/>
                </a:solidFill>
              </a:rPr>
              <a:t>R</a:t>
            </a:r>
            <a:r>
              <a:rPr lang="fi-FI" altLang="en-US" sz="1663" baseline="-25000" dirty="0">
                <a:solidFill>
                  <a:srgbClr val="0000FF"/>
                </a:solidFill>
              </a:rPr>
              <a:t>8</a:t>
            </a:r>
            <a:r>
              <a:rPr lang="fi-FI" altLang="en-US" sz="1663" dirty="0">
                <a:solidFill>
                  <a:srgbClr val="0000FF"/>
                </a:solidFill>
              </a:rPr>
              <a:t> = 4, &lt;</a:t>
            </a:r>
            <a:r>
              <a:rPr lang="fi-FI" altLang="en-US" sz="1663" i="1" dirty="0">
                <a:solidFill>
                  <a:srgbClr val="0000FF"/>
                </a:solidFill>
              </a:rPr>
              <a:t>R</a:t>
            </a:r>
            <a:r>
              <a:rPr lang="fi-FI" altLang="en-US" sz="1663" dirty="0">
                <a:solidFill>
                  <a:srgbClr val="0000FF"/>
                </a:solidFill>
              </a:rPr>
              <a:t>&gt; = 33.3 , </a:t>
            </a:r>
            <a:r>
              <a:rPr lang="fi-FI" altLang="en-US" sz="1663" i="1" dirty="0">
                <a:solidFill>
                  <a:srgbClr val="0000FF"/>
                </a:solidFill>
              </a:rPr>
              <a:t>R</a:t>
            </a:r>
            <a:r>
              <a:rPr lang="fi-FI" altLang="en-US" sz="1663" baseline="-25000" dirty="0">
                <a:solidFill>
                  <a:srgbClr val="0000FF"/>
                </a:solidFill>
              </a:rPr>
              <a:t>98</a:t>
            </a:r>
            <a:r>
              <a:rPr lang="fi-FI" altLang="en-US" sz="1663" dirty="0">
                <a:solidFill>
                  <a:srgbClr val="0000FF"/>
                </a:solidFill>
              </a:rPr>
              <a:t> = 89 </a:t>
            </a:r>
          </a:p>
          <a:p>
            <a:pPr>
              <a:defRPr/>
            </a:pPr>
            <a:r>
              <a:rPr lang="fi-FI" altLang="en-US" sz="1663" i="1" dirty="0">
                <a:solidFill>
                  <a:srgbClr val="339933"/>
                </a:solidFill>
              </a:rPr>
              <a:t>R</a:t>
            </a:r>
            <a:r>
              <a:rPr lang="fi-FI" altLang="en-US" sz="1663" baseline="-25000" dirty="0">
                <a:solidFill>
                  <a:srgbClr val="339933"/>
                </a:solidFill>
              </a:rPr>
              <a:t>8</a:t>
            </a:r>
            <a:r>
              <a:rPr lang="fi-FI" altLang="en-US" sz="1663" dirty="0">
                <a:solidFill>
                  <a:srgbClr val="339933"/>
                </a:solidFill>
              </a:rPr>
              <a:t> = 10 , &lt;</a:t>
            </a:r>
            <a:r>
              <a:rPr lang="fi-FI" altLang="en-US" sz="1663" i="1" dirty="0">
                <a:solidFill>
                  <a:srgbClr val="339933"/>
                </a:solidFill>
              </a:rPr>
              <a:t>R</a:t>
            </a:r>
            <a:r>
              <a:rPr lang="fi-FI" altLang="en-US" sz="1663" dirty="0">
                <a:solidFill>
                  <a:srgbClr val="339933"/>
                </a:solidFill>
              </a:rPr>
              <a:t>&gt; = 28.0 , </a:t>
            </a:r>
            <a:r>
              <a:rPr lang="fi-FI" altLang="en-US" sz="1663" i="1" dirty="0">
                <a:solidFill>
                  <a:srgbClr val="339933"/>
                </a:solidFill>
              </a:rPr>
              <a:t>R</a:t>
            </a:r>
            <a:r>
              <a:rPr lang="fi-FI" altLang="en-US" sz="1663" baseline="-25000" dirty="0">
                <a:solidFill>
                  <a:srgbClr val="339933"/>
                </a:solidFill>
              </a:rPr>
              <a:t>98</a:t>
            </a:r>
            <a:r>
              <a:rPr lang="fi-FI" altLang="en-US" sz="1663" dirty="0">
                <a:solidFill>
                  <a:srgbClr val="339933"/>
                </a:solidFill>
              </a:rPr>
              <a:t> = 73 </a:t>
            </a:r>
          </a:p>
          <a:p>
            <a:pPr>
              <a:defRPr/>
            </a:pPr>
            <a:r>
              <a:rPr lang="fi-FI" altLang="en-US" sz="1663" i="1" dirty="0">
                <a:solidFill>
                  <a:schemeClr val="accent6">
                    <a:lumMod val="50000"/>
                  </a:schemeClr>
                </a:solidFill>
              </a:rPr>
              <a:t>R</a:t>
            </a:r>
            <a:r>
              <a:rPr lang="fi-FI" altLang="en-US" sz="1663" baseline="-25000" dirty="0">
                <a:solidFill>
                  <a:schemeClr val="accent6">
                    <a:lumMod val="50000"/>
                  </a:schemeClr>
                </a:solidFill>
              </a:rPr>
              <a:t>8</a:t>
            </a:r>
            <a:r>
              <a:rPr lang="fi-FI" altLang="en-US" sz="1663" dirty="0">
                <a:solidFill>
                  <a:schemeClr val="accent6">
                    <a:lumMod val="50000"/>
                  </a:schemeClr>
                </a:solidFill>
              </a:rPr>
              <a:t> = 11, &lt;</a:t>
            </a:r>
            <a:r>
              <a:rPr lang="fi-FI" altLang="en-US" sz="1663" i="1" dirty="0">
                <a:solidFill>
                  <a:schemeClr val="accent6">
                    <a:lumMod val="50000"/>
                  </a:schemeClr>
                </a:solidFill>
              </a:rPr>
              <a:t>R</a:t>
            </a:r>
            <a:r>
              <a:rPr lang="fi-FI" altLang="en-US" sz="1663" dirty="0">
                <a:solidFill>
                  <a:schemeClr val="accent6">
                    <a:lumMod val="50000"/>
                  </a:schemeClr>
                </a:solidFill>
              </a:rPr>
              <a:t>&gt; = 26.9 , </a:t>
            </a:r>
            <a:r>
              <a:rPr lang="fi-FI" altLang="en-US" sz="1663" i="1" dirty="0">
                <a:solidFill>
                  <a:schemeClr val="accent6">
                    <a:lumMod val="50000"/>
                  </a:schemeClr>
                </a:solidFill>
              </a:rPr>
              <a:t>R</a:t>
            </a:r>
            <a:r>
              <a:rPr lang="fi-FI" altLang="en-US" sz="1663" baseline="-25000" dirty="0">
                <a:solidFill>
                  <a:schemeClr val="accent6">
                    <a:lumMod val="50000"/>
                  </a:schemeClr>
                </a:solidFill>
              </a:rPr>
              <a:t>98</a:t>
            </a:r>
            <a:r>
              <a:rPr lang="fi-FI" altLang="en-US" sz="1663" dirty="0">
                <a:solidFill>
                  <a:schemeClr val="accent6">
                    <a:lumMod val="50000"/>
                  </a:schemeClr>
                </a:solidFill>
              </a:rPr>
              <a:t> = 83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4572000" y="4426101"/>
            <a:ext cx="2992769" cy="111594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i-FI" altLang="en-US" sz="1663" dirty="0"/>
              <a:t>Set 2</a:t>
            </a:r>
          </a:p>
          <a:p>
            <a:pPr>
              <a:defRPr/>
            </a:pPr>
            <a:r>
              <a:rPr lang="fi-FI" altLang="en-US" sz="1663" i="1" dirty="0">
                <a:solidFill>
                  <a:srgbClr val="0000FF"/>
                </a:solidFill>
              </a:rPr>
              <a:t>R</a:t>
            </a:r>
            <a:r>
              <a:rPr lang="fi-FI" altLang="en-US" sz="1663" baseline="-25000" dirty="0">
                <a:solidFill>
                  <a:srgbClr val="0000FF"/>
                </a:solidFill>
              </a:rPr>
              <a:t>8</a:t>
            </a:r>
            <a:r>
              <a:rPr lang="fi-FI" altLang="en-US" sz="1663" dirty="0">
                <a:solidFill>
                  <a:srgbClr val="0000FF"/>
                </a:solidFill>
              </a:rPr>
              <a:t> = 4, &lt;</a:t>
            </a:r>
            <a:r>
              <a:rPr lang="fi-FI" altLang="en-US" sz="1663" i="1" dirty="0">
                <a:solidFill>
                  <a:srgbClr val="0000FF"/>
                </a:solidFill>
              </a:rPr>
              <a:t>R</a:t>
            </a:r>
            <a:r>
              <a:rPr lang="fi-FI" altLang="en-US" sz="1663" dirty="0">
                <a:solidFill>
                  <a:srgbClr val="0000FF"/>
                </a:solidFill>
              </a:rPr>
              <a:t>&gt; = 33.0 , </a:t>
            </a:r>
            <a:r>
              <a:rPr lang="fi-FI" altLang="en-US" sz="1663" i="1" dirty="0">
                <a:solidFill>
                  <a:srgbClr val="0000FF"/>
                </a:solidFill>
              </a:rPr>
              <a:t>R</a:t>
            </a:r>
            <a:r>
              <a:rPr lang="fi-FI" altLang="en-US" sz="1663" baseline="-25000" dirty="0">
                <a:solidFill>
                  <a:srgbClr val="0000FF"/>
                </a:solidFill>
              </a:rPr>
              <a:t>98</a:t>
            </a:r>
            <a:r>
              <a:rPr lang="fi-FI" altLang="en-US" sz="1663" dirty="0">
                <a:solidFill>
                  <a:srgbClr val="0000FF"/>
                </a:solidFill>
              </a:rPr>
              <a:t> = 87 </a:t>
            </a:r>
          </a:p>
          <a:p>
            <a:pPr>
              <a:defRPr/>
            </a:pPr>
            <a:r>
              <a:rPr lang="fi-FI" altLang="en-US" sz="1663" i="1" dirty="0">
                <a:solidFill>
                  <a:srgbClr val="339933"/>
                </a:solidFill>
              </a:rPr>
              <a:t>R</a:t>
            </a:r>
            <a:r>
              <a:rPr lang="fi-FI" altLang="en-US" sz="1663" baseline="-25000" dirty="0">
                <a:solidFill>
                  <a:srgbClr val="339933"/>
                </a:solidFill>
              </a:rPr>
              <a:t>8</a:t>
            </a:r>
            <a:r>
              <a:rPr lang="fi-FI" altLang="en-US" sz="1663" dirty="0">
                <a:solidFill>
                  <a:srgbClr val="339933"/>
                </a:solidFill>
              </a:rPr>
              <a:t> = 11 , &lt;</a:t>
            </a:r>
            <a:r>
              <a:rPr lang="fi-FI" altLang="en-US" sz="1663" i="1" dirty="0">
                <a:solidFill>
                  <a:srgbClr val="339933"/>
                </a:solidFill>
              </a:rPr>
              <a:t>R</a:t>
            </a:r>
            <a:r>
              <a:rPr lang="fi-FI" altLang="en-US" sz="1663" dirty="0">
                <a:solidFill>
                  <a:srgbClr val="339933"/>
                </a:solidFill>
              </a:rPr>
              <a:t>&gt; = 27.2 , </a:t>
            </a:r>
            <a:r>
              <a:rPr lang="fi-FI" altLang="en-US" sz="1663" i="1" dirty="0">
                <a:solidFill>
                  <a:srgbClr val="339933"/>
                </a:solidFill>
              </a:rPr>
              <a:t>R</a:t>
            </a:r>
            <a:r>
              <a:rPr lang="fi-FI" altLang="en-US" sz="1663" baseline="-25000" dirty="0">
                <a:solidFill>
                  <a:srgbClr val="339933"/>
                </a:solidFill>
              </a:rPr>
              <a:t>98</a:t>
            </a:r>
            <a:r>
              <a:rPr lang="fi-FI" altLang="en-US" sz="1663" dirty="0">
                <a:solidFill>
                  <a:srgbClr val="339933"/>
                </a:solidFill>
              </a:rPr>
              <a:t> = 85 </a:t>
            </a:r>
          </a:p>
          <a:p>
            <a:pPr>
              <a:defRPr/>
            </a:pPr>
            <a:r>
              <a:rPr lang="fi-FI" altLang="en-US" sz="1663" i="1" dirty="0">
                <a:solidFill>
                  <a:schemeClr val="accent6">
                    <a:lumMod val="50000"/>
                  </a:schemeClr>
                </a:solidFill>
              </a:rPr>
              <a:t>R</a:t>
            </a:r>
            <a:r>
              <a:rPr lang="fi-FI" altLang="en-US" sz="1663" baseline="-25000" dirty="0">
                <a:solidFill>
                  <a:schemeClr val="accent6">
                    <a:lumMod val="50000"/>
                  </a:schemeClr>
                </a:solidFill>
              </a:rPr>
              <a:t>8</a:t>
            </a:r>
            <a:r>
              <a:rPr lang="fi-FI" altLang="en-US" sz="1663" dirty="0">
                <a:solidFill>
                  <a:schemeClr val="accent6">
                    <a:lumMod val="50000"/>
                  </a:schemeClr>
                </a:solidFill>
              </a:rPr>
              <a:t> = 12, &lt;</a:t>
            </a:r>
            <a:r>
              <a:rPr lang="fi-FI" altLang="en-US" sz="1663" i="1" dirty="0">
                <a:solidFill>
                  <a:schemeClr val="accent6">
                    <a:lumMod val="50000"/>
                  </a:schemeClr>
                </a:solidFill>
              </a:rPr>
              <a:t>R</a:t>
            </a:r>
            <a:r>
              <a:rPr lang="fi-FI" altLang="en-US" sz="1663" dirty="0">
                <a:solidFill>
                  <a:schemeClr val="accent6">
                    <a:lumMod val="50000"/>
                  </a:schemeClr>
                </a:solidFill>
              </a:rPr>
              <a:t>&gt; = 26.4 , </a:t>
            </a:r>
            <a:r>
              <a:rPr lang="fi-FI" altLang="en-US" sz="1663" i="1" dirty="0">
                <a:solidFill>
                  <a:schemeClr val="accent6">
                    <a:lumMod val="50000"/>
                  </a:schemeClr>
                </a:solidFill>
              </a:rPr>
              <a:t>R</a:t>
            </a:r>
            <a:r>
              <a:rPr lang="fi-FI" altLang="en-US" sz="1663" baseline="-25000" dirty="0">
                <a:solidFill>
                  <a:schemeClr val="accent6">
                    <a:lumMod val="50000"/>
                  </a:schemeClr>
                </a:solidFill>
              </a:rPr>
              <a:t>98</a:t>
            </a:r>
            <a:r>
              <a:rPr lang="fi-FI" altLang="en-US" sz="1663" dirty="0">
                <a:solidFill>
                  <a:schemeClr val="accent6">
                    <a:lumMod val="50000"/>
                  </a:schemeClr>
                </a:solidFill>
              </a:rPr>
              <a:t> = 76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21" y="6151412"/>
            <a:ext cx="1535049" cy="3871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46813" y="6232927"/>
            <a:ext cx="1632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28.1.2019 FMI/TM &amp; AR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3542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  <p:bldP spid="8197" grpId="0"/>
      <p:bldP spid="11" grpId="0"/>
      <p:bldP spid="1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altLang="en-US" sz="2956" dirty="0"/>
              <a:t>MODIS Terra, Set 2 vs. Set 1</a:t>
            </a:r>
            <a:endParaRPr lang="en-US" altLang="en-US" sz="2956" dirty="0"/>
          </a:p>
        </p:txBody>
      </p:sp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771287" y="1500784"/>
            <a:ext cx="7525178" cy="34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fi-FI" altLang="en-US" sz="1663"/>
              <a:t>Effect of the minimum number of points in the distributions</a:t>
            </a:r>
            <a:endParaRPr lang="en-US" altLang="en-US" sz="1663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3" t="44104" r="26665" b="43295"/>
          <a:stretch>
            <a:fillRect/>
          </a:stretch>
        </p:blipFill>
        <p:spPr bwMode="auto">
          <a:xfrm>
            <a:off x="5199587" y="2956845"/>
            <a:ext cx="1766922" cy="53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5" t="43092" r="30112" b="42731"/>
          <a:stretch>
            <a:fillRect/>
          </a:stretch>
        </p:blipFill>
        <p:spPr bwMode="auto">
          <a:xfrm>
            <a:off x="6938649" y="4461293"/>
            <a:ext cx="1728797" cy="598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7" t="43700" r="28253" b="43700"/>
          <a:stretch>
            <a:fillRect/>
          </a:stretch>
        </p:blipFill>
        <p:spPr bwMode="auto">
          <a:xfrm>
            <a:off x="6948914" y="3429002"/>
            <a:ext cx="1715600" cy="53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7" t="43700" r="27072" b="43700"/>
          <a:stretch>
            <a:fillRect/>
          </a:stretch>
        </p:blipFill>
        <p:spPr bwMode="auto">
          <a:xfrm>
            <a:off x="5199587" y="3486187"/>
            <a:ext cx="1766922" cy="5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7" t="43700" r="27074" b="43700"/>
          <a:stretch>
            <a:fillRect/>
          </a:stretch>
        </p:blipFill>
        <p:spPr bwMode="auto">
          <a:xfrm>
            <a:off x="5199587" y="4008199"/>
            <a:ext cx="1766922" cy="5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4" t="43700" r="28647" b="43700"/>
          <a:stretch>
            <a:fillRect/>
          </a:stretch>
        </p:blipFill>
        <p:spPr bwMode="auto">
          <a:xfrm>
            <a:off x="5199587" y="4537543"/>
            <a:ext cx="1766922" cy="53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t="43700" r="24197" b="42125"/>
          <a:stretch>
            <a:fillRect/>
          </a:stretch>
        </p:blipFill>
        <p:spPr bwMode="auto">
          <a:xfrm>
            <a:off x="5193722" y="2384977"/>
            <a:ext cx="1755191" cy="598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7" t="43700" r="31097" b="43700"/>
          <a:stretch>
            <a:fillRect/>
          </a:stretch>
        </p:blipFill>
        <p:spPr bwMode="auto">
          <a:xfrm>
            <a:off x="5199587" y="5059554"/>
            <a:ext cx="1596828" cy="53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3" t="43700" r="29523" b="43700"/>
          <a:stretch>
            <a:fillRect/>
          </a:stretch>
        </p:blipFill>
        <p:spPr bwMode="auto">
          <a:xfrm>
            <a:off x="6945980" y="2384978"/>
            <a:ext cx="1728796" cy="53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3" t="43700" r="29523" b="43700"/>
          <a:stretch>
            <a:fillRect/>
          </a:stretch>
        </p:blipFill>
        <p:spPr bwMode="auto">
          <a:xfrm>
            <a:off x="6941580" y="2898192"/>
            <a:ext cx="1730263" cy="53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3" t="43700" r="29523" b="43700"/>
          <a:stretch>
            <a:fillRect/>
          </a:stretch>
        </p:blipFill>
        <p:spPr bwMode="auto">
          <a:xfrm>
            <a:off x="6938649" y="3959811"/>
            <a:ext cx="1728797" cy="53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102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97" y="2099044"/>
            <a:ext cx="3519179" cy="35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02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97" y="2099044"/>
            <a:ext cx="3519179" cy="35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02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95" y="2099044"/>
            <a:ext cx="3519179" cy="35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024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95" y="2099044"/>
            <a:ext cx="3519179" cy="35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2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64" y="2100510"/>
            <a:ext cx="3519179" cy="35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24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31" y="2097579"/>
            <a:ext cx="3519179" cy="358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025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62" y="2093179"/>
            <a:ext cx="3519179" cy="35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025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62" y="2087313"/>
            <a:ext cx="3519179" cy="35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025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62" y="2087313"/>
            <a:ext cx="3519179" cy="35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1025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62" y="2081448"/>
            <a:ext cx="3519179" cy="35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24</a:t>
            </a:fld>
            <a:endParaRPr lang="fi-FI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21" y="6151412"/>
            <a:ext cx="1535049" cy="387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746813" y="6232927"/>
            <a:ext cx="1632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28.1.2019 FMI/TM &amp; AR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1685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itle 1"/>
          <p:cNvSpPr>
            <a:spLocks noGrp="1"/>
          </p:cNvSpPr>
          <p:nvPr>
            <p:ph type="title"/>
          </p:nvPr>
        </p:nvSpPr>
        <p:spPr>
          <a:xfrm>
            <a:off x="845190" y="774955"/>
            <a:ext cx="6850668" cy="651048"/>
          </a:xfrm>
        </p:spPr>
        <p:txBody>
          <a:bodyPr>
            <a:noAutofit/>
          </a:bodyPr>
          <a:lstStyle/>
          <a:p>
            <a:r>
              <a:rPr lang="fi-FI" altLang="en-US" sz="2586" dirty="0"/>
              <a:t>MODIS, </a:t>
            </a:r>
            <a:r>
              <a:rPr lang="fi-FI" altLang="en-US" sz="2586" dirty="0" err="1"/>
              <a:t>effect</a:t>
            </a:r>
            <a:r>
              <a:rPr lang="fi-FI" altLang="en-US" sz="2586" dirty="0"/>
              <a:t> of </a:t>
            </a:r>
            <a:r>
              <a:rPr lang="fi-FI" altLang="en-US" sz="2586" dirty="0" err="1"/>
              <a:t>choice</a:t>
            </a:r>
            <a:r>
              <a:rPr lang="fi-FI" altLang="en-US" sz="2586" dirty="0"/>
              <a:t> of </a:t>
            </a:r>
            <a:r>
              <a:rPr lang="fi-FI" altLang="en-US" sz="2586" dirty="0" err="1"/>
              <a:t>images</a:t>
            </a:r>
            <a:r>
              <a:rPr lang="fi-FI" altLang="en-US" sz="2586" dirty="0"/>
              <a:t> on </a:t>
            </a:r>
            <a:r>
              <a:rPr lang="fi-FI" altLang="en-US" sz="2586" dirty="0" err="1"/>
              <a:t>the</a:t>
            </a:r>
            <a:r>
              <a:rPr lang="fi-FI" altLang="en-US" sz="2586" dirty="0"/>
              <a:t> </a:t>
            </a:r>
            <a:r>
              <a:rPr lang="fi-FI" altLang="en-US" sz="2586" dirty="0" err="1"/>
              <a:t>goodness</a:t>
            </a:r>
            <a:r>
              <a:rPr lang="fi-FI" altLang="en-US" sz="2586" dirty="0"/>
              <a:t> of </a:t>
            </a:r>
            <a:r>
              <a:rPr lang="fi-FI" altLang="en-US" sz="2586" dirty="0" err="1"/>
              <a:t>fit</a:t>
            </a:r>
            <a:endParaRPr lang="en-US" altLang="en-US" sz="2586" dirty="0"/>
          </a:p>
        </p:txBody>
      </p:sp>
      <p:graphicFrame>
        <p:nvGraphicFramePr>
          <p:cNvPr id="5122" name="Object 9"/>
          <p:cNvGraphicFramePr>
            <a:graphicFrameLocks noChangeAspect="1"/>
          </p:cNvGraphicFramePr>
          <p:nvPr>
            <p:extLst/>
          </p:nvPr>
        </p:nvGraphicFramePr>
        <p:xfrm>
          <a:off x="2887780" y="1686170"/>
          <a:ext cx="2765488" cy="765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kvation" r:id="rId3" imgW="1473200" imgH="406400" progId="Equation.3">
                  <p:embed/>
                </p:oleObj>
              </mc:Choice>
              <mc:Fallback>
                <p:oleObj name="Ekvation" r:id="rId3" imgW="14732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7780" y="1686170"/>
                        <a:ext cx="2765488" cy="7654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002" y="2567463"/>
            <a:ext cx="4223977" cy="26869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5562" y="2485330"/>
            <a:ext cx="4223977" cy="27690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1061" y="5356359"/>
            <a:ext cx="3415950" cy="60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63" dirty="0"/>
              <a:t>MODIS </a:t>
            </a:r>
            <a:r>
              <a:rPr lang="fi-FI" sz="1663" dirty="0" err="1"/>
              <a:t>calibration</a:t>
            </a:r>
            <a:r>
              <a:rPr lang="fi-FI" sz="1663" dirty="0"/>
              <a:t> </a:t>
            </a:r>
            <a:r>
              <a:rPr lang="fi-FI" sz="1663" dirty="0" err="1"/>
              <a:t>accuracy</a:t>
            </a:r>
            <a:r>
              <a:rPr lang="fi-FI" sz="1663" dirty="0"/>
              <a:t> in </a:t>
            </a:r>
            <a:r>
              <a:rPr lang="fi-FI" sz="1663" dirty="0" err="1"/>
              <a:t>red</a:t>
            </a:r>
            <a:r>
              <a:rPr lang="fi-FI" sz="1663" dirty="0"/>
              <a:t> </a:t>
            </a:r>
            <a:r>
              <a:rPr lang="fi-FI" sz="1663" dirty="0" err="1"/>
              <a:t>channel</a:t>
            </a:r>
            <a:r>
              <a:rPr lang="fi-FI" sz="1663" dirty="0"/>
              <a:t> is </a:t>
            </a:r>
            <a:r>
              <a:rPr lang="fi-FI" sz="1663" dirty="0" err="1"/>
              <a:t>about</a:t>
            </a:r>
            <a:r>
              <a:rPr lang="fi-FI" sz="1663" dirty="0"/>
              <a:t> 1 %</a:t>
            </a:r>
            <a:endParaRPr lang="en-US" sz="1663" dirty="0"/>
          </a:p>
        </p:txBody>
      </p:sp>
      <p:sp>
        <p:nvSpPr>
          <p:cNvPr id="7" name="TextBox 6"/>
          <p:cNvSpPr txBox="1"/>
          <p:nvPr/>
        </p:nvSpPr>
        <p:spPr>
          <a:xfrm>
            <a:off x="5348653" y="5296678"/>
            <a:ext cx="3415950" cy="60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63" dirty="0"/>
              <a:t>MODIS </a:t>
            </a:r>
            <a:r>
              <a:rPr lang="fi-FI" sz="1663" dirty="0" err="1"/>
              <a:t>calibration</a:t>
            </a:r>
            <a:r>
              <a:rPr lang="fi-FI" sz="1663" dirty="0"/>
              <a:t> </a:t>
            </a:r>
            <a:r>
              <a:rPr lang="fi-FI" sz="1663" dirty="0" err="1"/>
              <a:t>accuracy</a:t>
            </a:r>
            <a:r>
              <a:rPr lang="fi-FI" sz="1663" dirty="0"/>
              <a:t> in NIR </a:t>
            </a:r>
            <a:r>
              <a:rPr lang="fi-FI" sz="1663" dirty="0" err="1"/>
              <a:t>channel</a:t>
            </a:r>
            <a:r>
              <a:rPr lang="fi-FI" sz="1663" dirty="0"/>
              <a:t> is </a:t>
            </a:r>
            <a:r>
              <a:rPr lang="fi-FI" sz="1663" dirty="0" err="1"/>
              <a:t>about</a:t>
            </a:r>
            <a:r>
              <a:rPr lang="fi-FI" sz="1663" dirty="0"/>
              <a:t> 3 %</a:t>
            </a:r>
            <a:endParaRPr lang="en-US" sz="1663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25</a:t>
            </a:fld>
            <a:endParaRPr lang="fi-FI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21" y="6151412"/>
            <a:ext cx="1535049" cy="3871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46813" y="6232927"/>
            <a:ext cx="1632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28.1.2019 FMI/TM &amp; AR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4821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altLang="en-US" sz="2956" dirty="0"/>
              <a:t>AVHRR vs. AVHRR</a:t>
            </a:r>
            <a:endParaRPr lang="en-US" altLang="en-US" sz="2956" dirty="0"/>
          </a:p>
        </p:txBody>
      </p:sp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913521" y="2298464"/>
            <a:ext cx="7378545" cy="60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fi-FI" altLang="en-US" sz="1663"/>
              <a:t>Every second image of the chronologically arranged data set of all AVHRR images is taken in Set 1 and the rest in Set 2</a:t>
            </a:r>
            <a:endParaRPr lang="en-US" altLang="en-US" sz="1663"/>
          </a:p>
        </p:txBody>
      </p:sp>
      <p:pic>
        <p:nvPicPr>
          <p:cNvPr id="174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72" y="3030160"/>
            <a:ext cx="3517712" cy="22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405" y="3000833"/>
            <a:ext cx="3519179" cy="22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951645" y="1433334"/>
            <a:ext cx="6262672" cy="34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fi-FI" altLang="en-US" sz="1663" b="1"/>
              <a:t>One instrument type on four satellites</a:t>
            </a:r>
            <a:endParaRPr lang="en-US" altLang="en-US" sz="1663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26</a:t>
            </a:fld>
            <a:endParaRPr lang="fi-FI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21" y="6151412"/>
            <a:ext cx="1535049" cy="3871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46813" y="6232927"/>
            <a:ext cx="1632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28.1.2019 FMI/TM &amp; AR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1510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08" y="2298464"/>
            <a:ext cx="3882827" cy="330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3" y="2298464"/>
            <a:ext cx="3882827" cy="330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altLang="en-US" sz="2956" dirty="0"/>
              <a:t>AVHRR vs. AVHRR, </a:t>
            </a:r>
            <a:r>
              <a:rPr lang="fi-FI" altLang="en-US" sz="2956" dirty="0" err="1"/>
              <a:t>goodness</a:t>
            </a:r>
            <a:r>
              <a:rPr lang="fi-FI" altLang="en-US" sz="2956" dirty="0"/>
              <a:t> of </a:t>
            </a:r>
            <a:r>
              <a:rPr lang="fi-FI" altLang="en-US" sz="2956" dirty="0" err="1"/>
              <a:t>fit</a:t>
            </a:r>
            <a:endParaRPr lang="en-US" altLang="en-US" sz="2956" dirty="0"/>
          </a:p>
        </p:txBody>
      </p:sp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2643785" y="2563869"/>
            <a:ext cx="1662812" cy="34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63" i="1">
                <a:sym typeface="Symbol" panose="05050102010706020507" pitchFamily="18" charset="2"/>
              </a:rPr>
              <a:t></a:t>
            </a:r>
            <a:r>
              <a:rPr lang="en-US" altLang="en-US" sz="1663">
                <a:sym typeface="Symbol" panose="05050102010706020507" pitchFamily="18" charset="2"/>
              </a:rPr>
              <a:t> (%)</a:t>
            </a:r>
            <a:r>
              <a:rPr lang="en-US" altLang="en-US" sz="1663" i="1">
                <a:sym typeface="Symbol" panose="05050102010706020507" pitchFamily="18" charset="2"/>
              </a:rPr>
              <a:t> </a:t>
            </a:r>
            <a:r>
              <a:rPr lang="en-US" altLang="en-US" sz="1663">
                <a:sym typeface="Symbol" panose="05050102010706020507" pitchFamily="18" charset="2"/>
              </a:rPr>
              <a:t>,</a:t>
            </a:r>
            <a:r>
              <a:rPr lang="en-US" altLang="en-US" sz="1663" i="1">
                <a:sym typeface="Symbol" panose="05050102010706020507" pitchFamily="18" charset="2"/>
              </a:rPr>
              <a:t> </a:t>
            </a:r>
            <a:r>
              <a:rPr lang="en-US" altLang="en-US" sz="1663">
                <a:sym typeface="Symbol" panose="05050102010706020507" pitchFamily="18" charset="2"/>
              </a:rPr>
              <a:t>Red</a:t>
            </a:r>
            <a:endParaRPr lang="en-US" altLang="en-US" sz="1663"/>
          </a:p>
        </p:txBody>
      </p:sp>
      <p:sp>
        <p:nvSpPr>
          <p:cNvPr id="3079" name="TextBox 7"/>
          <p:cNvSpPr txBox="1">
            <a:spLocks noChangeArrowheads="1"/>
          </p:cNvSpPr>
          <p:nvPr/>
        </p:nvSpPr>
        <p:spPr bwMode="auto">
          <a:xfrm>
            <a:off x="6767088" y="2563869"/>
            <a:ext cx="1595361" cy="34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63" i="1">
                <a:sym typeface="Symbol" panose="05050102010706020507" pitchFamily="18" charset="2"/>
              </a:rPr>
              <a:t> </a:t>
            </a:r>
            <a:r>
              <a:rPr lang="en-US" altLang="en-US" sz="1663">
                <a:sym typeface="Symbol" panose="05050102010706020507" pitchFamily="18" charset="2"/>
              </a:rPr>
              <a:t>(%),</a:t>
            </a:r>
            <a:r>
              <a:rPr lang="en-US" altLang="en-US" sz="1663" i="1">
                <a:sym typeface="Symbol" panose="05050102010706020507" pitchFamily="18" charset="2"/>
              </a:rPr>
              <a:t> </a:t>
            </a:r>
            <a:r>
              <a:rPr lang="en-US" altLang="en-US" sz="1663">
                <a:sym typeface="Symbol" panose="05050102010706020507" pitchFamily="18" charset="2"/>
              </a:rPr>
              <a:t>NIR</a:t>
            </a:r>
            <a:endParaRPr lang="en-US" altLang="en-US" sz="1663"/>
          </a:p>
        </p:txBody>
      </p:sp>
      <p:graphicFrame>
        <p:nvGraphicFramePr>
          <p:cNvPr id="3074" name="Object 9"/>
          <p:cNvGraphicFramePr>
            <a:graphicFrameLocks noChangeAspect="1"/>
          </p:cNvGraphicFramePr>
          <p:nvPr/>
        </p:nvGraphicFramePr>
        <p:xfrm>
          <a:off x="3089548" y="1395210"/>
          <a:ext cx="2765488" cy="765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Ekvation" r:id="rId5" imgW="1473200" imgH="406400" progId="Equation.3">
                  <p:embed/>
                </p:oleObj>
              </mc:Choice>
              <mc:Fallback>
                <p:oleObj name="Ekvation" r:id="rId5" imgW="14732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9548" y="1395210"/>
                        <a:ext cx="2765488" cy="7654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27</a:t>
            </a:fld>
            <a:endParaRPr lang="fi-FI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21" y="6151412"/>
            <a:ext cx="1535049" cy="3871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46813" y="6232927"/>
            <a:ext cx="1632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28.1.2019 FMI/TM &amp; AR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6031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altLang="en-US" sz="2956" dirty="0"/>
              <a:t>AVHRR vs. AVHRR, </a:t>
            </a:r>
            <a:r>
              <a:rPr lang="fi-FI" altLang="en-US" sz="2956" dirty="0" err="1"/>
              <a:t>fit</a:t>
            </a:r>
            <a:r>
              <a:rPr lang="fi-FI" altLang="en-US" sz="2956" dirty="0"/>
              <a:t> </a:t>
            </a:r>
            <a:r>
              <a:rPr lang="fi-FI" altLang="en-US" sz="2956" dirty="0" err="1"/>
              <a:t>parameters</a:t>
            </a:r>
            <a:endParaRPr lang="en-US" altLang="en-US" sz="2956" dirty="0"/>
          </a:p>
        </p:txBody>
      </p:sp>
      <p:pic>
        <p:nvPicPr>
          <p:cNvPr id="410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21" y="2402573"/>
            <a:ext cx="3126204" cy="322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190" y="2364450"/>
            <a:ext cx="3162862" cy="325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37841" y="1345355"/>
          <a:ext cx="4715115" cy="8317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7299"/>
                <a:gridCol w="957299"/>
                <a:gridCol w="714615"/>
                <a:gridCol w="1042951"/>
                <a:gridCol w="1042951"/>
              </a:tblGrid>
              <a:tr h="2712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</a:rPr>
                        <a:t> </a:t>
                      </a:r>
                      <a:endParaRPr lang="en-US" sz="17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430" marR="334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Channel</a:t>
                      </a:r>
                      <a:endParaRPr lang="en-US" sz="17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430" marR="334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700" i="1" dirty="0">
                          <a:effectLst/>
                        </a:rPr>
                        <a:t>b</a:t>
                      </a:r>
                      <a:r>
                        <a:rPr lang="en-GB" sz="1700" baseline="-25000" dirty="0">
                          <a:effectLst/>
                        </a:rPr>
                        <a:t>0</a:t>
                      </a:r>
                      <a:endParaRPr lang="en-US" sz="17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430" marR="334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700" i="1" dirty="0">
                          <a:effectLst/>
                        </a:rPr>
                        <a:t>b</a:t>
                      </a:r>
                      <a:r>
                        <a:rPr lang="en-GB" sz="1700" baseline="-25000" dirty="0">
                          <a:effectLst/>
                        </a:rPr>
                        <a:t>1</a:t>
                      </a:r>
                      <a:endParaRPr lang="en-US" sz="17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430" marR="3343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i="1" dirty="0" smtClean="0">
                          <a:effectLst/>
                          <a:sym typeface="Symbol" panose="05050102010706020507" pitchFamily="18" charset="2"/>
                        </a:rPr>
                        <a:t> </a:t>
                      </a:r>
                      <a:r>
                        <a:rPr lang="en-GB" sz="1700" i="0" dirty="0" smtClean="0">
                          <a:effectLst/>
                          <a:sym typeface="Symbol" panose="05050102010706020507" pitchFamily="18" charset="2"/>
                        </a:rPr>
                        <a:t>(%)</a:t>
                      </a:r>
                      <a:endParaRPr lang="en-US" sz="1700" i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430" marR="33430" marT="0" marB="0"/>
                </a:tc>
              </a:tr>
              <a:tr h="27127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Set 2 vs. Set 1</a:t>
                      </a:r>
                      <a:endParaRPr lang="en-US" sz="17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430" marR="334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Red</a:t>
                      </a:r>
                      <a:endParaRPr lang="en-US" sz="17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430" marR="334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</a:rPr>
                        <a:t>0.009</a:t>
                      </a:r>
                      <a:endParaRPr lang="en-US" sz="17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430" marR="334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0.999</a:t>
                      </a:r>
                      <a:endParaRPr lang="en-US" sz="17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430" marR="334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</a:rPr>
                        <a:t>0.063</a:t>
                      </a:r>
                      <a:endParaRPr lang="en-US" sz="17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430" marR="33430" marT="0" marB="0"/>
                </a:tc>
              </a:tr>
              <a:tr h="2712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NIR</a:t>
                      </a:r>
                      <a:endParaRPr lang="en-US" sz="17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430" marR="334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-0.013</a:t>
                      </a:r>
                      <a:endParaRPr lang="en-US" sz="17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430" marR="334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0.999</a:t>
                      </a:r>
                      <a:endParaRPr lang="en-US" sz="17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430" marR="334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</a:rPr>
                        <a:t>0.073</a:t>
                      </a:r>
                      <a:endParaRPr lang="en-US" sz="17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3430" marR="33430" marT="0" marB="0"/>
                </a:tc>
              </a:tr>
            </a:tbl>
          </a:graphicData>
        </a:graphic>
      </p:graphicFrame>
      <p:sp>
        <p:nvSpPr>
          <p:cNvPr id="4127" name="Rectangle 2"/>
          <p:cNvSpPr>
            <a:spLocks noChangeArrowheads="1"/>
          </p:cNvSpPr>
          <p:nvPr/>
        </p:nvSpPr>
        <p:spPr bwMode="auto">
          <a:xfrm>
            <a:off x="6767090" y="1423443"/>
            <a:ext cx="184731" cy="34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1663"/>
          </a:p>
        </p:txBody>
      </p:sp>
      <p:sp>
        <p:nvSpPr>
          <p:cNvPr id="4128" name="Rectangle 4"/>
          <p:cNvSpPr>
            <a:spLocks noChangeArrowheads="1"/>
          </p:cNvSpPr>
          <p:nvPr/>
        </p:nvSpPr>
        <p:spPr bwMode="auto">
          <a:xfrm>
            <a:off x="6500219" y="1423443"/>
            <a:ext cx="184731" cy="34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1663"/>
          </a:p>
        </p:txBody>
      </p:sp>
      <p:graphicFrame>
        <p:nvGraphicFramePr>
          <p:cNvPr id="4098" name="Object 9"/>
          <p:cNvGraphicFramePr>
            <a:graphicFrameLocks noChangeAspect="1"/>
          </p:cNvGraphicFramePr>
          <p:nvPr/>
        </p:nvGraphicFramePr>
        <p:xfrm>
          <a:off x="5698139" y="1453863"/>
          <a:ext cx="2156964" cy="595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Ekvation" r:id="rId5" imgW="1473200" imgH="406400" progId="Equation.3">
                  <p:embed/>
                </p:oleObj>
              </mc:Choice>
              <mc:Fallback>
                <p:oleObj name="Ekvation" r:id="rId5" imgW="14732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8139" y="1453863"/>
                        <a:ext cx="2156964" cy="5953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0895" t="94490" r="41312" b="-691"/>
          <a:stretch/>
        </p:blipFill>
        <p:spPr>
          <a:xfrm>
            <a:off x="1829974" y="5412058"/>
            <a:ext cx="938448" cy="215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30895" t="94490" r="41312" b="-691"/>
          <a:stretch/>
        </p:blipFill>
        <p:spPr>
          <a:xfrm>
            <a:off x="6116309" y="5412058"/>
            <a:ext cx="938448" cy="2158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46" t="41426" r="93284" b="31883"/>
          <a:stretch/>
        </p:blipFill>
        <p:spPr>
          <a:xfrm>
            <a:off x="913521" y="3743380"/>
            <a:ext cx="225227" cy="929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46" t="41426" r="93284" b="31883"/>
          <a:stretch/>
        </p:blipFill>
        <p:spPr>
          <a:xfrm>
            <a:off x="5195190" y="3719919"/>
            <a:ext cx="225227" cy="9290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28</a:t>
            </a:fld>
            <a:endParaRPr lang="fi-FI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21" y="6151412"/>
            <a:ext cx="1535049" cy="3871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46813" y="6232927"/>
            <a:ext cx="1632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28.1.2019 FMI/TM &amp; AR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0520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altLang="en-US" sz="2956" dirty="0"/>
              <a:t>AVHRR vs. MODIS, </a:t>
            </a:r>
            <a:r>
              <a:rPr lang="fi-FI" altLang="en-US" sz="2956" dirty="0" err="1"/>
              <a:t>fit</a:t>
            </a:r>
            <a:r>
              <a:rPr lang="fi-FI" altLang="en-US" sz="2956" dirty="0"/>
              <a:t> </a:t>
            </a:r>
            <a:r>
              <a:rPr lang="fi-FI" altLang="en-US" sz="2956" dirty="0" err="1"/>
              <a:t>parameters</a:t>
            </a:r>
            <a:endParaRPr lang="en-US" altLang="en-US" sz="2956" dirty="0"/>
          </a:p>
        </p:txBody>
      </p:sp>
      <p:pic>
        <p:nvPicPr>
          <p:cNvPr id="2048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262" y="2458295"/>
            <a:ext cx="3224448" cy="332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73" y="2503750"/>
            <a:ext cx="3192188" cy="329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167813" y="1461842"/>
          <a:ext cx="4924801" cy="8317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1140"/>
                <a:gridCol w="1057886"/>
                <a:gridCol w="1057886"/>
                <a:gridCol w="977889"/>
              </a:tblGrid>
              <a:tr h="2712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</a:rPr>
                        <a:t> </a:t>
                      </a:r>
                      <a:endParaRPr lang="en-US" sz="17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351" marR="633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Channel</a:t>
                      </a:r>
                      <a:endParaRPr lang="en-US" sz="17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351" marR="633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700" i="1" dirty="0">
                          <a:effectLst/>
                        </a:rPr>
                        <a:t>b</a:t>
                      </a:r>
                      <a:r>
                        <a:rPr lang="en-GB" sz="1700" baseline="-25000" dirty="0">
                          <a:effectLst/>
                        </a:rPr>
                        <a:t>0</a:t>
                      </a:r>
                      <a:endParaRPr lang="en-US" sz="17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351" marR="633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700" i="1" dirty="0">
                          <a:effectLst/>
                        </a:rPr>
                        <a:t>b</a:t>
                      </a:r>
                      <a:r>
                        <a:rPr lang="en-GB" sz="1700" baseline="-25000" dirty="0">
                          <a:effectLst/>
                        </a:rPr>
                        <a:t>1</a:t>
                      </a:r>
                      <a:endParaRPr lang="en-US" sz="17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351" marR="63351" marT="0" marB="0"/>
                </a:tc>
              </a:tr>
              <a:tr h="271271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AVHRR vs. MODIS</a:t>
                      </a:r>
                      <a:endParaRPr lang="en-US" sz="17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351" marR="633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Red</a:t>
                      </a:r>
                      <a:endParaRPr lang="en-US" sz="17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351" marR="633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1.866</a:t>
                      </a:r>
                      <a:endParaRPr lang="en-US" sz="17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351" marR="633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1.018</a:t>
                      </a:r>
                      <a:endParaRPr lang="en-US" sz="17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351" marR="63351" marT="0" marB="0"/>
                </a:tc>
              </a:tr>
              <a:tr h="2712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NIR</a:t>
                      </a:r>
                      <a:endParaRPr lang="en-US" sz="17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351" marR="633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0.873</a:t>
                      </a:r>
                      <a:endParaRPr lang="en-US" sz="17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351" marR="633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700" dirty="0">
                          <a:effectLst/>
                        </a:rPr>
                        <a:t>1.056</a:t>
                      </a:r>
                      <a:endParaRPr lang="en-US" sz="17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351" marR="63351" marT="0" marB="0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29</a:t>
            </a:fld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21" y="6151412"/>
            <a:ext cx="1535049" cy="3871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46813" y="6232927"/>
            <a:ext cx="1632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28.1.2019 FMI/TM &amp; AR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7983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Key </a:t>
            </a:r>
            <a:r>
              <a:rPr lang="fi-FI" dirty="0" err="1"/>
              <a:t>f</a:t>
            </a:r>
            <a:r>
              <a:rPr lang="fi-FI" dirty="0" err="1" smtClean="0"/>
              <a:t>indings</a:t>
            </a:r>
            <a:r>
              <a:rPr lang="fi-FI" dirty="0" smtClean="0"/>
              <a:t> and </a:t>
            </a:r>
            <a:r>
              <a:rPr lang="fi-FI" dirty="0" err="1" smtClean="0"/>
              <a:t>advances</a:t>
            </a:r>
            <a:r>
              <a:rPr lang="fi-FI" dirty="0" smtClean="0"/>
              <a:t> in </a:t>
            </a:r>
            <a:r>
              <a:rPr lang="fi-FI" dirty="0" err="1" smtClean="0"/>
              <a:t>Phase</a:t>
            </a:r>
            <a:r>
              <a:rPr lang="fi-FI" dirty="0" smtClean="0"/>
              <a:t> II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78000" y="1690689"/>
            <a:ext cx="8370000" cy="4364940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Maturity upgrades: </a:t>
            </a:r>
          </a:p>
          <a:p>
            <a:endParaRPr lang="fi-FI" dirty="0" smtClean="0"/>
          </a:p>
          <a:p>
            <a:endParaRPr lang="fi-FI" dirty="0"/>
          </a:p>
          <a:p>
            <a:endParaRPr lang="fi-FI" dirty="0" smtClean="0"/>
          </a:p>
          <a:p>
            <a:endParaRPr lang="en-US" dirty="0" smtClean="0"/>
          </a:p>
          <a:p>
            <a:endParaRPr lang="en-US" sz="1900" dirty="0" smtClean="0"/>
          </a:p>
          <a:p>
            <a:r>
              <a:rPr lang="en-US" sz="1900" dirty="0" smtClean="0"/>
              <a:t>CDR </a:t>
            </a:r>
            <a:r>
              <a:rPr lang="en-US" sz="1900" dirty="0"/>
              <a:t>data and science </a:t>
            </a:r>
            <a:r>
              <a:rPr lang="en-US" sz="1900" dirty="0" smtClean="0"/>
              <a:t>improvements:</a:t>
            </a:r>
          </a:p>
          <a:p>
            <a:pPr lvl="1"/>
            <a:r>
              <a:rPr lang="fi-FI" sz="1700" dirty="0" smtClean="0"/>
              <a:t>New </a:t>
            </a:r>
            <a:r>
              <a:rPr lang="fi-FI" sz="1700" dirty="0" err="1" smtClean="0"/>
              <a:t>intercalibration</a:t>
            </a:r>
            <a:r>
              <a:rPr lang="fi-FI" sz="1700" dirty="0" smtClean="0"/>
              <a:t> </a:t>
            </a:r>
            <a:r>
              <a:rPr lang="fi-FI" sz="1700" dirty="0" err="1" smtClean="0"/>
              <a:t>method</a:t>
            </a:r>
            <a:r>
              <a:rPr lang="fi-FI" sz="1700" dirty="0" smtClean="0"/>
              <a:t> </a:t>
            </a:r>
            <a:r>
              <a:rPr lang="fi-FI" sz="1700" dirty="0" err="1" smtClean="0"/>
              <a:t>developed</a:t>
            </a:r>
            <a:r>
              <a:rPr lang="fi-FI" sz="1700" dirty="0" smtClean="0"/>
              <a:t> and </a:t>
            </a:r>
            <a:r>
              <a:rPr lang="fi-FI" sz="1700" dirty="0" err="1" smtClean="0"/>
              <a:t>validated</a:t>
            </a:r>
            <a:endParaRPr lang="fi-FI" sz="1700" dirty="0" smtClean="0"/>
          </a:p>
          <a:p>
            <a:pPr lvl="1"/>
            <a:r>
              <a:rPr lang="fi-FI" sz="1700" dirty="0" err="1" smtClean="0"/>
              <a:t>Existing</a:t>
            </a:r>
            <a:r>
              <a:rPr lang="fi-FI" sz="1700" dirty="0" smtClean="0"/>
              <a:t> </a:t>
            </a:r>
            <a:r>
              <a:rPr lang="fi-FI" sz="1700" dirty="0" err="1" smtClean="0"/>
              <a:t>kernel</a:t>
            </a:r>
            <a:r>
              <a:rPr lang="fi-FI" sz="1700" dirty="0" smtClean="0"/>
              <a:t> </a:t>
            </a:r>
            <a:r>
              <a:rPr lang="fi-FI" sz="1700" dirty="0" err="1" smtClean="0"/>
              <a:t>based</a:t>
            </a:r>
            <a:r>
              <a:rPr lang="fi-FI" sz="1700" dirty="0" smtClean="0"/>
              <a:t> </a:t>
            </a:r>
            <a:r>
              <a:rPr lang="fi-FI" sz="1700" dirty="0" err="1" smtClean="0"/>
              <a:t>albedo</a:t>
            </a:r>
            <a:r>
              <a:rPr lang="fi-FI" sz="1700" dirty="0" smtClean="0"/>
              <a:t> </a:t>
            </a:r>
            <a:r>
              <a:rPr lang="fi-FI" sz="1700" dirty="0" err="1" smtClean="0"/>
              <a:t>retrieval</a:t>
            </a:r>
            <a:r>
              <a:rPr lang="fi-FI" sz="1700" dirty="0" smtClean="0"/>
              <a:t> </a:t>
            </a:r>
            <a:r>
              <a:rPr lang="fi-FI" sz="1700" dirty="0" err="1" smtClean="0"/>
              <a:t>method</a:t>
            </a:r>
            <a:r>
              <a:rPr lang="fi-FI" sz="1700" dirty="0" smtClean="0"/>
              <a:t> </a:t>
            </a:r>
            <a:r>
              <a:rPr lang="fi-FI" sz="1700" dirty="0" err="1" smtClean="0"/>
              <a:t>applied</a:t>
            </a:r>
            <a:r>
              <a:rPr lang="fi-FI" sz="1700" dirty="0" smtClean="0"/>
              <a:t> to </a:t>
            </a:r>
            <a:r>
              <a:rPr lang="fi-FI" sz="1700" dirty="0" err="1" smtClean="0"/>
              <a:t>new</a:t>
            </a:r>
            <a:r>
              <a:rPr lang="fi-FI" sz="1700" dirty="0" smtClean="0"/>
              <a:t> </a:t>
            </a:r>
            <a:r>
              <a:rPr lang="fi-FI" sz="1700" dirty="0" err="1" smtClean="0"/>
              <a:t>multi-instrument</a:t>
            </a:r>
            <a:r>
              <a:rPr lang="fi-FI" sz="1700" dirty="0" smtClean="0"/>
              <a:t> </a:t>
            </a:r>
            <a:r>
              <a:rPr lang="fi-FI" sz="1700" dirty="0" err="1" smtClean="0"/>
              <a:t>satellite</a:t>
            </a:r>
            <a:r>
              <a:rPr lang="fi-FI" sz="1700" dirty="0" smtClean="0"/>
              <a:t> data</a:t>
            </a:r>
          </a:p>
          <a:p>
            <a:pPr lvl="1"/>
            <a:r>
              <a:rPr lang="fi-FI" sz="1700" dirty="0" err="1" smtClean="0"/>
              <a:t>Smaller</a:t>
            </a:r>
            <a:r>
              <a:rPr lang="fi-FI" sz="1700" dirty="0" smtClean="0"/>
              <a:t> </a:t>
            </a:r>
            <a:r>
              <a:rPr lang="fi-FI" sz="1700" dirty="0" err="1" smtClean="0"/>
              <a:t>temporal</a:t>
            </a:r>
            <a:r>
              <a:rPr lang="fi-FI" sz="1700" dirty="0" smtClean="0"/>
              <a:t> </a:t>
            </a:r>
            <a:r>
              <a:rPr lang="fi-FI" sz="1700" dirty="0" err="1" smtClean="0"/>
              <a:t>window</a:t>
            </a:r>
            <a:r>
              <a:rPr lang="fi-FI" sz="1700" dirty="0" smtClean="0"/>
              <a:t> (10 </a:t>
            </a:r>
            <a:r>
              <a:rPr lang="fi-FI" sz="1700" dirty="0" err="1" smtClean="0"/>
              <a:t>days</a:t>
            </a:r>
            <a:r>
              <a:rPr lang="fi-FI" sz="1700" dirty="0" smtClean="0"/>
              <a:t>) for </a:t>
            </a:r>
            <a:r>
              <a:rPr lang="fi-FI" sz="1700" dirty="0" err="1" smtClean="0"/>
              <a:t>practically</a:t>
            </a:r>
            <a:r>
              <a:rPr lang="fi-FI" sz="1700" dirty="0" smtClean="0"/>
              <a:t> </a:t>
            </a:r>
            <a:r>
              <a:rPr lang="fi-FI" sz="1700" dirty="0" err="1" smtClean="0"/>
              <a:t>gapfree</a:t>
            </a:r>
            <a:r>
              <a:rPr lang="fi-FI" sz="1700" dirty="0" smtClean="0"/>
              <a:t> </a:t>
            </a:r>
            <a:r>
              <a:rPr lang="fi-FI" sz="1700" dirty="0" err="1" smtClean="0"/>
              <a:t>albedo</a:t>
            </a:r>
            <a:r>
              <a:rPr lang="fi-FI" sz="1700" dirty="0" smtClean="0"/>
              <a:t> </a:t>
            </a:r>
            <a:r>
              <a:rPr lang="fi-FI" sz="1700" dirty="0" err="1" smtClean="0"/>
              <a:t>retrieval</a:t>
            </a:r>
            <a:r>
              <a:rPr lang="fi-FI" sz="1700" dirty="0" smtClean="0"/>
              <a:t> </a:t>
            </a:r>
            <a:r>
              <a:rPr lang="fi-FI" sz="1700" dirty="0" err="1" smtClean="0"/>
              <a:t>achieved</a:t>
            </a:r>
            <a:endParaRPr lang="en-US" sz="1700" dirty="0"/>
          </a:p>
          <a:p>
            <a:r>
              <a:rPr lang="en-US" sz="1900" dirty="0" smtClean="0"/>
              <a:t>Process </a:t>
            </a:r>
            <a:r>
              <a:rPr lang="en-US" sz="1900" dirty="0"/>
              <a:t>and production </a:t>
            </a:r>
            <a:r>
              <a:rPr lang="en-US" sz="1900" dirty="0" smtClean="0"/>
              <a:t>improvements</a:t>
            </a:r>
          </a:p>
          <a:p>
            <a:pPr lvl="1"/>
            <a:r>
              <a:rPr lang="fi-FI" sz="1700" dirty="0" smtClean="0"/>
              <a:t>A </a:t>
            </a:r>
            <a:r>
              <a:rPr lang="fi-FI" sz="1700" dirty="0" err="1" smtClean="0"/>
              <a:t>processing</a:t>
            </a:r>
            <a:r>
              <a:rPr lang="fi-FI" sz="1700" dirty="0" smtClean="0"/>
              <a:t> </a:t>
            </a:r>
            <a:r>
              <a:rPr lang="fi-FI" sz="1700" dirty="0" err="1" smtClean="0"/>
              <a:t>chain</a:t>
            </a:r>
            <a:r>
              <a:rPr lang="fi-FI" sz="1700" dirty="0" smtClean="0"/>
              <a:t> for </a:t>
            </a:r>
            <a:r>
              <a:rPr lang="fi-FI" sz="1700" dirty="0" err="1" smtClean="0"/>
              <a:t>combined</a:t>
            </a:r>
            <a:r>
              <a:rPr lang="fi-FI" sz="1700" dirty="0" smtClean="0"/>
              <a:t> MODIS-AVHRR </a:t>
            </a:r>
            <a:r>
              <a:rPr lang="fi-FI" sz="1700" dirty="0" err="1" smtClean="0"/>
              <a:t>land</a:t>
            </a:r>
            <a:r>
              <a:rPr lang="fi-FI" sz="1700" dirty="0" smtClean="0"/>
              <a:t> </a:t>
            </a:r>
            <a:r>
              <a:rPr lang="fi-FI" sz="1700" dirty="0" err="1" smtClean="0"/>
              <a:t>surface</a:t>
            </a:r>
            <a:r>
              <a:rPr lang="fi-FI" sz="1700" dirty="0" smtClean="0"/>
              <a:t> </a:t>
            </a:r>
            <a:r>
              <a:rPr lang="fi-FI" sz="1700" dirty="0" err="1" smtClean="0"/>
              <a:t>albedo</a:t>
            </a:r>
            <a:r>
              <a:rPr lang="fi-FI" sz="1700" dirty="0" smtClean="0"/>
              <a:t> </a:t>
            </a:r>
            <a:r>
              <a:rPr lang="fi-FI" sz="1700" dirty="0" err="1" smtClean="0"/>
              <a:t>retrieval</a:t>
            </a:r>
            <a:r>
              <a:rPr lang="fi-FI" sz="1700" dirty="0" smtClean="0"/>
              <a:t> </a:t>
            </a:r>
            <a:r>
              <a:rPr lang="fi-FI" sz="1700" dirty="0" err="1" smtClean="0"/>
              <a:t>was</a:t>
            </a:r>
            <a:r>
              <a:rPr lang="fi-FI" sz="1700" dirty="0" smtClean="0"/>
              <a:t> </a:t>
            </a:r>
            <a:r>
              <a:rPr lang="fi-FI" sz="1700" i="1" dirty="0" err="1" smtClean="0"/>
              <a:t>built</a:t>
            </a:r>
            <a:r>
              <a:rPr lang="fi-FI" sz="1700" i="1" dirty="0" smtClean="0"/>
              <a:t> </a:t>
            </a:r>
            <a:r>
              <a:rPr lang="fi-FI" sz="1700" i="1" dirty="0" err="1" smtClean="0"/>
              <a:t>from</a:t>
            </a:r>
            <a:r>
              <a:rPr lang="fi-FI" sz="1700" i="1" dirty="0" smtClean="0"/>
              <a:t> </a:t>
            </a:r>
            <a:r>
              <a:rPr lang="fi-FI" sz="1700" i="1" dirty="0" err="1" smtClean="0"/>
              <a:t>scratch</a:t>
            </a:r>
            <a:endParaRPr lang="fi-FI" sz="1700" i="1" dirty="0" smtClean="0"/>
          </a:p>
          <a:p>
            <a:pPr lvl="1"/>
            <a:r>
              <a:rPr lang="fi-FI" sz="1700" dirty="0" err="1" smtClean="0"/>
              <a:t>Particular</a:t>
            </a:r>
            <a:r>
              <a:rPr lang="fi-FI" sz="1700" dirty="0" smtClean="0"/>
              <a:t> </a:t>
            </a:r>
            <a:r>
              <a:rPr lang="fi-FI" sz="1700" dirty="0" err="1" smtClean="0"/>
              <a:t>acknowledgments</a:t>
            </a:r>
            <a:r>
              <a:rPr lang="fi-FI" sz="1700" dirty="0" smtClean="0"/>
              <a:t> to </a:t>
            </a:r>
            <a:r>
              <a:rPr lang="fi-FI" sz="1700" dirty="0" err="1" smtClean="0"/>
              <a:t>the</a:t>
            </a:r>
            <a:r>
              <a:rPr lang="fi-FI" sz="1700" dirty="0" smtClean="0"/>
              <a:t> MODIS team at </a:t>
            </a:r>
            <a:r>
              <a:rPr lang="fi-FI" sz="1700" dirty="0" err="1" smtClean="0"/>
              <a:t>Umass</a:t>
            </a:r>
            <a:r>
              <a:rPr lang="fi-FI" sz="1700" dirty="0" smtClean="0"/>
              <a:t>-Boston and M. Sütterlin (</a:t>
            </a:r>
            <a:r>
              <a:rPr lang="fi-FI" sz="1700" dirty="0" err="1" smtClean="0"/>
              <a:t>formerly</a:t>
            </a:r>
            <a:r>
              <a:rPr lang="fi-FI" sz="1700" dirty="0" smtClean="0"/>
              <a:t> </a:t>
            </a:r>
            <a:r>
              <a:rPr lang="fi-FI" sz="1700" dirty="0" err="1" smtClean="0"/>
              <a:t>Univ</a:t>
            </a:r>
            <a:r>
              <a:rPr lang="fi-FI" sz="1700" dirty="0" smtClean="0"/>
              <a:t>. Bern) for </a:t>
            </a:r>
            <a:r>
              <a:rPr lang="fi-FI" sz="1700" dirty="0" err="1" smtClean="0"/>
              <a:t>sharing</a:t>
            </a:r>
            <a:r>
              <a:rPr lang="fi-FI" sz="1700" dirty="0" smtClean="0"/>
              <a:t> </a:t>
            </a:r>
            <a:r>
              <a:rPr lang="fi-FI" sz="1700" dirty="0" err="1" smtClean="0"/>
              <a:t>their</a:t>
            </a:r>
            <a:r>
              <a:rPr lang="fi-FI" sz="1700" dirty="0" smtClean="0"/>
              <a:t> </a:t>
            </a:r>
            <a:r>
              <a:rPr lang="fi-FI" sz="1700" dirty="0" err="1" smtClean="0"/>
              <a:t>production</a:t>
            </a:r>
            <a:r>
              <a:rPr lang="fi-FI" sz="1700" dirty="0" smtClean="0"/>
              <a:t> </a:t>
            </a:r>
            <a:r>
              <a:rPr lang="fi-FI" sz="1700" dirty="0" err="1" smtClean="0"/>
              <a:t>code</a:t>
            </a:r>
            <a:r>
              <a:rPr lang="fi-FI" sz="1700" dirty="0" smtClean="0"/>
              <a:t> to </a:t>
            </a:r>
            <a:r>
              <a:rPr lang="fi-FI" sz="1700" dirty="0" err="1" smtClean="0"/>
              <a:t>serve</a:t>
            </a:r>
            <a:r>
              <a:rPr lang="fi-FI" sz="1700" dirty="0" smtClean="0"/>
              <a:t> as </a:t>
            </a:r>
            <a:r>
              <a:rPr lang="fi-FI" sz="1700" dirty="0" err="1" smtClean="0"/>
              <a:t>templates</a:t>
            </a:r>
            <a:endParaRPr lang="fi-FI" sz="1700" dirty="0" smtClean="0"/>
          </a:p>
          <a:p>
            <a:pPr lvl="1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21" y="6151412"/>
            <a:ext cx="1535049" cy="387189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828864"/>
              </p:ext>
            </p:extLst>
          </p:nvPr>
        </p:nvGraphicFramePr>
        <p:xfrm>
          <a:off x="378000" y="2041452"/>
          <a:ext cx="8370887" cy="12957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0582"/>
                <a:gridCol w="1085916"/>
                <a:gridCol w="1238082"/>
                <a:gridCol w="1364311"/>
                <a:gridCol w="1078999"/>
                <a:gridCol w="1196582"/>
                <a:gridCol w="1376415"/>
              </a:tblGrid>
              <a:tr h="17641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Maturity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9" marR="5189" marT="518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SOFTWARE READINESS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9" marR="5189" marT="518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METADATA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9" marR="5189" marT="518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USER DOCUMENTATION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9" marR="5189" marT="518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UNCERTAINTY CHARACTERISATION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9" marR="5189" marT="518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PUBLIC ACCESS, </a:t>
                      </a:r>
                      <a:br>
                        <a:rPr lang="en-US" sz="1400" u="none" strike="noStrike">
                          <a:effectLst/>
                        </a:rPr>
                      </a:br>
                      <a:r>
                        <a:rPr lang="en-US" sz="1400" u="none" strike="noStrike">
                          <a:effectLst/>
                        </a:rPr>
                        <a:t>FEEDBACK, UPDATE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9" marR="5189" marT="518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USAGE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9" marR="5189" marT="5189" marB="0" anchor="ctr"/>
                </a:tc>
              </a:tr>
              <a:tr h="14009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 smtClean="0">
                          <a:effectLst/>
                        </a:rPr>
                        <a:t>Start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9" marR="5189" marT="518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9" marR="5189" marT="518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9" marR="5189" marT="518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9" marR="5189" marT="518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9" marR="5189" marT="518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9" marR="5189" marT="518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9" marR="5189" marT="5189" marB="0" anchor="ctr"/>
                </a:tc>
              </a:tr>
              <a:tr h="140091"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400" b="0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End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9" marR="5189" marT="518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9" marR="5189" marT="518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9" marR="5189" marT="518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9" marR="5189" marT="518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9" marR="5189" marT="518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9" marR="5189" marT="518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9" marR="5189" marT="5189" marB="0" anchor="ctr"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3</a:t>
            </a:fld>
            <a:endParaRPr lang="fi-FI"/>
          </a:p>
        </p:txBody>
      </p:sp>
      <p:sp>
        <p:nvSpPr>
          <p:cNvPr id="10" name="TextBox 9"/>
          <p:cNvSpPr txBox="1"/>
          <p:nvPr/>
        </p:nvSpPr>
        <p:spPr>
          <a:xfrm>
            <a:off x="3746813" y="6232927"/>
            <a:ext cx="1632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28.1.2019 FMI/TM &amp; AR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9232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Key </a:t>
            </a:r>
            <a:r>
              <a:rPr lang="fi-FI" dirty="0" err="1"/>
              <a:t>f</a:t>
            </a:r>
            <a:r>
              <a:rPr lang="fi-FI" dirty="0" err="1" smtClean="0"/>
              <a:t>indings</a:t>
            </a:r>
            <a:r>
              <a:rPr lang="fi-FI" dirty="0" smtClean="0"/>
              <a:t> and </a:t>
            </a:r>
            <a:r>
              <a:rPr lang="fi-FI" dirty="0" err="1" smtClean="0"/>
              <a:t>advances</a:t>
            </a:r>
            <a:r>
              <a:rPr lang="fi-FI" dirty="0" smtClean="0"/>
              <a:t> in </a:t>
            </a:r>
            <a:r>
              <a:rPr lang="fi-FI" dirty="0" err="1" smtClean="0"/>
              <a:t>Phase</a:t>
            </a:r>
            <a:r>
              <a:rPr lang="fi-FI" dirty="0" smtClean="0"/>
              <a:t> II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78000" y="1690689"/>
            <a:ext cx="8370000" cy="4104000"/>
          </a:xfrm>
        </p:spPr>
        <p:txBody>
          <a:bodyPr/>
          <a:lstStyle/>
          <a:p>
            <a:r>
              <a:rPr lang="fi-FI" dirty="0" err="1" smtClean="0"/>
              <a:t>Development</a:t>
            </a:r>
            <a:r>
              <a:rPr lang="fi-FI" dirty="0" smtClean="0"/>
              <a:t> of an </a:t>
            </a:r>
            <a:r>
              <a:rPr lang="fi-FI" dirty="0" err="1" smtClean="0"/>
              <a:t>intercalibration</a:t>
            </a:r>
            <a:r>
              <a:rPr lang="fi-FI" dirty="0" smtClean="0"/>
              <a:t> </a:t>
            </a:r>
            <a:r>
              <a:rPr lang="fi-FI" dirty="0" err="1" smtClean="0"/>
              <a:t>method</a:t>
            </a:r>
            <a:r>
              <a:rPr lang="fi-FI" dirty="0" smtClean="0"/>
              <a:t> for AVHRR and MODIS </a:t>
            </a:r>
            <a:r>
              <a:rPr lang="fi-FI" dirty="0" err="1" smtClean="0"/>
              <a:t>ToA</a:t>
            </a:r>
            <a:r>
              <a:rPr lang="fi-FI" dirty="0" smtClean="0"/>
              <a:t> </a:t>
            </a:r>
            <a:r>
              <a:rPr lang="fi-FI" dirty="0" err="1" smtClean="0"/>
              <a:t>reflectances</a:t>
            </a:r>
            <a:endParaRPr lang="fi-FI" dirty="0" smtClean="0"/>
          </a:p>
          <a:p>
            <a:endParaRPr lang="fi-FI" dirty="0" smtClean="0"/>
          </a:p>
          <a:p>
            <a:r>
              <a:rPr lang="fi-FI" dirty="0" err="1" smtClean="0"/>
              <a:t>Development</a:t>
            </a:r>
            <a:r>
              <a:rPr lang="fi-FI" dirty="0" smtClean="0"/>
              <a:t> of a </a:t>
            </a:r>
            <a:r>
              <a:rPr lang="fi-FI" dirty="0" err="1" smtClean="0"/>
              <a:t>processing</a:t>
            </a:r>
            <a:r>
              <a:rPr lang="fi-FI" dirty="0" smtClean="0"/>
              <a:t> </a:t>
            </a:r>
            <a:r>
              <a:rPr lang="fi-FI" dirty="0" err="1" smtClean="0"/>
              <a:t>framework</a:t>
            </a:r>
            <a:r>
              <a:rPr lang="fi-FI" dirty="0" smtClean="0"/>
              <a:t> </a:t>
            </a:r>
            <a:r>
              <a:rPr lang="fi-FI" dirty="0" err="1" smtClean="0"/>
              <a:t>which</a:t>
            </a:r>
            <a:r>
              <a:rPr lang="fi-FI" dirty="0" smtClean="0"/>
              <a:t> </a:t>
            </a:r>
            <a:r>
              <a:rPr lang="fi-FI" dirty="0" err="1" smtClean="0"/>
              <a:t>integrates</a:t>
            </a:r>
            <a:r>
              <a:rPr lang="fi-FI" dirty="0" smtClean="0"/>
              <a:t> AVHRR and MODIS </a:t>
            </a:r>
            <a:r>
              <a:rPr lang="fi-FI" dirty="0" err="1" smtClean="0"/>
              <a:t>observations</a:t>
            </a:r>
            <a:r>
              <a:rPr lang="fi-FI" dirty="0" smtClean="0"/>
              <a:t> to </a:t>
            </a:r>
            <a:r>
              <a:rPr lang="fi-FI" dirty="0" err="1" smtClean="0"/>
              <a:t>derive</a:t>
            </a:r>
            <a:r>
              <a:rPr lang="fi-FI" dirty="0" smtClean="0"/>
              <a:t> </a:t>
            </a:r>
            <a:r>
              <a:rPr lang="fi-FI" dirty="0" err="1" smtClean="0"/>
              <a:t>global</a:t>
            </a:r>
            <a:r>
              <a:rPr lang="fi-FI" dirty="0" smtClean="0"/>
              <a:t> </a:t>
            </a:r>
            <a:r>
              <a:rPr lang="fi-FI" dirty="0" err="1" smtClean="0"/>
              <a:t>land</a:t>
            </a:r>
            <a:r>
              <a:rPr lang="fi-FI" dirty="0" smtClean="0"/>
              <a:t> </a:t>
            </a:r>
            <a:r>
              <a:rPr lang="fi-FI" dirty="0" err="1" smtClean="0"/>
              <a:t>surface</a:t>
            </a:r>
            <a:r>
              <a:rPr lang="fi-FI" dirty="0" smtClean="0"/>
              <a:t> </a:t>
            </a:r>
            <a:r>
              <a:rPr lang="fi-FI" dirty="0" err="1" smtClean="0"/>
              <a:t>albedo</a:t>
            </a:r>
            <a:endParaRPr lang="fi-FI" dirty="0" smtClean="0"/>
          </a:p>
          <a:p>
            <a:endParaRPr lang="fi-FI" dirty="0"/>
          </a:p>
          <a:p>
            <a:r>
              <a:rPr lang="fi-FI" dirty="0" smtClean="0"/>
              <a:t>Provision of a </a:t>
            </a:r>
            <a:r>
              <a:rPr lang="fi-FI" dirty="0" err="1" smtClean="0"/>
              <a:t>proof</a:t>
            </a:r>
            <a:r>
              <a:rPr lang="fi-FI" dirty="0" smtClean="0"/>
              <a:t>-of-</a:t>
            </a:r>
            <a:r>
              <a:rPr lang="fi-FI" dirty="0" err="1" smtClean="0"/>
              <a:t>concept</a:t>
            </a:r>
            <a:r>
              <a:rPr lang="fi-FI" dirty="0" smtClean="0"/>
              <a:t> </a:t>
            </a:r>
            <a:r>
              <a:rPr lang="fi-FI" dirty="0" err="1" smtClean="0"/>
              <a:t>study</a:t>
            </a:r>
            <a:r>
              <a:rPr lang="fi-FI" dirty="0" smtClean="0"/>
              <a:t> and </a:t>
            </a:r>
            <a:r>
              <a:rPr lang="fi-FI" dirty="0" err="1" smtClean="0"/>
              <a:t>associated</a:t>
            </a:r>
            <a:r>
              <a:rPr lang="fi-FI" dirty="0" smtClean="0"/>
              <a:t> </a:t>
            </a:r>
            <a:r>
              <a:rPr lang="fi-FI" dirty="0" err="1" smtClean="0"/>
              <a:t>journal</a:t>
            </a:r>
            <a:r>
              <a:rPr lang="fi-FI" dirty="0" smtClean="0"/>
              <a:t> </a:t>
            </a:r>
            <a:r>
              <a:rPr lang="fi-FI" dirty="0" err="1" smtClean="0"/>
              <a:t>paper</a:t>
            </a:r>
            <a:r>
              <a:rPr lang="fi-FI" dirty="0" smtClean="0"/>
              <a:t> on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performance</a:t>
            </a:r>
            <a:r>
              <a:rPr lang="fi-FI" dirty="0" smtClean="0"/>
              <a:t> of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new</a:t>
            </a:r>
            <a:r>
              <a:rPr lang="fi-FI" dirty="0" smtClean="0"/>
              <a:t> </a:t>
            </a:r>
            <a:r>
              <a:rPr lang="fi-FI" dirty="0" err="1" smtClean="0"/>
              <a:t>processing</a:t>
            </a:r>
            <a:r>
              <a:rPr lang="fi-FI" dirty="0" smtClean="0"/>
              <a:t> </a:t>
            </a:r>
            <a:r>
              <a:rPr lang="fi-FI" dirty="0" err="1" smtClean="0"/>
              <a:t>algorithm</a:t>
            </a:r>
            <a:r>
              <a:rPr lang="fi-FI" dirty="0" smtClean="0"/>
              <a:t>, </a:t>
            </a:r>
            <a:r>
              <a:rPr lang="fi-FI" dirty="0" err="1" smtClean="0"/>
              <a:t>based</a:t>
            </a:r>
            <a:r>
              <a:rPr lang="fi-FI" dirty="0" smtClean="0"/>
              <a:t> on 6 </a:t>
            </a:r>
            <a:r>
              <a:rPr lang="fi-FI" dirty="0" err="1" smtClean="0"/>
              <a:t>months</a:t>
            </a:r>
            <a:r>
              <a:rPr lang="fi-FI" dirty="0" smtClean="0"/>
              <a:t> of </a:t>
            </a:r>
            <a:r>
              <a:rPr lang="fi-FI" dirty="0" err="1" smtClean="0"/>
              <a:t>processed</a:t>
            </a:r>
            <a:r>
              <a:rPr lang="fi-FI" dirty="0" smtClean="0"/>
              <a:t> MODIS-AVHRR </a:t>
            </a:r>
            <a:r>
              <a:rPr lang="fi-FI" dirty="0" err="1" smtClean="0"/>
              <a:t>combined</a:t>
            </a:r>
            <a:r>
              <a:rPr lang="fi-FI" dirty="0" smtClean="0"/>
              <a:t> </a:t>
            </a:r>
            <a:r>
              <a:rPr lang="fi-FI" dirty="0" err="1" smtClean="0"/>
              <a:t>albedo</a:t>
            </a:r>
            <a:r>
              <a:rPr lang="fi-FI" dirty="0" smtClean="0"/>
              <a:t> data (</a:t>
            </a:r>
            <a:r>
              <a:rPr lang="fi-FI" dirty="0" err="1" smtClean="0"/>
              <a:t>June-December</a:t>
            </a:r>
            <a:r>
              <a:rPr lang="fi-FI" dirty="0" smtClean="0"/>
              <a:t> 2010)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084" y="6159111"/>
            <a:ext cx="1535049" cy="38718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4</a:t>
            </a:fld>
            <a:endParaRPr lang="fi-FI"/>
          </a:p>
        </p:txBody>
      </p:sp>
      <p:sp>
        <p:nvSpPr>
          <p:cNvPr id="10" name="TextBox 9"/>
          <p:cNvSpPr txBox="1"/>
          <p:nvPr/>
        </p:nvSpPr>
        <p:spPr>
          <a:xfrm>
            <a:off x="3746813" y="6232927"/>
            <a:ext cx="1632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28.1.2019 FMI/TM &amp; AR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508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algorithm</a:t>
            </a:r>
            <a:endParaRPr lang="en-US" dirty="0"/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396536" y="2440698"/>
            <a:ext cx="8625969" cy="3465134"/>
            <a:chOff x="4667528" y="13516164"/>
            <a:chExt cx="9687062" cy="3930040"/>
          </a:xfrm>
        </p:grpSpPr>
        <p:grpSp>
          <p:nvGrpSpPr>
            <p:cNvPr id="6" name="Group 19"/>
            <p:cNvGrpSpPr>
              <a:grpSpLocks/>
            </p:cNvGrpSpPr>
            <p:nvPr/>
          </p:nvGrpSpPr>
          <p:grpSpPr bwMode="auto">
            <a:xfrm>
              <a:off x="4779270" y="13516164"/>
              <a:ext cx="3488759" cy="906322"/>
              <a:chOff x="487073" y="2780928"/>
              <a:chExt cx="3488759" cy="906322"/>
            </a:xfrm>
          </p:grpSpPr>
          <p:sp>
            <p:nvSpPr>
              <p:cNvPr id="17" name="Flowchart: Data 16"/>
              <p:cNvSpPr/>
              <p:nvPr/>
            </p:nvSpPr>
            <p:spPr>
              <a:xfrm>
                <a:off x="487073" y="2780928"/>
                <a:ext cx="1777410" cy="863466"/>
              </a:xfrm>
              <a:prstGeom prst="flowChartInputOutput">
                <a:avLst/>
              </a:prstGeom>
              <a:solidFill>
                <a:srgbClr val="63B9E9"/>
              </a:solidFill>
              <a:ln w="12700" cap="flat" cmpd="sng" algn="ctr">
                <a:solidFill>
                  <a:srgbClr val="63B9E9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r>
                  <a:rPr lang="fi-FI" sz="1663" kern="0" dirty="0">
                    <a:solidFill>
                      <a:prstClr val="white"/>
                    </a:solidFill>
                    <a:latin typeface="Arial"/>
                  </a:rPr>
                  <a:t>AVHRR</a:t>
                </a:r>
              </a:p>
              <a:p>
                <a:pPr algn="ctr">
                  <a:defRPr/>
                </a:pPr>
                <a:r>
                  <a:rPr lang="fi-FI" sz="1663" kern="0" dirty="0">
                    <a:solidFill>
                      <a:prstClr val="white"/>
                    </a:solidFill>
                    <a:latin typeface="Arial"/>
                  </a:rPr>
                  <a:t>GAC</a:t>
                </a:r>
              </a:p>
            </p:txBody>
          </p:sp>
          <p:sp>
            <p:nvSpPr>
              <p:cNvPr id="18" name="Flowchart: Data 17"/>
              <p:cNvSpPr/>
              <p:nvPr/>
            </p:nvSpPr>
            <p:spPr>
              <a:xfrm>
                <a:off x="2093030" y="2823784"/>
                <a:ext cx="1882802" cy="863466"/>
              </a:xfrm>
              <a:prstGeom prst="flowChartInputOutput">
                <a:avLst/>
              </a:prstGeom>
              <a:solidFill>
                <a:srgbClr val="63B9E9"/>
              </a:solidFill>
              <a:ln w="12700" cap="flat" cmpd="sng" algn="ctr">
                <a:solidFill>
                  <a:srgbClr val="63B9E9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r>
                  <a:rPr lang="fi-FI" sz="1663" kern="0" dirty="0">
                    <a:solidFill>
                      <a:prstClr val="white"/>
                    </a:solidFill>
                    <a:latin typeface="Arial"/>
                  </a:rPr>
                  <a:t>MODIS@ 5km </a:t>
                </a:r>
              </a:p>
            </p:txBody>
          </p:sp>
        </p:grpSp>
        <p:sp>
          <p:nvSpPr>
            <p:cNvPr id="7" name="Flowchart: Process 6"/>
            <p:cNvSpPr/>
            <p:nvPr/>
          </p:nvSpPr>
          <p:spPr>
            <a:xfrm>
              <a:off x="4667528" y="15892283"/>
              <a:ext cx="3600501" cy="863466"/>
            </a:xfrm>
            <a:prstGeom prst="flowChartProcess">
              <a:avLst/>
            </a:prstGeom>
            <a:solidFill>
              <a:srgbClr val="63B9E9"/>
            </a:solidFill>
            <a:ln w="12700" cap="flat" cmpd="sng" algn="ctr">
              <a:solidFill>
                <a:srgbClr val="63B9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fi-FI" sz="1663" kern="0" dirty="0" err="1">
                  <a:solidFill>
                    <a:prstClr val="white"/>
                  </a:solidFill>
                  <a:latin typeface="Arial"/>
                </a:rPr>
                <a:t>Joint</a:t>
              </a:r>
              <a:r>
                <a:rPr lang="fi-FI" sz="1663" kern="0" dirty="0">
                  <a:solidFill>
                    <a:prstClr val="white"/>
                  </a:solidFill>
                  <a:latin typeface="Arial"/>
                </a:rPr>
                <a:t> </a:t>
              </a:r>
              <a:r>
                <a:rPr lang="fi-FI" sz="1663" kern="0" dirty="0" err="1">
                  <a:solidFill>
                    <a:prstClr val="white"/>
                  </a:solidFill>
                  <a:latin typeface="Arial"/>
                </a:rPr>
                <a:t>atmospheric</a:t>
              </a:r>
              <a:r>
                <a:rPr lang="fi-FI" sz="1663" kern="0" dirty="0">
                  <a:solidFill>
                    <a:prstClr val="white"/>
                  </a:solidFill>
                  <a:latin typeface="Arial"/>
                </a:rPr>
                <a:t> </a:t>
              </a:r>
              <a:r>
                <a:rPr lang="fi-FI" sz="1663" kern="0" dirty="0" err="1">
                  <a:solidFill>
                    <a:prstClr val="white"/>
                  </a:solidFill>
                  <a:latin typeface="Arial"/>
                </a:rPr>
                <a:t>correction</a:t>
              </a:r>
              <a:r>
                <a:rPr lang="fi-FI" sz="1663" kern="0" dirty="0">
                  <a:solidFill>
                    <a:prstClr val="white"/>
                  </a:solidFill>
                  <a:latin typeface="Arial"/>
                </a:rPr>
                <a:t> (6S)</a:t>
              </a:r>
            </a:p>
          </p:txBody>
        </p:sp>
        <p:sp>
          <p:nvSpPr>
            <p:cNvPr id="8" name="Flowchart: Process 7"/>
            <p:cNvSpPr/>
            <p:nvPr/>
          </p:nvSpPr>
          <p:spPr>
            <a:xfrm>
              <a:off x="4667528" y="15497057"/>
              <a:ext cx="3600501" cy="395227"/>
            </a:xfrm>
            <a:prstGeom prst="flowChartProcess">
              <a:avLst/>
            </a:prstGeom>
            <a:solidFill>
              <a:srgbClr val="63B9E9"/>
            </a:solidFill>
            <a:ln w="12700" cap="flat" cmpd="sng" algn="ctr">
              <a:solidFill>
                <a:srgbClr val="63B9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fi-FI" sz="1663" kern="0" dirty="0" err="1">
                  <a:solidFill>
                    <a:prstClr val="white"/>
                  </a:solidFill>
                  <a:latin typeface="Arial"/>
                </a:rPr>
                <a:t>Reprojection</a:t>
              </a:r>
              <a:r>
                <a:rPr lang="fi-FI" sz="1663" kern="0" dirty="0">
                  <a:solidFill>
                    <a:prstClr val="white"/>
                  </a:solidFill>
                  <a:latin typeface="Arial"/>
                </a:rPr>
                <a:t> to common </a:t>
              </a:r>
              <a:r>
                <a:rPr lang="fi-FI" sz="1663" kern="0" dirty="0" err="1">
                  <a:solidFill>
                    <a:prstClr val="white"/>
                  </a:solidFill>
                  <a:latin typeface="Arial"/>
                </a:rPr>
                <a:t>grid</a:t>
              </a:r>
              <a:endParaRPr lang="fi-FI" sz="1663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" name="Down Arrow 8"/>
            <p:cNvSpPr/>
            <p:nvPr/>
          </p:nvSpPr>
          <p:spPr>
            <a:xfrm>
              <a:off x="5091396" y="14524071"/>
              <a:ext cx="1198580" cy="504747"/>
            </a:xfrm>
            <a:prstGeom prst="downArrow">
              <a:avLst/>
            </a:prstGeom>
            <a:solidFill>
              <a:srgbClr val="63B9E9"/>
            </a:solidFill>
            <a:ln w="12700" cap="flat" cmpd="sng" algn="ctr">
              <a:solidFill>
                <a:srgbClr val="63B9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i-FI" sz="1663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6458253" y="14524071"/>
              <a:ext cx="1200167" cy="504747"/>
            </a:xfrm>
            <a:prstGeom prst="downArrow">
              <a:avLst/>
            </a:prstGeom>
            <a:solidFill>
              <a:srgbClr val="63B9E9"/>
            </a:solidFill>
            <a:ln w="12700" cap="flat" cmpd="sng" algn="ctr">
              <a:solidFill>
                <a:srgbClr val="63B9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i-FI" sz="1663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8306129" y="15820856"/>
              <a:ext cx="863612" cy="1061873"/>
            </a:xfrm>
            <a:prstGeom prst="rightArrow">
              <a:avLst/>
            </a:prstGeom>
            <a:solidFill>
              <a:srgbClr val="63B9E9"/>
            </a:solidFill>
            <a:ln w="12700" cap="flat" cmpd="sng" algn="ctr">
              <a:solidFill>
                <a:srgbClr val="63B9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i-FI" sz="1663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" name="Flowchart: Process 11"/>
            <p:cNvSpPr/>
            <p:nvPr/>
          </p:nvSpPr>
          <p:spPr>
            <a:xfrm>
              <a:off x="4667528" y="15149448"/>
              <a:ext cx="3600501" cy="395226"/>
            </a:xfrm>
            <a:prstGeom prst="flowChartProcess">
              <a:avLst/>
            </a:prstGeom>
            <a:solidFill>
              <a:srgbClr val="63B9E9"/>
            </a:solidFill>
            <a:ln w="12700" cap="flat" cmpd="sng" algn="ctr">
              <a:solidFill>
                <a:srgbClr val="63B9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fi-FI" sz="1663" kern="0" dirty="0" err="1">
                  <a:solidFill>
                    <a:prstClr val="white"/>
                  </a:solidFill>
                  <a:latin typeface="Arial"/>
                </a:rPr>
                <a:t>Spectral</a:t>
              </a:r>
              <a:r>
                <a:rPr lang="fi-FI" sz="1663" kern="0" dirty="0">
                  <a:solidFill>
                    <a:prstClr val="white"/>
                  </a:solidFill>
                  <a:latin typeface="Arial"/>
                </a:rPr>
                <a:t> </a:t>
              </a:r>
              <a:r>
                <a:rPr lang="fi-FI" sz="1663" kern="0" dirty="0" err="1">
                  <a:solidFill>
                    <a:prstClr val="white"/>
                  </a:solidFill>
                  <a:latin typeface="Arial"/>
                </a:rPr>
                <a:t>Matching</a:t>
              </a:r>
              <a:endParaRPr lang="fi-FI" sz="1663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" name="Flowchart: Process 12"/>
            <p:cNvSpPr/>
            <p:nvPr/>
          </p:nvSpPr>
          <p:spPr>
            <a:xfrm>
              <a:off x="9242768" y="15652607"/>
              <a:ext cx="1798662" cy="1463448"/>
            </a:xfrm>
            <a:prstGeom prst="flowChartProcess">
              <a:avLst/>
            </a:prstGeom>
            <a:solidFill>
              <a:srgbClr val="63B9E9"/>
            </a:solidFill>
            <a:ln w="12700" cap="flat" cmpd="sng" algn="ctr">
              <a:solidFill>
                <a:srgbClr val="63B9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fi-FI" sz="1663" kern="0" dirty="0">
                  <a:solidFill>
                    <a:prstClr val="white"/>
                  </a:solidFill>
                  <a:latin typeface="Arial"/>
                </a:rPr>
                <a:t>Inversion of </a:t>
              </a:r>
              <a:r>
                <a:rPr lang="fi-FI" sz="1663" kern="0" dirty="0" err="1">
                  <a:solidFill>
                    <a:prstClr val="white"/>
                  </a:solidFill>
                  <a:latin typeface="Arial"/>
                </a:rPr>
                <a:t>RossThick-LiSparse</a:t>
              </a:r>
              <a:r>
                <a:rPr lang="fi-FI" sz="1663" kern="0" dirty="0">
                  <a:solidFill>
                    <a:prstClr val="white"/>
                  </a:solidFill>
                  <a:latin typeface="Arial"/>
                </a:rPr>
                <a:t> BRDF </a:t>
              </a:r>
              <a:r>
                <a:rPr lang="fi-FI" sz="1663" kern="0" dirty="0" err="1">
                  <a:solidFill>
                    <a:prstClr val="white"/>
                  </a:solidFill>
                  <a:latin typeface="Arial"/>
                </a:rPr>
                <a:t>model</a:t>
              </a:r>
              <a:endParaRPr lang="fi-FI" sz="1663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11185895" y="15820856"/>
              <a:ext cx="865199" cy="1061873"/>
            </a:xfrm>
            <a:prstGeom prst="rightArrow">
              <a:avLst/>
            </a:prstGeom>
            <a:solidFill>
              <a:srgbClr val="63B9E9"/>
            </a:solidFill>
            <a:ln w="12700" cap="flat" cmpd="sng" algn="ctr">
              <a:solidFill>
                <a:srgbClr val="63B9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i-FI" sz="1663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5" name="Flowchart: Stored Data 14"/>
            <p:cNvSpPr/>
            <p:nvPr/>
          </p:nvSpPr>
          <p:spPr>
            <a:xfrm>
              <a:off x="12122533" y="15316110"/>
              <a:ext cx="2232057" cy="2130094"/>
            </a:xfrm>
            <a:prstGeom prst="flowChartOnlineStorage">
              <a:avLst/>
            </a:prstGeom>
            <a:solidFill>
              <a:srgbClr val="63B9E9"/>
            </a:solidFill>
            <a:ln w="12700" cap="flat" cmpd="sng" algn="ctr">
              <a:solidFill>
                <a:srgbClr val="63B9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fi-FI" sz="1663" kern="0" dirty="0" err="1">
                  <a:solidFill>
                    <a:prstClr val="white"/>
                  </a:solidFill>
                  <a:latin typeface="Arial"/>
                </a:rPr>
                <a:t>Retrieved</a:t>
              </a:r>
              <a:r>
                <a:rPr lang="fi-FI" sz="1663" kern="0" dirty="0">
                  <a:solidFill>
                    <a:prstClr val="white"/>
                  </a:solidFill>
                  <a:latin typeface="Arial"/>
                </a:rPr>
                <a:t> </a:t>
              </a:r>
              <a:r>
                <a:rPr lang="fi-FI" sz="1663" kern="0" dirty="0" err="1">
                  <a:solidFill>
                    <a:prstClr val="white"/>
                  </a:solidFill>
                  <a:latin typeface="Arial"/>
                </a:rPr>
                <a:t>albedo</a:t>
              </a:r>
              <a:r>
                <a:rPr lang="fi-FI" sz="1663" kern="0" dirty="0">
                  <a:solidFill>
                    <a:prstClr val="white"/>
                  </a:solidFill>
                  <a:latin typeface="Arial"/>
                </a:rPr>
                <a:t> </a:t>
              </a:r>
              <a:r>
                <a:rPr lang="fi-FI" sz="1663" kern="0" dirty="0" err="1">
                  <a:solidFill>
                    <a:prstClr val="white"/>
                  </a:solidFill>
                  <a:latin typeface="Arial"/>
                </a:rPr>
                <a:t>from</a:t>
              </a:r>
              <a:r>
                <a:rPr lang="fi-FI" sz="1663" kern="0" dirty="0">
                  <a:solidFill>
                    <a:prstClr val="white"/>
                  </a:solidFill>
                  <a:latin typeface="Arial"/>
                </a:rPr>
                <a:t> </a:t>
              </a:r>
              <a:r>
                <a:rPr lang="fi-FI" sz="1663" kern="0" dirty="0" err="1">
                  <a:solidFill>
                    <a:prstClr val="white"/>
                  </a:solidFill>
                  <a:latin typeface="Arial"/>
                </a:rPr>
                <a:t>best-fit</a:t>
              </a:r>
              <a:r>
                <a:rPr lang="fi-FI" sz="1663" kern="0" dirty="0">
                  <a:solidFill>
                    <a:prstClr val="white"/>
                  </a:solidFill>
                  <a:latin typeface="Arial"/>
                </a:rPr>
                <a:t> </a:t>
              </a:r>
              <a:r>
                <a:rPr lang="fi-FI" sz="1663" kern="0" dirty="0" err="1">
                  <a:solidFill>
                    <a:prstClr val="white"/>
                  </a:solidFill>
                  <a:latin typeface="Arial"/>
                </a:rPr>
                <a:t>model</a:t>
              </a:r>
              <a:r>
                <a:rPr lang="fi-FI" sz="1663" kern="0" dirty="0">
                  <a:solidFill>
                    <a:prstClr val="white"/>
                  </a:solidFill>
                  <a:latin typeface="Arial"/>
                </a:rPr>
                <a:t> </a:t>
              </a:r>
              <a:r>
                <a:rPr lang="fi-FI" sz="1663" kern="0" dirty="0" err="1">
                  <a:solidFill>
                    <a:prstClr val="white"/>
                  </a:solidFill>
                  <a:latin typeface="Arial"/>
                </a:rPr>
                <a:t>parameters</a:t>
              </a:r>
              <a:endParaRPr lang="fi-FI" sz="1663" kern="0" dirty="0">
                <a:solidFill>
                  <a:prstClr val="white"/>
                </a:solidFill>
                <a:latin typeface="Arial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287" y="1947601"/>
            <a:ext cx="1154303" cy="233907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695655" y="1922534"/>
            <a:ext cx="173253" cy="79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3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5</a:t>
            </a:fld>
            <a:endParaRPr lang="fi-FI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21" y="6151412"/>
            <a:ext cx="1535049" cy="38718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46813" y="6232927"/>
            <a:ext cx="1632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28.1.2019 FMI/TM &amp; AR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6425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err="1" smtClean="0"/>
              <a:t>Intercalibration</a:t>
            </a:r>
            <a:r>
              <a:rPr lang="fi-FI" sz="3200" dirty="0" smtClean="0"/>
              <a:t> </a:t>
            </a:r>
            <a:r>
              <a:rPr lang="fi-FI" sz="3200" dirty="0" err="1" smtClean="0"/>
              <a:t>method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000" y="1825625"/>
            <a:ext cx="8370000" cy="4104000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 algn="just"/>
            <a:r>
              <a:rPr lang="en-US" sz="3000" dirty="0" smtClean="0"/>
              <a:t>Statistical </a:t>
            </a:r>
            <a:r>
              <a:rPr lang="en-US" sz="3000" dirty="0"/>
              <a:t>fitting of reflectance data covering the same area during the same period, but not simultaneously</a:t>
            </a:r>
            <a:r>
              <a:rPr lang="en-US" sz="3400" dirty="0"/>
              <a:t>. </a:t>
            </a:r>
            <a:endParaRPr lang="en-US" sz="3400" dirty="0" smtClean="0"/>
          </a:p>
          <a:p>
            <a:pPr lvl="1" algn="just">
              <a:lnSpc>
                <a:spcPct val="120000"/>
              </a:lnSpc>
            </a:pPr>
            <a:r>
              <a:rPr lang="en-US" sz="2100" dirty="0" smtClean="0"/>
              <a:t>The </a:t>
            </a:r>
            <a:r>
              <a:rPr lang="en-US" sz="2100" dirty="0"/>
              <a:t>entire range of TOA reflectance values and sun/ satellite angles is the basis for the </a:t>
            </a:r>
            <a:r>
              <a:rPr lang="en-US" sz="2100" dirty="0" err="1" smtClean="0"/>
              <a:t>intercalibration</a:t>
            </a:r>
            <a:endParaRPr lang="en-US" sz="2100" dirty="0" smtClean="0"/>
          </a:p>
          <a:p>
            <a:pPr lvl="1" algn="just">
              <a:lnSpc>
                <a:spcPct val="120000"/>
              </a:lnSpc>
            </a:pPr>
            <a:r>
              <a:rPr lang="fi-FI" sz="2100" dirty="0" err="1" smtClean="0"/>
              <a:t>Binning</a:t>
            </a:r>
            <a:r>
              <a:rPr lang="fi-FI" sz="2100" dirty="0" smtClean="0"/>
              <a:t> </a:t>
            </a:r>
            <a:r>
              <a:rPr lang="fi-FI" sz="2100" dirty="0" err="1" smtClean="0"/>
              <a:t>by</a:t>
            </a:r>
            <a:r>
              <a:rPr lang="fi-FI" sz="2100" dirty="0" smtClean="0"/>
              <a:t> </a:t>
            </a:r>
            <a:r>
              <a:rPr lang="fi-FI" sz="2100" dirty="0" err="1" smtClean="0"/>
              <a:t>observations</a:t>
            </a:r>
            <a:r>
              <a:rPr lang="fi-FI" sz="2100" dirty="0" smtClean="0"/>
              <a:t>’ </a:t>
            </a:r>
            <a:r>
              <a:rPr lang="fi-FI" sz="2100" dirty="0" err="1" smtClean="0"/>
              <a:t>viewing</a:t>
            </a:r>
            <a:r>
              <a:rPr lang="fi-FI" sz="2100" dirty="0" smtClean="0"/>
              <a:t>/</a:t>
            </a:r>
            <a:r>
              <a:rPr lang="fi-FI" sz="2100" dirty="0" err="1" smtClean="0"/>
              <a:t>illumination</a:t>
            </a:r>
            <a:r>
              <a:rPr lang="fi-FI" sz="2100" dirty="0" smtClean="0"/>
              <a:t> </a:t>
            </a:r>
            <a:r>
              <a:rPr lang="fi-FI" sz="2100" dirty="0" err="1" smtClean="0"/>
              <a:t>angular</a:t>
            </a:r>
            <a:r>
              <a:rPr lang="fi-FI" sz="2100" dirty="0" smtClean="0"/>
              <a:t> </a:t>
            </a:r>
            <a:r>
              <a:rPr lang="fi-FI" sz="2100" dirty="0" err="1" smtClean="0"/>
              <a:t>geometry</a:t>
            </a:r>
            <a:endParaRPr lang="en-US" sz="2100" dirty="0" smtClean="0"/>
          </a:p>
          <a:p>
            <a:pPr lvl="1" algn="just">
              <a:lnSpc>
                <a:spcPct val="120000"/>
              </a:lnSpc>
            </a:pPr>
            <a:r>
              <a:rPr lang="en-US" sz="2100" dirty="0" smtClean="0"/>
              <a:t>No </a:t>
            </a:r>
            <a:r>
              <a:rPr lang="en-US" sz="2100" dirty="0"/>
              <a:t>cloud </a:t>
            </a:r>
            <a:r>
              <a:rPr lang="en-US" sz="2100" dirty="0" smtClean="0"/>
              <a:t>masking</a:t>
            </a:r>
          </a:p>
          <a:p>
            <a:pPr lvl="1" algn="just">
              <a:lnSpc>
                <a:spcPct val="120000"/>
              </a:lnSpc>
            </a:pPr>
            <a:r>
              <a:rPr lang="en-US" sz="2100" dirty="0" smtClean="0"/>
              <a:t>No </a:t>
            </a:r>
            <a:r>
              <a:rPr lang="en-US" sz="2100" dirty="0"/>
              <a:t>assumption that the calibration derived for nadir viewing will apply also for other satellite </a:t>
            </a:r>
            <a:r>
              <a:rPr lang="en-US" sz="2100" dirty="0" smtClean="0"/>
              <a:t>angles</a:t>
            </a:r>
          </a:p>
          <a:p>
            <a:pPr lvl="1" algn="just">
              <a:lnSpc>
                <a:spcPct val="120000"/>
              </a:lnSpc>
            </a:pPr>
            <a:r>
              <a:rPr lang="en-US" sz="2100" dirty="0" smtClean="0"/>
              <a:t>Can </a:t>
            </a:r>
            <a:r>
              <a:rPr lang="en-US" sz="2100" dirty="0"/>
              <a:t>be used as an additional test for the angular reliability of the SNO based </a:t>
            </a:r>
            <a:r>
              <a:rPr lang="en-US" sz="2100" dirty="0" smtClean="0"/>
              <a:t>calibration</a:t>
            </a:r>
          </a:p>
          <a:p>
            <a:pPr lvl="1" algn="just">
              <a:lnSpc>
                <a:spcPct val="120000"/>
              </a:lnSpc>
            </a:pPr>
            <a:r>
              <a:rPr lang="en-US" sz="2100" dirty="0" smtClean="0"/>
              <a:t>Possibility </a:t>
            </a:r>
            <a:r>
              <a:rPr lang="en-US" sz="2100" dirty="0"/>
              <a:t>of dedicated calibration for target type of </a:t>
            </a:r>
            <a:r>
              <a:rPr lang="en-US" sz="2100" dirty="0" smtClean="0"/>
              <a:t>interest</a:t>
            </a:r>
          </a:p>
          <a:p>
            <a:pPr lvl="1" algn="just">
              <a:lnSpc>
                <a:spcPct val="120000"/>
              </a:lnSpc>
            </a:pPr>
            <a:r>
              <a:rPr lang="en-US" sz="2100" dirty="0" smtClean="0"/>
              <a:t>Radiances </a:t>
            </a:r>
            <a:r>
              <a:rPr lang="en-US" sz="2100" dirty="0"/>
              <a:t>instead of TOA reflectance values can be used, if all images are first normalized to a reference earth-sun </a:t>
            </a:r>
            <a:r>
              <a:rPr lang="en-US" sz="2100" dirty="0" smtClean="0"/>
              <a:t>distance</a:t>
            </a:r>
          </a:p>
          <a:p>
            <a:pPr lvl="1" algn="just">
              <a:lnSpc>
                <a:spcPct val="120000"/>
              </a:lnSpc>
            </a:pPr>
            <a:r>
              <a:rPr lang="en-US" sz="2100" dirty="0" smtClean="0"/>
              <a:t>Possible </a:t>
            </a:r>
            <a:r>
              <a:rPr lang="en-US" sz="2100" dirty="0"/>
              <a:t>extension of the method to completely non-overlapping temporal/spatial data sets of the past, if some ancillary data exists to prove that the calibration sites have not been changed markedly during the time in question </a:t>
            </a:r>
          </a:p>
          <a:p>
            <a:pPr algn="just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6</a:t>
            </a:fld>
            <a:endParaRPr lang="fi-FI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21" y="6151412"/>
            <a:ext cx="1535049" cy="3871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46813" y="6232927"/>
            <a:ext cx="1632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28.1.2019 FMI/TM &amp; AR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4733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err="1" smtClean="0"/>
              <a:t>Intercalibration</a:t>
            </a:r>
            <a:r>
              <a:rPr lang="fi-FI" sz="3200" dirty="0" smtClean="0"/>
              <a:t> of AVHRR vs. MODIS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45" y="1538289"/>
            <a:ext cx="3901895" cy="2443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924" y="1333598"/>
            <a:ext cx="3337188" cy="3604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8000" y="4171185"/>
            <a:ext cx="3736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Variation range of the </a:t>
            </a:r>
            <a:r>
              <a:rPr lang="en-US" sz="1200" b="1" dirty="0">
                <a:solidFill>
                  <a:srgbClr val="CC9900"/>
                </a:solidFill>
              </a:rPr>
              <a:t>mean</a:t>
            </a:r>
            <a:r>
              <a:rPr lang="en-US" sz="1200" dirty="0"/>
              <a:t>, </a:t>
            </a:r>
            <a:r>
              <a:rPr lang="en-US" sz="1200" b="1" dirty="0">
                <a:solidFill>
                  <a:srgbClr val="3D52A9"/>
                </a:solidFill>
              </a:rPr>
              <a:t>8 %</a:t>
            </a:r>
            <a:r>
              <a:rPr lang="en-US" sz="1200" dirty="0"/>
              <a:t> and </a:t>
            </a:r>
            <a:r>
              <a:rPr lang="en-US" sz="1200" b="1" dirty="0">
                <a:solidFill>
                  <a:srgbClr val="82E6FA"/>
                </a:solidFill>
              </a:rPr>
              <a:t>98 %</a:t>
            </a:r>
            <a:r>
              <a:rPr lang="en-US" sz="1200" dirty="0"/>
              <a:t> quantile values of the red channel TOA reflectance values corresponding to the same angle triplets for all MODIS and </a:t>
            </a:r>
            <a:r>
              <a:rPr lang="en-US" sz="1200" dirty="0" smtClean="0"/>
              <a:t>AVHRR data </a:t>
            </a:r>
            <a:r>
              <a:rPr lang="en-US" sz="1200" dirty="0"/>
              <a:t>of June 29, 2010–July 19, 2010 covering the same area covering latitudes 0° N … 75° N and longitudes -130° E … 45° </a:t>
            </a:r>
            <a:r>
              <a:rPr lang="en-US" sz="1200" dirty="0" smtClean="0"/>
              <a:t>E. </a:t>
            </a:r>
            <a:r>
              <a:rPr lang="en-US" sz="1200" dirty="0"/>
              <a:t>Clouds cause the high </a:t>
            </a:r>
            <a:r>
              <a:rPr lang="en-US" sz="1200" dirty="0" smtClean="0"/>
              <a:t>tails </a:t>
            </a:r>
            <a:r>
              <a:rPr lang="en-US" sz="1200" dirty="0"/>
              <a:t>of the </a:t>
            </a:r>
            <a:r>
              <a:rPr lang="en-US" sz="1200" b="1" dirty="0">
                <a:solidFill>
                  <a:srgbClr val="CC9900"/>
                </a:solidFill>
              </a:rPr>
              <a:t>mean</a:t>
            </a:r>
            <a:r>
              <a:rPr lang="en-US" sz="1200" dirty="0"/>
              <a:t> and </a:t>
            </a:r>
            <a:r>
              <a:rPr lang="en-US" sz="1200" b="1" dirty="0">
                <a:solidFill>
                  <a:srgbClr val="3D52A9"/>
                </a:solidFill>
              </a:rPr>
              <a:t>8 %</a:t>
            </a:r>
            <a:r>
              <a:rPr lang="en-US" sz="1200" dirty="0"/>
              <a:t> quantile distributions and the low tail of the </a:t>
            </a:r>
            <a:r>
              <a:rPr lang="en-US" sz="1200" b="1" dirty="0">
                <a:solidFill>
                  <a:srgbClr val="82E6FA"/>
                </a:solidFill>
              </a:rPr>
              <a:t>98 %</a:t>
            </a:r>
            <a:r>
              <a:rPr lang="en-US" sz="1200" dirty="0"/>
              <a:t> quantile distribution</a:t>
            </a:r>
            <a:r>
              <a:rPr lang="en-US" sz="1200" dirty="0" smtClean="0"/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04267" y="4925728"/>
            <a:ext cx="42437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Weighted Deming regression of </a:t>
            </a:r>
            <a:r>
              <a:rPr lang="en-US" sz="1200" b="1" dirty="0">
                <a:solidFill>
                  <a:srgbClr val="CC9900"/>
                </a:solidFill>
              </a:rPr>
              <a:t>mean</a:t>
            </a:r>
            <a:r>
              <a:rPr lang="en-US" sz="1200" dirty="0"/>
              <a:t>, </a:t>
            </a:r>
            <a:r>
              <a:rPr lang="en-US" sz="1200" b="1" dirty="0">
                <a:solidFill>
                  <a:srgbClr val="3D52A9"/>
                </a:solidFill>
              </a:rPr>
              <a:t>8 %</a:t>
            </a:r>
            <a:r>
              <a:rPr lang="en-US" sz="1200" dirty="0"/>
              <a:t> and </a:t>
            </a:r>
            <a:r>
              <a:rPr lang="en-US" sz="1200" b="1" dirty="0">
                <a:solidFill>
                  <a:srgbClr val="82E6FA"/>
                </a:solidFill>
              </a:rPr>
              <a:t>98 %</a:t>
            </a:r>
            <a:r>
              <a:rPr lang="en-US" sz="1200" dirty="0"/>
              <a:t> quantile values of the red channel TOA reflectance values for the AVHRR data set versus the combined MODIS Terra and Aqua data sets for distributions containing at least 4000 </a:t>
            </a:r>
            <a:r>
              <a:rPr lang="en-US" sz="1200" dirty="0" smtClean="0"/>
              <a:t>observations. </a:t>
            </a:r>
            <a:r>
              <a:rPr lang="en-US" sz="1200" dirty="0"/>
              <a:t>The lowest values correspond to cloud free ocean and the highest values correspond to cloud free snow.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7</a:t>
            </a:fld>
            <a:endParaRPr lang="fi-FI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21" y="6151412"/>
            <a:ext cx="1535049" cy="3871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46813" y="6232927"/>
            <a:ext cx="1632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28.1.2019 FMI/TM &amp; AR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6473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An </a:t>
            </a:r>
            <a:r>
              <a:rPr lang="fi-FI" dirty="0" err="1" smtClean="0"/>
              <a:t>example</a:t>
            </a:r>
            <a:r>
              <a:rPr lang="fi-FI" dirty="0" smtClean="0"/>
              <a:t> of </a:t>
            </a:r>
            <a:r>
              <a:rPr lang="fi-FI" dirty="0" err="1" smtClean="0"/>
              <a:t>the</a:t>
            </a:r>
            <a:r>
              <a:rPr lang="fi-FI" dirty="0" smtClean="0"/>
              <a:t> multisensor </a:t>
            </a:r>
            <a:r>
              <a:rPr lang="fi-FI" dirty="0" err="1" smtClean="0"/>
              <a:t>albedo</a:t>
            </a:r>
            <a:r>
              <a:rPr lang="fi-FI" dirty="0" smtClean="0"/>
              <a:t> </a:t>
            </a:r>
            <a:r>
              <a:rPr lang="fi-FI" dirty="0" err="1" smtClean="0"/>
              <a:t>demonstrator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79423" y="5513851"/>
            <a:ext cx="5167154" cy="57708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z="1050" dirty="0" err="1" smtClean="0"/>
              <a:t>Achieves</a:t>
            </a:r>
            <a:r>
              <a:rPr lang="fi-FI" sz="1050" dirty="0" smtClean="0"/>
              <a:t> </a:t>
            </a:r>
            <a:r>
              <a:rPr lang="fi-FI" sz="1050" dirty="0" err="1" smtClean="0"/>
              <a:t>near-global</a:t>
            </a:r>
            <a:r>
              <a:rPr lang="fi-FI" sz="1050" dirty="0" smtClean="0"/>
              <a:t> </a:t>
            </a:r>
            <a:r>
              <a:rPr lang="fi-FI" sz="1050" dirty="0" err="1" smtClean="0"/>
              <a:t>land</a:t>
            </a:r>
            <a:r>
              <a:rPr lang="fi-FI" sz="1050" dirty="0" smtClean="0"/>
              <a:t> </a:t>
            </a:r>
            <a:r>
              <a:rPr lang="fi-FI" sz="1050" dirty="0" err="1" smtClean="0"/>
              <a:t>surface</a:t>
            </a:r>
            <a:r>
              <a:rPr lang="fi-FI" sz="1050" dirty="0" smtClean="0"/>
              <a:t> </a:t>
            </a:r>
            <a:r>
              <a:rPr lang="fi-FI" sz="1050" dirty="0" err="1" smtClean="0"/>
              <a:t>coverage</a:t>
            </a:r>
            <a:r>
              <a:rPr lang="fi-FI" sz="1050" dirty="0" smtClean="0"/>
              <a:t> </a:t>
            </a:r>
            <a:r>
              <a:rPr lang="fi-FI" sz="1050" dirty="0" err="1" smtClean="0"/>
              <a:t>with</a:t>
            </a:r>
            <a:r>
              <a:rPr lang="fi-FI" sz="1050" dirty="0" smtClean="0"/>
              <a:t> an </a:t>
            </a:r>
            <a:r>
              <a:rPr lang="fi-FI" sz="1050" dirty="0" err="1" smtClean="0"/>
              <a:t>aggregation</a:t>
            </a:r>
            <a:r>
              <a:rPr lang="fi-FI" sz="1050" dirty="0" smtClean="0"/>
              <a:t> </a:t>
            </a:r>
            <a:r>
              <a:rPr lang="fi-FI" sz="1050" dirty="0" err="1" smtClean="0"/>
              <a:t>period</a:t>
            </a:r>
            <a:r>
              <a:rPr lang="fi-FI" sz="1050" dirty="0" smtClean="0"/>
              <a:t> of 10 </a:t>
            </a:r>
            <a:r>
              <a:rPr lang="fi-FI" sz="1050" dirty="0" err="1" smtClean="0"/>
              <a:t>days</a:t>
            </a:r>
            <a:r>
              <a:rPr lang="fi-FI" sz="1050" dirty="0" smtClean="0"/>
              <a:t> </a:t>
            </a:r>
          </a:p>
          <a:p>
            <a:endParaRPr lang="fi-FI" sz="1050" dirty="0" smtClean="0"/>
          </a:p>
          <a:p>
            <a:r>
              <a:rPr lang="fi-FI" sz="1050" dirty="0" smtClean="0"/>
              <a:t>(for </a:t>
            </a:r>
            <a:r>
              <a:rPr lang="fi-FI" sz="1050" dirty="0" err="1" smtClean="0"/>
              <a:t>comparison</a:t>
            </a:r>
            <a:r>
              <a:rPr lang="fi-FI" sz="1050" dirty="0" smtClean="0"/>
              <a:t>: MODIS-</a:t>
            </a:r>
            <a:r>
              <a:rPr lang="fi-FI" sz="1050" dirty="0" err="1" smtClean="0"/>
              <a:t>only</a:t>
            </a:r>
            <a:r>
              <a:rPr lang="fi-FI" sz="1050" dirty="0" smtClean="0"/>
              <a:t> </a:t>
            </a:r>
            <a:r>
              <a:rPr lang="fi-FI" sz="1000" dirty="0" err="1" smtClean="0"/>
              <a:t>aggregation</a:t>
            </a:r>
            <a:r>
              <a:rPr lang="fi-FI" sz="1050" dirty="0" smtClean="0"/>
              <a:t> </a:t>
            </a:r>
            <a:r>
              <a:rPr lang="fi-FI" sz="1050" dirty="0" err="1" smtClean="0"/>
              <a:t>period</a:t>
            </a:r>
            <a:r>
              <a:rPr lang="fi-FI" sz="1050" dirty="0" smtClean="0"/>
              <a:t> is 16 </a:t>
            </a:r>
            <a:r>
              <a:rPr lang="fi-FI" sz="1050" dirty="0" err="1" smtClean="0"/>
              <a:t>days</a:t>
            </a:r>
            <a:r>
              <a:rPr lang="fi-FI" sz="1050" dirty="0" smtClean="0"/>
              <a:t>)</a:t>
            </a:r>
            <a:endParaRPr lang="en-US" sz="105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44" y="1401046"/>
            <a:ext cx="8207376" cy="4103688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8</a:t>
            </a:fld>
            <a:endParaRPr lang="fi-FI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21" y="6151412"/>
            <a:ext cx="1535049" cy="3871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46813" y="6232927"/>
            <a:ext cx="1632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28.1.2019 FMI/TM &amp; AR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5395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Achieved</a:t>
            </a:r>
            <a:r>
              <a:rPr lang="fi-FI" dirty="0" smtClean="0"/>
              <a:t> </a:t>
            </a:r>
            <a:r>
              <a:rPr lang="fi-FI" dirty="0" err="1" smtClean="0"/>
              <a:t>quality</a:t>
            </a:r>
            <a:r>
              <a:rPr lang="fi-FI" dirty="0" smtClean="0"/>
              <a:t> </a:t>
            </a:r>
            <a:r>
              <a:rPr lang="fi-FI" dirty="0" err="1" smtClean="0"/>
              <a:t>wrt</a:t>
            </a:r>
            <a:r>
              <a:rPr lang="fi-FI" dirty="0" smtClean="0"/>
              <a:t>. </a:t>
            </a:r>
            <a:r>
              <a:rPr lang="fi-FI" dirty="0" err="1" smtClean="0"/>
              <a:t>Reference</a:t>
            </a:r>
            <a:r>
              <a:rPr lang="fi-FI" dirty="0" smtClean="0"/>
              <a:t> in </a:t>
            </a:r>
            <a:r>
              <a:rPr lang="fi-FI" dirty="0" err="1" smtClean="0"/>
              <a:t>situ</a:t>
            </a:r>
            <a:r>
              <a:rPr lang="fi-FI" dirty="0" smtClean="0"/>
              <a:t> </a:t>
            </a:r>
            <a:r>
              <a:rPr lang="fi-FI" dirty="0" err="1" smtClean="0"/>
              <a:t>observations</a:t>
            </a:r>
            <a:r>
              <a:rPr lang="fi-FI" dirty="0" smtClean="0"/>
              <a:t> (I)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8" y="1532547"/>
            <a:ext cx="3960518" cy="198025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8" y="3512806"/>
            <a:ext cx="3982358" cy="19911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r="8921"/>
          <a:stretch/>
        </p:blipFill>
        <p:spPr>
          <a:xfrm>
            <a:off x="3943643" y="1532547"/>
            <a:ext cx="5017477" cy="24055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43400" y="4120865"/>
            <a:ext cx="4513385" cy="107721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z="1600" dirty="0" err="1" smtClean="0"/>
              <a:t>Albedo</a:t>
            </a:r>
            <a:r>
              <a:rPr lang="fi-FI" sz="1600" dirty="0" smtClean="0"/>
              <a:t> </a:t>
            </a:r>
            <a:r>
              <a:rPr lang="fi-FI" sz="1600" dirty="0" err="1" smtClean="0"/>
              <a:t>retrieval</a:t>
            </a:r>
            <a:r>
              <a:rPr lang="fi-FI" sz="1600" dirty="0" smtClean="0"/>
              <a:t> </a:t>
            </a:r>
            <a:r>
              <a:rPr lang="fi-FI" sz="1600" dirty="0" err="1" smtClean="0"/>
              <a:t>bias</a:t>
            </a:r>
            <a:r>
              <a:rPr lang="fi-FI" sz="1600" dirty="0" smtClean="0"/>
              <a:t> at </a:t>
            </a:r>
            <a:r>
              <a:rPr lang="fi-FI" sz="1600" dirty="0" err="1" smtClean="0"/>
              <a:t>spatially</a:t>
            </a:r>
            <a:r>
              <a:rPr lang="fi-FI" sz="1600" dirty="0" smtClean="0"/>
              <a:t> </a:t>
            </a:r>
            <a:r>
              <a:rPr lang="fi-FI" sz="1600" dirty="0" err="1" smtClean="0"/>
              <a:t>representative</a:t>
            </a:r>
            <a:r>
              <a:rPr lang="fi-FI" sz="1600" dirty="0" smtClean="0"/>
              <a:t> </a:t>
            </a:r>
            <a:r>
              <a:rPr lang="fi-FI" sz="1600" dirty="0" err="1" smtClean="0"/>
              <a:t>reference</a:t>
            </a:r>
            <a:r>
              <a:rPr lang="fi-FI" sz="1600" dirty="0" smtClean="0"/>
              <a:t> </a:t>
            </a:r>
            <a:r>
              <a:rPr lang="fi-FI" sz="1600" dirty="0" err="1" smtClean="0"/>
              <a:t>sites</a:t>
            </a:r>
            <a:r>
              <a:rPr lang="fi-FI" sz="1600" dirty="0" smtClean="0"/>
              <a:t> </a:t>
            </a:r>
            <a:r>
              <a:rPr lang="fi-FI" sz="1600" dirty="0" err="1" smtClean="0"/>
              <a:t>from</a:t>
            </a:r>
            <a:r>
              <a:rPr lang="fi-FI" sz="1600" dirty="0" smtClean="0"/>
              <a:t> </a:t>
            </a:r>
            <a:r>
              <a:rPr lang="fi-FI" sz="1600" dirty="0" err="1" smtClean="0"/>
              <a:t>the</a:t>
            </a:r>
            <a:r>
              <a:rPr lang="fi-FI" sz="1600" dirty="0" smtClean="0"/>
              <a:t> BSRN </a:t>
            </a:r>
            <a:r>
              <a:rPr lang="fi-FI" sz="1600" dirty="0" err="1" smtClean="0"/>
              <a:t>network</a:t>
            </a:r>
            <a:r>
              <a:rPr lang="fi-FI" sz="1600" dirty="0" smtClean="0"/>
              <a:t> is </a:t>
            </a:r>
            <a:r>
              <a:rPr lang="fi-FI" sz="1600" dirty="0" err="1" smtClean="0"/>
              <a:t>comparable</a:t>
            </a:r>
            <a:r>
              <a:rPr lang="fi-FI" sz="1600" dirty="0" smtClean="0"/>
              <a:t> to </a:t>
            </a:r>
            <a:r>
              <a:rPr lang="fi-FI" sz="1600" dirty="0" err="1" smtClean="0"/>
              <a:t>state</a:t>
            </a:r>
            <a:r>
              <a:rPr lang="fi-FI" sz="1600" dirty="0" smtClean="0"/>
              <a:t>-of-</a:t>
            </a:r>
            <a:r>
              <a:rPr lang="fi-FI" sz="1600" dirty="0" err="1" smtClean="0"/>
              <a:t>the</a:t>
            </a:r>
            <a:r>
              <a:rPr lang="fi-FI" sz="1600" dirty="0" smtClean="0"/>
              <a:t>-</a:t>
            </a:r>
            <a:r>
              <a:rPr lang="fi-FI" sz="1600" dirty="0" err="1" smtClean="0"/>
              <a:t>art</a:t>
            </a:r>
            <a:r>
              <a:rPr lang="fi-FI" sz="1600" dirty="0" smtClean="0"/>
              <a:t> single-</a:t>
            </a:r>
            <a:r>
              <a:rPr lang="fi-FI" sz="1600" dirty="0" err="1" smtClean="0"/>
              <a:t>sensor</a:t>
            </a:r>
            <a:r>
              <a:rPr lang="fi-FI" sz="1600" dirty="0" smtClean="0"/>
              <a:t> </a:t>
            </a:r>
            <a:r>
              <a:rPr lang="fi-FI" sz="1600" dirty="0" err="1" smtClean="0"/>
              <a:t>retrievals</a:t>
            </a:r>
            <a:r>
              <a:rPr lang="fi-FI" sz="1600" dirty="0" smtClean="0"/>
              <a:t>.</a:t>
            </a:r>
            <a:endParaRPr lang="en-US" sz="16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9</a:t>
            </a:fld>
            <a:endParaRPr lang="fi-FI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21" y="6151412"/>
            <a:ext cx="1535049" cy="3871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46813" y="6232927"/>
            <a:ext cx="1632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28.1.2019 FMI/TM &amp; AR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4807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Ilmatieteen laitos">
      <a:dk1>
        <a:srgbClr val="000000"/>
      </a:dk1>
      <a:lt1>
        <a:srgbClr val="FFFFFF"/>
      </a:lt1>
      <a:dk2>
        <a:srgbClr val="2F3092"/>
      </a:dk2>
      <a:lt2>
        <a:srgbClr val="E7E6E6"/>
      </a:lt2>
      <a:accent1>
        <a:srgbClr val="2F3092"/>
      </a:accent1>
      <a:accent2>
        <a:srgbClr val="3A66E2"/>
      </a:accent2>
      <a:accent3>
        <a:srgbClr val="02B8CE"/>
      </a:accent3>
      <a:accent4>
        <a:srgbClr val="52C1A0"/>
      </a:accent4>
      <a:accent5>
        <a:srgbClr val="000000"/>
      </a:accent5>
      <a:accent6>
        <a:srgbClr val="70AD47"/>
      </a:accent6>
      <a:hlink>
        <a:srgbClr val="3A66E2"/>
      </a:hlink>
      <a:folHlink>
        <a:srgbClr val="3A66E2"/>
      </a:folHlink>
    </a:clrScheme>
    <a:fontScheme name="Ilmatieteen laito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E969BC4D-78F7-004B-B8D2-37E8A9435B39}" vid="{1C08F34C-E734-7E4A-8D17-BACF4F969596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9665</TotalTime>
  <Words>2140</Words>
  <Application>Microsoft Office PowerPoint</Application>
  <PresentationFormat>On-screen Show (4:3)</PresentationFormat>
  <Paragraphs>288</Paragraphs>
  <Slides>29</Slides>
  <Notes>5</Notes>
  <HiddenSlides>10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Arial Black</vt:lpstr>
      <vt:lpstr>Calibri</vt:lpstr>
      <vt:lpstr>Symbol</vt:lpstr>
      <vt:lpstr>Times New Roman</vt:lpstr>
      <vt:lpstr>Office-teema</vt:lpstr>
      <vt:lpstr>Ekvation</vt:lpstr>
      <vt:lpstr>SCOPE-CM phase II project SCM-02:   Multiplatform surface albedo demonstrator from polar-orbiting satellites  </vt:lpstr>
      <vt:lpstr>Review of project purpose at the Phase II start</vt:lpstr>
      <vt:lpstr>Key findings and advances in Phase II</vt:lpstr>
      <vt:lpstr>Key findings and advances in Phase II</vt:lpstr>
      <vt:lpstr>The algorithm</vt:lpstr>
      <vt:lpstr>Intercalibration method</vt:lpstr>
      <vt:lpstr>Intercalibration of AVHRR vs. MODIS</vt:lpstr>
      <vt:lpstr>An example of the multisensor albedo demonstrator</vt:lpstr>
      <vt:lpstr>Achieved quality wrt. Reference in situ observations (I)</vt:lpstr>
      <vt:lpstr>Achieved quality wrt. Reference in situ observations (II)</vt:lpstr>
      <vt:lpstr>Achieved quality wrt. State-of-the-art single-sensor satellite estimates (MCD43)</vt:lpstr>
      <vt:lpstr>Achieved quality wrt. State-of-the-art single-sensor satellite estimates</vt:lpstr>
      <vt:lpstr>Known limitations of the algorithm at end of Phase II</vt:lpstr>
      <vt:lpstr>Summary of project state at end of Phase II</vt:lpstr>
      <vt:lpstr>Summary of project state at end of Phase II</vt:lpstr>
      <vt:lpstr>Summary of project state at end of Phase II</vt:lpstr>
      <vt:lpstr>Lessons learned</vt:lpstr>
      <vt:lpstr>Next steps for the project</vt:lpstr>
      <vt:lpstr>Desired future role with SCOPE-CM</vt:lpstr>
      <vt:lpstr>Retrieval specifics (I)</vt:lpstr>
      <vt:lpstr>Retrieval specifics (II)</vt:lpstr>
      <vt:lpstr>Material for testing the general intercalibration concept</vt:lpstr>
      <vt:lpstr>Method</vt:lpstr>
      <vt:lpstr>MODIS Terra, Set 2 vs. Set 1</vt:lpstr>
      <vt:lpstr>MODIS, effect of choice of images on the goodness of fit</vt:lpstr>
      <vt:lpstr>AVHRR vs. AVHRR</vt:lpstr>
      <vt:lpstr>AVHRR vs. AVHRR, goodness of fit</vt:lpstr>
      <vt:lpstr>AVHRR vs. AVHRR, fit parameters</vt:lpstr>
      <vt:lpstr>AVHRR vs. MODIS, fit parameters</vt:lpstr>
    </vt:vector>
  </TitlesOfParts>
  <Company>Finnish Meteorological Institute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SCOPE-CM phase II project SCM-02:   Multiplatform surface albedo demonstrator from polar-orbiting satellites</dc:title>
  <dc:creator>Aku Riihelä</dc:creator>
  <cp:lastModifiedBy>Terhikki Manninen</cp:lastModifiedBy>
  <cp:revision>60</cp:revision>
  <dcterms:created xsi:type="dcterms:W3CDTF">2019-01-21T12:22:59Z</dcterms:created>
  <dcterms:modified xsi:type="dcterms:W3CDTF">2019-01-29T10:40:43Z</dcterms:modified>
</cp:coreProperties>
</file>