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6" r:id="rId2"/>
    <p:sldMasterId id="2147483688" r:id="rId3"/>
    <p:sldMasterId id="2147483690" r:id="rId4"/>
    <p:sldMasterId id="2147483692" r:id="rId5"/>
  </p:sldMasterIdLst>
  <p:notesMasterIdLst>
    <p:notesMasterId r:id="rId29"/>
  </p:notesMasterIdLst>
  <p:sldIdLst>
    <p:sldId id="256" r:id="rId6"/>
    <p:sldId id="315" r:id="rId7"/>
    <p:sldId id="316" r:id="rId8"/>
    <p:sldId id="317" r:id="rId9"/>
    <p:sldId id="319" r:id="rId10"/>
    <p:sldId id="320" r:id="rId11"/>
    <p:sldId id="332" r:id="rId12"/>
    <p:sldId id="334" r:id="rId13"/>
    <p:sldId id="335" r:id="rId14"/>
    <p:sldId id="260" r:id="rId15"/>
    <p:sldId id="336" r:id="rId16"/>
    <p:sldId id="337" r:id="rId17"/>
    <p:sldId id="257" r:id="rId18"/>
    <p:sldId id="340" r:id="rId19"/>
    <p:sldId id="333" r:id="rId20"/>
    <p:sldId id="342" r:id="rId21"/>
    <p:sldId id="343" r:id="rId22"/>
    <p:sldId id="259" r:id="rId23"/>
    <p:sldId id="344" r:id="rId24"/>
    <p:sldId id="322" r:id="rId25"/>
    <p:sldId id="339" r:id="rId26"/>
    <p:sldId id="341" r:id="rId27"/>
    <p:sldId id="345"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EBC"/>
    <a:srgbClr val="3D7499"/>
    <a:srgbClr val="9180F8"/>
    <a:srgbClr val="9E7CFC"/>
    <a:srgbClr val="993366"/>
    <a:srgbClr val="CA74AB"/>
    <a:srgbClr val="9966FF"/>
    <a:srgbClr val="8CBD67"/>
    <a:srgbClr val="91B44A"/>
    <a:srgbClr val="978D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5" autoAdjust="0"/>
    <p:restoredTop sz="95082" autoAdjust="0"/>
  </p:normalViewPr>
  <p:slideViewPr>
    <p:cSldViewPr snapToGrid="0" snapToObjects="1">
      <p:cViewPr varScale="1">
        <p:scale>
          <a:sx n="89" d="100"/>
          <a:sy n="89" d="100"/>
        </p:scale>
        <p:origin x="1808"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DC6D37-6035-4B2B-834F-44D33B844F4B}" type="datetimeFigureOut">
              <a:rPr lang="en-US" smtClean="0"/>
              <a:t>2/6/19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3729DD-EBE7-45A7-ABA5-42B77ACE6464}" type="slidenum">
              <a:rPr lang="en-US" smtClean="0"/>
              <a:t>‹#›</a:t>
            </a:fld>
            <a:endParaRPr lang="en-US"/>
          </a:p>
        </p:txBody>
      </p:sp>
    </p:spTree>
    <p:extLst>
      <p:ext uri="{BB962C8B-B14F-4D97-AF65-F5344CB8AC3E}">
        <p14:creationId xmlns:p14="http://schemas.microsoft.com/office/powerpoint/2010/main" val="51276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63729DD-EBE7-45A7-ABA5-42B77ACE6464}" type="slidenum">
              <a:rPr lang="en-US" smtClean="0"/>
              <a:t>1</a:t>
            </a:fld>
            <a:endParaRPr lang="en-US"/>
          </a:p>
        </p:txBody>
      </p:sp>
    </p:spTree>
    <p:extLst>
      <p:ext uri="{BB962C8B-B14F-4D97-AF65-F5344CB8AC3E}">
        <p14:creationId xmlns:p14="http://schemas.microsoft.com/office/powerpoint/2010/main" val="295005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C0119-EF12-489D-BA16-BCE5307B24A9}" type="slidenum">
              <a:rPr lang="en-US" smtClean="0"/>
              <a:t>2</a:t>
            </a:fld>
            <a:endParaRPr lang="en-US"/>
          </a:p>
        </p:txBody>
      </p:sp>
    </p:spTree>
    <p:extLst>
      <p:ext uri="{BB962C8B-B14F-4D97-AF65-F5344CB8AC3E}">
        <p14:creationId xmlns:p14="http://schemas.microsoft.com/office/powerpoint/2010/main" val="217661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3A1C6-4581-4872-BD01-7559FE4444FA}" type="slidenum">
              <a:rPr lang="en-US" smtClean="0"/>
              <a:pPr/>
              <a:t>14</a:t>
            </a:fld>
            <a:endParaRPr lang="en-US" dirty="0"/>
          </a:p>
        </p:txBody>
      </p:sp>
    </p:spTree>
    <p:extLst>
      <p:ext uri="{BB962C8B-B14F-4D97-AF65-F5344CB8AC3E}">
        <p14:creationId xmlns:p14="http://schemas.microsoft.com/office/powerpoint/2010/main" val="394288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EEF3EA9-705E-4ED5-A747-F47C135BDE38}"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2906" y="4344607"/>
            <a:ext cx="5032190" cy="4115019"/>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means that the frequency of dry events is larger in the 2000s than in the 1990s.</a:t>
            </a:r>
            <a:endParaRPr lang="de-DE" altLang="de-DE" dirty="0"/>
          </a:p>
          <a:p>
            <a:pPr eaLnBrk="1" hangingPunct="1"/>
            <a:endParaRPr lang="de-DE" altLang="de-DE" dirty="0"/>
          </a:p>
        </p:txBody>
      </p:sp>
    </p:spTree>
    <p:extLst>
      <p:ext uri="{BB962C8B-B14F-4D97-AF65-F5344CB8AC3E}">
        <p14:creationId xmlns:p14="http://schemas.microsoft.com/office/powerpoint/2010/main" val="281937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3A1C6-4581-4872-BD01-7559FE4444FA}" type="slidenum">
              <a:rPr lang="en-US" smtClean="0"/>
              <a:pPr/>
              <a:t>21</a:t>
            </a:fld>
            <a:endParaRPr lang="en-US" dirty="0"/>
          </a:p>
        </p:txBody>
      </p:sp>
    </p:spTree>
    <p:extLst>
      <p:ext uri="{BB962C8B-B14F-4D97-AF65-F5344CB8AC3E}">
        <p14:creationId xmlns:p14="http://schemas.microsoft.com/office/powerpoint/2010/main" val="212041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3A1C6-4581-4872-BD01-7559FE4444FA}" type="slidenum">
              <a:rPr lang="en-US" smtClean="0"/>
              <a:pPr/>
              <a:t>22</a:t>
            </a:fld>
            <a:endParaRPr lang="en-US" dirty="0"/>
          </a:p>
        </p:txBody>
      </p:sp>
    </p:spTree>
    <p:extLst>
      <p:ext uri="{BB962C8B-B14F-4D97-AF65-F5344CB8AC3E}">
        <p14:creationId xmlns:p14="http://schemas.microsoft.com/office/powerpoint/2010/main" val="343196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3A1C6-4581-4872-BD01-7559FE4444FA}" type="slidenum">
              <a:rPr lang="en-US" smtClean="0"/>
              <a:pPr/>
              <a:t>23</a:t>
            </a:fld>
            <a:endParaRPr lang="en-US" dirty="0"/>
          </a:p>
        </p:txBody>
      </p:sp>
    </p:spTree>
    <p:extLst>
      <p:ext uri="{BB962C8B-B14F-4D97-AF65-F5344CB8AC3E}">
        <p14:creationId xmlns:p14="http://schemas.microsoft.com/office/powerpoint/2010/main" val="420676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dirty="0"/>
              <a:t>2/6/2019</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2/6/19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2/6/19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1050" y="142875"/>
            <a:ext cx="7686675" cy="977900"/>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96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90745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C242F5-F44E-4C01-866A-4A867EB7BDA2}" type="slidenum">
              <a:rPr kumimoji="0" lang="de-DE"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1008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dirty="0"/>
              <a:t>2/6/2019</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dirty="0"/>
              <a:t>2/6/2019</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r>
              <a:rPr lang="en-US" dirty="0"/>
              <a:t>2/6/2019</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r>
              <a:rPr lang="en-US" dirty="0"/>
              <a:t>2/6/2019</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2/6/19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r>
              <a:rPr lang="en-US" dirty="0"/>
              <a:t>2/6/2019</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r>
              <a:rPr lang="en-US" dirty="0"/>
              <a:t>2/6/2019</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2/6/19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0"/>
            <a:ext cx="9144000" cy="332045"/>
          </a:xfrm>
          <a:prstGeom prst="rect">
            <a:avLst/>
          </a:prstGeom>
          <a:solidFill>
            <a:srgbClr val="2E6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730923" y="6572250"/>
            <a:ext cx="7677469" cy="261610"/>
          </a:xfrm>
          <a:prstGeom prst="rect">
            <a:avLst/>
          </a:prstGeom>
          <a:noFill/>
        </p:spPr>
        <p:txBody>
          <a:bodyPr wrap="square" rtlCol="0">
            <a:spAutoFit/>
          </a:bodyPr>
          <a:lstStyle/>
          <a:p>
            <a:r>
              <a:rPr lang="en-US" sz="1100" dirty="0">
                <a:solidFill>
                  <a:srgbClr val="2E6EBC"/>
                </a:solidFill>
                <a:latin typeface="+mj-lt"/>
              </a:rPr>
              <a:t>NOAA National Centers for Environmental Information</a:t>
            </a:r>
          </a:p>
        </p:txBody>
      </p:sp>
      <p:sp>
        <p:nvSpPr>
          <p:cNvPr id="7" name="Rectangle 6"/>
          <p:cNvSpPr/>
          <p:nvPr userDrawn="1"/>
        </p:nvSpPr>
        <p:spPr>
          <a:xfrm>
            <a:off x="0" y="1547219"/>
            <a:ext cx="9144000" cy="504358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93344"/>
            <a:ext cx="9144000" cy="1089415"/>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9507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Click to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2"/>
          <p:cNvSpPr txBox="1">
            <a:spLocks/>
          </p:cNvSpPr>
          <p:nvPr userDrawn="1"/>
        </p:nvSpPr>
        <p:spPr>
          <a:xfrm>
            <a:off x="7010400" y="650768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F74ABD-1C85-4490-B210-5B286567E4CF}" type="slidenum">
              <a:rPr lang="en-US" sz="1600" smtClean="0"/>
              <a:pPr/>
              <a:t>‹#›</a:t>
            </a:fld>
            <a:endParaRPr lang="en-US" sz="1600" dirty="0"/>
          </a:p>
        </p:txBody>
      </p:sp>
      <p:pic>
        <p:nvPicPr>
          <p:cNvPr id="17" name="Picture 1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881" y="6326628"/>
            <a:ext cx="519079" cy="5173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b="1" kern="1200">
          <a:solidFill>
            <a:srgbClr val="2E6EBC"/>
          </a:solidFill>
          <a:latin typeface="Arial Narrow" panose="020B0606020202030204"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a:solidFill>
            <a:schemeClr val="accent5">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1327150" y="6613525"/>
            <a:ext cx="6510338"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859" tIns="43430" rIns="86859" bIns="43430"/>
          <a:lstStyle/>
          <a:p>
            <a:pPr algn="ctr" defTabSz="868363" eaLnBrk="0" fontAlgn="base" hangingPunct="0">
              <a:spcBef>
                <a:spcPct val="0"/>
              </a:spcBef>
              <a:spcAft>
                <a:spcPct val="0"/>
              </a:spcAft>
            </a:pPr>
            <a:r>
              <a:rPr lang="en-US" sz="800" i="1" dirty="0">
                <a:solidFill>
                  <a:srgbClr val="000000"/>
                </a:solidFill>
              </a:rPr>
              <a:t>Hollmann et al., 18. May 2015</a:t>
            </a:r>
          </a:p>
        </p:txBody>
      </p:sp>
      <p:sp>
        <p:nvSpPr>
          <p:cNvPr id="1027" name="Rectangle 3"/>
          <p:cNvSpPr>
            <a:spLocks noChangeArrowheads="1"/>
          </p:cNvSpPr>
          <p:nvPr userDrawn="1"/>
        </p:nvSpPr>
        <p:spPr bwMode="auto">
          <a:xfrm>
            <a:off x="8269288" y="6615113"/>
            <a:ext cx="484187"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859" tIns="43430" rIns="86859" bIns="43430"/>
          <a:lstStyle/>
          <a:p>
            <a:pPr algn="ctr" defTabSz="868363" eaLnBrk="0" fontAlgn="base" hangingPunct="0">
              <a:spcBef>
                <a:spcPct val="50000"/>
              </a:spcBef>
              <a:spcAft>
                <a:spcPct val="0"/>
              </a:spcAft>
            </a:pPr>
            <a:fld id="{E3D5D043-25AC-4507-98C6-D8FB342C9973}" type="slidenum">
              <a:rPr lang="en-US" sz="800">
                <a:solidFill>
                  <a:srgbClr val="000000"/>
                </a:solidFill>
              </a:rPr>
              <a:pPr algn="ctr" defTabSz="868363" eaLnBrk="0" fontAlgn="base" hangingPunct="0">
                <a:spcBef>
                  <a:spcPct val="50000"/>
                </a:spcBef>
                <a:spcAft>
                  <a:spcPct val="0"/>
                </a:spcAft>
              </a:pPr>
              <a:t>‹#›</a:t>
            </a:fld>
            <a:endParaRPr lang="en-US" sz="800" dirty="0">
              <a:solidFill>
                <a:srgbClr val="000000"/>
              </a:solidFill>
            </a:endParaRPr>
          </a:p>
        </p:txBody>
      </p:sp>
      <p:sp>
        <p:nvSpPr>
          <p:cNvPr id="1028" name="Line 7"/>
          <p:cNvSpPr>
            <a:spLocks noChangeShapeType="1"/>
          </p:cNvSpPr>
          <p:nvPr userDrawn="1"/>
        </p:nvSpPr>
        <p:spPr bwMode="auto">
          <a:xfrm>
            <a:off x="171450" y="6578600"/>
            <a:ext cx="87630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DE">
              <a:solidFill>
                <a:srgbClr val="000000"/>
              </a:solidFill>
              <a:latin typeface="Arial" pitchFamily="34" charset="0"/>
            </a:endParaRPr>
          </a:p>
        </p:txBody>
      </p:sp>
      <p:sp>
        <p:nvSpPr>
          <p:cNvPr id="1030" name="Line 6"/>
          <p:cNvSpPr>
            <a:spLocks noChangeShapeType="1"/>
          </p:cNvSpPr>
          <p:nvPr userDrawn="1"/>
        </p:nvSpPr>
        <p:spPr bwMode="auto">
          <a:xfrm>
            <a:off x="171450" y="908050"/>
            <a:ext cx="8763000"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fontAlgn="base">
              <a:spcBef>
                <a:spcPct val="0"/>
              </a:spcBef>
              <a:spcAft>
                <a:spcPct val="0"/>
              </a:spcAft>
            </a:pPr>
            <a:endParaRPr lang="de-DE">
              <a:solidFill>
                <a:srgbClr val="000000"/>
              </a:solidFill>
              <a:latin typeface="Arial" pitchFamily="34" charset="0"/>
            </a:endParaRPr>
          </a:p>
        </p:txBody>
      </p:sp>
      <p:pic>
        <p:nvPicPr>
          <p:cNvPr id="8" name="Picture 12" descr="K:\Deutscher Wetterdienst\Corporate Design Aktuell\DWD-Logo-Komplett\20mm\RGB\Wortbildmarke mit Claim\bmp\Wortbildmarke-und-Claim-positiv-auf-weiss.b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2955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137664"/>
            <a:ext cx="1694980" cy="781191"/>
          </a:xfrm>
          <a:prstGeom prst="rect">
            <a:avLst/>
          </a:prstGeom>
        </p:spPr>
      </p:pic>
    </p:spTree>
    <p:extLst>
      <p:ext uri="{BB962C8B-B14F-4D97-AF65-F5344CB8AC3E}">
        <p14:creationId xmlns:p14="http://schemas.microsoft.com/office/powerpoint/2010/main" val="2887002294"/>
      </p:ext>
    </p:extLst>
  </p:cSld>
  <p:clrMap bg1="lt1" tx1="dk1" bg2="lt2" tx2="dk2" accent1="accent1" accent2="accent2" accent3="accent3" accent4="accent4" accent5="accent5" accent6="accent6" hlink="hlink" folHlink="folHlink"/>
  <p:txStyles>
    <p:titleStyle>
      <a:lvl1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mj-lt"/>
          <a:ea typeface="+mj-ea"/>
          <a:cs typeface="+mj-cs"/>
        </a:defRPr>
      </a:lvl1pPr>
      <a:lvl2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Verdana" pitchFamily="34" charset="0"/>
        </a:defRPr>
      </a:lvl2pPr>
      <a:lvl3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Verdana" pitchFamily="34" charset="0"/>
        </a:defRPr>
      </a:lvl3pPr>
      <a:lvl4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Verdana" pitchFamily="34" charset="0"/>
        </a:defRPr>
      </a:lvl4pPr>
      <a:lvl5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Verdana" pitchFamily="34" charset="0"/>
        </a:defRPr>
      </a:lvl5pPr>
      <a:lvl6pPr marL="1482725" indent="-204788" algn="l" defTabSz="427038" rtl="0" fontAlgn="base">
        <a:spcBef>
          <a:spcPct val="0"/>
        </a:spcBef>
        <a:spcAft>
          <a:spcPct val="0"/>
        </a:spcAft>
        <a:buClr>
          <a:srgbClr val="000000"/>
        </a:buClr>
        <a:buSzPct val="45000"/>
        <a:buFont typeface="StarSymbol" charset="0"/>
        <a:defRPr sz="4200">
          <a:solidFill>
            <a:srgbClr val="000000"/>
          </a:solidFill>
          <a:latin typeface="Verdana" pitchFamily="34" charset="0"/>
        </a:defRPr>
      </a:lvl6pPr>
      <a:lvl7pPr marL="1939925" indent="-204788" algn="l" defTabSz="427038" rtl="0" fontAlgn="base">
        <a:spcBef>
          <a:spcPct val="0"/>
        </a:spcBef>
        <a:spcAft>
          <a:spcPct val="0"/>
        </a:spcAft>
        <a:buClr>
          <a:srgbClr val="000000"/>
        </a:buClr>
        <a:buSzPct val="45000"/>
        <a:buFont typeface="StarSymbol" charset="0"/>
        <a:defRPr sz="4200">
          <a:solidFill>
            <a:srgbClr val="000000"/>
          </a:solidFill>
          <a:latin typeface="Verdana" pitchFamily="34" charset="0"/>
        </a:defRPr>
      </a:lvl7pPr>
      <a:lvl8pPr marL="2397125" indent="-204788" algn="l" defTabSz="427038" rtl="0" fontAlgn="base">
        <a:spcBef>
          <a:spcPct val="0"/>
        </a:spcBef>
        <a:spcAft>
          <a:spcPct val="0"/>
        </a:spcAft>
        <a:buClr>
          <a:srgbClr val="000000"/>
        </a:buClr>
        <a:buSzPct val="45000"/>
        <a:buFont typeface="StarSymbol" charset="0"/>
        <a:defRPr sz="4200">
          <a:solidFill>
            <a:srgbClr val="000000"/>
          </a:solidFill>
          <a:latin typeface="Verdana" pitchFamily="34" charset="0"/>
        </a:defRPr>
      </a:lvl8pPr>
      <a:lvl9pPr marL="2854325" indent="-204788" algn="l" defTabSz="427038" rtl="0" fontAlgn="base">
        <a:spcBef>
          <a:spcPct val="0"/>
        </a:spcBef>
        <a:spcAft>
          <a:spcPct val="0"/>
        </a:spcAft>
        <a:buClr>
          <a:srgbClr val="000000"/>
        </a:buClr>
        <a:buSzPct val="45000"/>
        <a:buFont typeface="StarSymbol" charset="0"/>
        <a:defRPr sz="4200">
          <a:solidFill>
            <a:srgbClr val="000000"/>
          </a:solidFill>
          <a:latin typeface="Verdana" pitchFamily="34" charset="0"/>
        </a:defRPr>
      </a:lvl9pPr>
    </p:titleStyle>
    <p:bodyStyle>
      <a:lvl1pPr marL="409575" indent="-306388" algn="l" defTabSz="427038" rtl="0" eaLnBrk="0" fontAlgn="base" hangingPunct="0">
        <a:lnSpc>
          <a:spcPct val="102000"/>
        </a:lnSpc>
        <a:spcBef>
          <a:spcPct val="0"/>
        </a:spcBef>
        <a:spcAft>
          <a:spcPts val="1350"/>
        </a:spcAft>
        <a:buClr>
          <a:srgbClr val="000000"/>
        </a:buClr>
        <a:buSzPct val="45000"/>
        <a:buFont typeface="StarSymbol"/>
        <a:buChar char="●"/>
        <a:defRPr sz="3000">
          <a:solidFill>
            <a:srgbClr val="000000"/>
          </a:solidFill>
          <a:latin typeface="+mn-lt"/>
          <a:ea typeface="+mn-ea"/>
          <a:cs typeface="+mn-cs"/>
        </a:defRPr>
      </a:lvl1pPr>
      <a:lvl2pPr marL="820738" indent="-273050" algn="l" defTabSz="427038" rtl="0" eaLnBrk="0" fontAlgn="base" hangingPunct="0">
        <a:lnSpc>
          <a:spcPct val="102000"/>
        </a:lnSpc>
        <a:spcBef>
          <a:spcPct val="0"/>
        </a:spcBef>
        <a:spcAft>
          <a:spcPts val="1075"/>
        </a:spcAft>
        <a:buClr>
          <a:srgbClr val="000000"/>
        </a:buClr>
        <a:buSzPct val="75000"/>
        <a:buFont typeface="StarSymbol"/>
        <a:buChar char="–"/>
        <a:defRPr sz="2700">
          <a:solidFill>
            <a:srgbClr val="000000"/>
          </a:solidFill>
          <a:latin typeface="+mn-lt"/>
        </a:defRPr>
      </a:lvl2pPr>
      <a:lvl3pPr marL="1230313" indent="-204788" algn="l" defTabSz="427038" rtl="0" eaLnBrk="0" fontAlgn="base" hangingPunct="0">
        <a:lnSpc>
          <a:spcPct val="102000"/>
        </a:lnSpc>
        <a:spcBef>
          <a:spcPct val="0"/>
        </a:spcBef>
        <a:spcAft>
          <a:spcPts val="813"/>
        </a:spcAft>
        <a:buClr>
          <a:srgbClr val="000000"/>
        </a:buClr>
        <a:buSzPct val="45000"/>
        <a:buFont typeface="StarSymbol"/>
        <a:buChar char="●"/>
        <a:defRPr sz="2300">
          <a:solidFill>
            <a:srgbClr val="000000"/>
          </a:solidFill>
          <a:latin typeface="+mn-lt"/>
        </a:defRPr>
      </a:lvl3pPr>
      <a:lvl4pPr marL="1641475" indent="-204788" algn="l" defTabSz="427038" rtl="0" eaLnBrk="0" fontAlgn="base" hangingPunct="0">
        <a:lnSpc>
          <a:spcPct val="102000"/>
        </a:lnSpc>
        <a:spcBef>
          <a:spcPct val="0"/>
        </a:spcBef>
        <a:spcAft>
          <a:spcPts val="550"/>
        </a:spcAft>
        <a:buClr>
          <a:srgbClr val="000000"/>
        </a:buClr>
        <a:buSzPct val="75000"/>
        <a:buFont typeface="StarSymbol"/>
        <a:buChar char="–"/>
        <a:defRPr sz="1900">
          <a:solidFill>
            <a:srgbClr val="000000"/>
          </a:solidFill>
          <a:latin typeface="+mn-lt"/>
        </a:defRPr>
      </a:lvl4pPr>
      <a:lvl5pPr marL="2051050" indent="-204788" algn="l" defTabSz="427038" rtl="0" eaLnBrk="0" fontAlgn="base" hangingPunct="0">
        <a:lnSpc>
          <a:spcPct val="102000"/>
        </a:lnSpc>
        <a:spcBef>
          <a:spcPct val="0"/>
        </a:spcBef>
        <a:spcAft>
          <a:spcPts val="275"/>
        </a:spcAft>
        <a:buClr>
          <a:srgbClr val="000000"/>
        </a:buClr>
        <a:buSzPct val="45000"/>
        <a:buFont typeface="StarSymbol"/>
        <a:buChar char="●"/>
        <a:defRPr sz="1900">
          <a:solidFill>
            <a:srgbClr val="000000"/>
          </a:solidFill>
          <a:latin typeface="+mn-lt"/>
        </a:defRPr>
      </a:lvl5pPr>
      <a:lvl6pPr marL="2508250" indent="-204788" algn="l" defTabSz="427038" rtl="0" fontAlgn="base">
        <a:lnSpc>
          <a:spcPct val="102000"/>
        </a:lnSpc>
        <a:spcBef>
          <a:spcPct val="0"/>
        </a:spcBef>
        <a:spcAft>
          <a:spcPts val="275"/>
        </a:spcAft>
        <a:buClr>
          <a:srgbClr val="000000"/>
        </a:buClr>
        <a:buSzPct val="45000"/>
        <a:buFont typeface="StarSymbol" charset="0"/>
        <a:buChar char="●"/>
        <a:defRPr sz="1900">
          <a:solidFill>
            <a:srgbClr val="000000"/>
          </a:solidFill>
          <a:latin typeface="+mn-lt"/>
        </a:defRPr>
      </a:lvl6pPr>
      <a:lvl7pPr marL="2965450" indent="-204788" algn="l" defTabSz="427038" rtl="0" fontAlgn="base">
        <a:lnSpc>
          <a:spcPct val="102000"/>
        </a:lnSpc>
        <a:spcBef>
          <a:spcPct val="0"/>
        </a:spcBef>
        <a:spcAft>
          <a:spcPts val="275"/>
        </a:spcAft>
        <a:buClr>
          <a:srgbClr val="000000"/>
        </a:buClr>
        <a:buSzPct val="45000"/>
        <a:buFont typeface="StarSymbol" charset="0"/>
        <a:buChar char="●"/>
        <a:defRPr sz="1900">
          <a:solidFill>
            <a:srgbClr val="000000"/>
          </a:solidFill>
          <a:latin typeface="+mn-lt"/>
        </a:defRPr>
      </a:lvl7pPr>
      <a:lvl8pPr marL="3422650" indent="-204788" algn="l" defTabSz="427038" rtl="0" fontAlgn="base">
        <a:lnSpc>
          <a:spcPct val="102000"/>
        </a:lnSpc>
        <a:spcBef>
          <a:spcPct val="0"/>
        </a:spcBef>
        <a:spcAft>
          <a:spcPts val="275"/>
        </a:spcAft>
        <a:buClr>
          <a:srgbClr val="000000"/>
        </a:buClr>
        <a:buSzPct val="45000"/>
        <a:buFont typeface="StarSymbol" charset="0"/>
        <a:buChar char="●"/>
        <a:defRPr sz="1900">
          <a:solidFill>
            <a:srgbClr val="000000"/>
          </a:solidFill>
          <a:latin typeface="+mn-lt"/>
        </a:defRPr>
      </a:lvl8pPr>
      <a:lvl9pPr marL="3879850" indent="-204788" algn="l" defTabSz="427038" rtl="0" fontAlgn="base">
        <a:lnSpc>
          <a:spcPct val="102000"/>
        </a:lnSpc>
        <a:spcBef>
          <a:spcPct val="0"/>
        </a:spcBef>
        <a:spcAft>
          <a:spcPts val="275"/>
        </a:spcAft>
        <a:buClr>
          <a:srgbClr val="000000"/>
        </a:buClr>
        <a:buSzPct val="45000"/>
        <a:buFont typeface="StarSymbol" charset="0"/>
        <a:buChar char="●"/>
        <a:defRPr sz="19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defTabSz="914400" fontAlgn="base">
              <a:spcBef>
                <a:spcPct val="0"/>
              </a:spcBef>
              <a:spcAft>
                <a:spcPct val="0"/>
              </a:spcAft>
              <a:defRPr/>
            </a:pPr>
            <a:endParaRPr lang="de-DE"/>
          </a:p>
        </p:txBody>
      </p:sp>
      <p:sp>
        <p:nvSpPr>
          <p:cNvPr id="204805" name="Rectangle 5"/>
          <p:cNvSpPr>
            <a:spLocks noGrp="1" noChangeArrowheads="1"/>
          </p:cNvSpPr>
          <p:nvPr>
            <p:ph type="ftr" sz="quarter" idx="3"/>
          </p:nvPr>
        </p:nvSpPr>
        <p:spPr bwMode="auto">
          <a:xfrm>
            <a:off x="2339975" y="6553200"/>
            <a:ext cx="47609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defTabSz="914400" fontAlgn="base">
              <a:spcBef>
                <a:spcPct val="0"/>
              </a:spcBef>
              <a:spcAft>
                <a:spcPct val="0"/>
              </a:spcAft>
              <a:defRPr/>
            </a:pPr>
            <a:endParaRPr lang="de-DE"/>
          </a:p>
        </p:txBody>
      </p:sp>
      <p:sp>
        <p:nvSpPr>
          <p:cNvPr id="204806" name="Rectangle 6"/>
          <p:cNvSpPr>
            <a:spLocks noGrp="1" noChangeArrowheads="1"/>
          </p:cNvSpPr>
          <p:nvPr>
            <p:ph type="sldNum" sz="quarter" idx="4"/>
          </p:nvPr>
        </p:nvSpPr>
        <p:spPr bwMode="auto">
          <a:xfrm>
            <a:off x="6011863"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fontAlgn="base">
              <a:spcBef>
                <a:spcPct val="0"/>
              </a:spcBef>
              <a:spcAft>
                <a:spcPct val="0"/>
              </a:spcAft>
              <a:defRPr/>
            </a:pPr>
            <a:fld id="{7D5E5F49-50AC-4B92-BA70-A731442B4BBF}" type="slidenum">
              <a:rPr lang="de-DE"/>
              <a:pPr defTabSz="914400" fontAlgn="base">
                <a:spcBef>
                  <a:spcPct val="0"/>
                </a:spcBef>
                <a:spcAft>
                  <a:spcPct val="0"/>
                </a:spcAft>
                <a:defRPr/>
              </a:pPr>
              <a:t>‹#›</a:t>
            </a:fld>
            <a:endParaRPr lang="de-DE"/>
          </a:p>
        </p:txBody>
      </p:sp>
      <p:sp>
        <p:nvSpPr>
          <p:cNvPr id="3079" name="Line 7"/>
          <p:cNvSpPr>
            <a:spLocks noChangeShapeType="1"/>
          </p:cNvSpPr>
          <p:nvPr userDrawn="1"/>
        </p:nvSpPr>
        <p:spPr bwMode="auto">
          <a:xfrm>
            <a:off x="0" y="1196975"/>
            <a:ext cx="9144000" cy="0"/>
          </a:xfrm>
          <a:prstGeom prst="line">
            <a:avLst/>
          </a:prstGeom>
          <a:noFill/>
          <a:ln w="222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solidFill>
                <a:srgbClr val="000000"/>
              </a:solidFill>
            </a:endParaRPr>
          </a:p>
        </p:txBody>
      </p:sp>
    </p:spTree>
    <p:extLst>
      <p:ext uri="{BB962C8B-B14F-4D97-AF65-F5344CB8AC3E}">
        <p14:creationId xmlns:p14="http://schemas.microsoft.com/office/powerpoint/2010/main" val="4108885081"/>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1327150" y="6613525"/>
            <a:ext cx="6510338"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859" tIns="43430" rIns="86859" bIns="43430"/>
          <a:lstStyle/>
          <a:p>
            <a:pPr algn="ctr" defTabSz="868363" eaLnBrk="0" fontAlgn="base" hangingPunct="0">
              <a:spcBef>
                <a:spcPct val="0"/>
              </a:spcBef>
              <a:spcAft>
                <a:spcPct val="0"/>
              </a:spcAft>
            </a:pPr>
            <a:r>
              <a:rPr lang="en-US" sz="800" i="1" dirty="0">
                <a:solidFill>
                  <a:srgbClr val="000000"/>
                </a:solidFill>
              </a:rPr>
              <a:t>Schröder et al., February 2019</a:t>
            </a:r>
          </a:p>
        </p:txBody>
      </p:sp>
      <p:sp>
        <p:nvSpPr>
          <p:cNvPr id="1027" name="Rectangle 3"/>
          <p:cNvSpPr>
            <a:spLocks noChangeArrowheads="1"/>
          </p:cNvSpPr>
          <p:nvPr userDrawn="1"/>
        </p:nvSpPr>
        <p:spPr bwMode="auto">
          <a:xfrm>
            <a:off x="8269288" y="6615113"/>
            <a:ext cx="484187"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859" tIns="43430" rIns="86859" bIns="43430"/>
          <a:lstStyle/>
          <a:p>
            <a:pPr algn="ctr" defTabSz="868363" eaLnBrk="0" fontAlgn="base" hangingPunct="0">
              <a:spcBef>
                <a:spcPct val="50000"/>
              </a:spcBef>
              <a:spcAft>
                <a:spcPct val="0"/>
              </a:spcAft>
            </a:pPr>
            <a:fld id="{E3D5D043-25AC-4507-98C6-D8FB342C9973}" type="slidenum">
              <a:rPr lang="en-US" sz="800">
                <a:solidFill>
                  <a:srgbClr val="000000"/>
                </a:solidFill>
              </a:rPr>
              <a:pPr algn="ctr" defTabSz="868363" eaLnBrk="0" fontAlgn="base" hangingPunct="0">
                <a:spcBef>
                  <a:spcPct val="50000"/>
                </a:spcBef>
                <a:spcAft>
                  <a:spcPct val="0"/>
                </a:spcAft>
              </a:pPr>
              <a:t>‹#›</a:t>
            </a:fld>
            <a:endParaRPr lang="en-US" sz="800" dirty="0">
              <a:solidFill>
                <a:srgbClr val="000000"/>
              </a:solidFill>
            </a:endParaRPr>
          </a:p>
        </p:txBody>
      </p:sp>
      <p:sp>
        <p:nvSpPr>
          <p:cNvPr id="1028" name="Line 7"/>
          <p:cNvSpPr>
            <a:spLocks noChangeShapeType="1"/>
          </p:cNvSpPr>
          <p:nvPr userDrawn="1"/>
        </p:nvSpPr>
        <p:spPr bwMode="auto">
          <a:xfrm>
            <a:off x="171450" y="6578600"/>
            <a:ext cx="8763000"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DE">
              <a:solidFill>
                <a:srgbClr val="000000"/>
              </a:solidFill>
              <a:latin typeface="Arial" pitchFamily="34" charset="0"/>
            </a:endParaRPr>
          </a:p>
        </p:txBody>
      </p:sp>
      <p:sp>
        <p:nvSpPr>
          <p:cNvPr id="1030" name="Line 6"/>
          <p:cNvSpPr>
            <a:spLocks noChangeShapeType="1"/>
          </p:cNvSpPr>
          <p:nvPr userDrawn="1"/>
        </p:nvSpPr>
        <p:spPr bwMode="auto">
          <a:xfrm>
            <a:off x="171450" y="908050"/>
            <a:ext cx="8763000"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de-DE">
              <a:solidFill>
                <a:srgbClr val="000000"/>
              </a:solidFill>
              <a:latin typeface="Arial" pitchFamily="34" charset="0"/>
            </a:endParaRPr>
          </a:p>
        </p:txBody>
      </p:sp>
      <p:pic>
        <p:nvPicPr>
          <p:cNvPr id="8" name="Picture 12" descr="K:\Deutscher Wetterdienst\Corporate Design Aktuell\DWD-Logo-Komplett\20mm\RGB\Wortbildmarke mit Claim\bmp\Wortbildmarke-und-Claim-positiv-auf-weiss.bm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88224" y="116632"/>
            <a:ext cx="22955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04" y="137664"/>
            <a:ext cx="1694980" cy="781191"/>
          </a:xfrm>
          <a:prstGeom prst="rect">
            <a:avLst/>
          </a:prstGeom>
        </p:spPr>
      </p:pic>
    </p:spTree>
    <p:extLst>
      <p:ext uri="{BB962C8B-B14F-4D97-AF65-F5344CB8AC3E}">
        <p14:creationId xmlns:p14="http://schemas.microsoft.com/office/powerpoint/2010/main" val="1400450053"/>
      </p:ext>
    </p:extLst>
  </p:cSld>
  <p:clrMap bg1="lt1" tx1="dk1" bg2="lt2" tx2="dk2" accent1="accent1" accent2="accent2" accent3="accent3" accent4="accent4" accent5="accent5" accent6="accent6" hlink="hlink" folHlink="folHlink"/>
  <p:sldLayoutIdLst>
    <p:sldLayoutId id="2147483691" r:id="rId1"/>
  </p:sldLayoutIdLst>
  <p:txStyles>
    <p:titleStyle>
      <a:lvl1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mj-lt"/>
          <a:ea typeface="+mj-ea"/>
          <a:cs typeface="+mj-cs"/>
        </a:defRPr>
      </a:lvl1pPr>
      <a:lvl2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Verdana" pitchFamily="34" charset="0"/>
        </a:defRPr>
      </a:lvl2pPr>
      <a:lvl3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Verdana" pitchFamily="34" charset="0"/>
        </a:defRPr>
      </a:lvl3pPr>
      <a:lvl4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Verdana" pitchFamily="34" charset="0"/>
        </a:defRPr>
      </a:lvl4pPr>
      <a:lvl5pPr marL="1025525" indent="-204788" algn="l" defTabSz="427038" rtl="0" eaLnBrk="0" fontAlgn="base" hangingPunct="0">
        <a:spcBef>
          <a:spcPct val="0"/>
        </a:spcBef>
        <a:spcAft>
          <a:spcPct val="0"/>
        </a:spcAft>
        <a:buClr>
          <a:srgbClr val="000000"/>
        </a:buClr>
        <a:buSzPct val="45000"/>
        <a:buFont typeface="StarSymbol"/>
        <a:defRPr sz="4200">
          <a:solidFill>
            <a:srgbClr val="000000"/>
          </a:solidFill>
          <a:latin typeface="Verdana" pitchFamily="34" charset="0"/>
        </a:defRPr>
      </a:lvl5pPr>
      <a:lvl6pPr marL="1482725" indent="-204788" algn="l" defTabSz="427038" rtl="0" fontAlgn="base">
        <a:spcBef>
          <a:spcPct val="0"/>
        </a:spcBef>
        <a:spcAft>
          <a:spcPct val="0"/>
        </a:spcAft>
        <a:buClr>
          <a:srgbClr val="000000"/>
        </a:buClr>
        <a:buSzPct val="45000"/>
        <a:buFont typeface="StarSymbol" charset="0"/>
        <a:defRPr sz="4200">
          <a:solidFill>
            <a:srgbClr val="000000"/>
          </a:solidFill>
          <a:latin typeface="Verdana" pitchFamily="34" charset="0"/>
        </a:defRPr>
      </a:lvl6pPr>
      <a:lvl7pPr marL="1939925" indent="-204788" algn="l" defTabSz="427038" rtl="0" fontAlgn="base">
        <a:spcBef>
          <a:spcPct val="0"/>
        </a:spcBef>
        <a:spcAft>
          <a:spcPct val="0"/>
        </a:spcAft>
        <a:buClr>
          <a:srgbClr val="000000"/>
        </a:buClr>
        <a:buSzPct val="45000"/>
        <a:buFont typeface="StarSymbol" charset="0"/>
        <a:defRPr sz="4200">
          <a:solidFill>
            <a:srgbClr val="000000"/>
          </a:solidFill>
          <a:latin typeface="Verdana" pitchFamily="34" charset="0"/>
        </a:defRPr>
      </a:lvl7pPr>
      <a:lvl8pPr marL="2397125" indent="-204788" algn="l" defTabSz="427038" rtl="0" fontAlgn="base">
        <a:spcBef>
          <a:spcPct val="0"/>
        </a:spcBef>
        <a:spcAft>
          <a:spcPct val="0"/>
        </a:spcAft>
        <a:buClr>
          <a:srgbClr val="000000"/>
        </a:buClr>
        <a:buSzPct val="45000"/>
        <a:buFont typeface="StarSymbol" charset="0"/>
        <a:defRPr sz="4200">
          <a:solidFill>
            <a:srgbClr val="000000"/>
          </a:solidFill>
          <a:latin typeface="Verdana" pitchFamily="34" charset="0"/>
        </a:defRPr>
      </a:lvl8pPr>
      <a:lvl9pPr marL="2854325" indent="-204788" algn="l" defTabSz="427038" rtl="0" fontAlgn="base">
        <a:spcBef>
          <a:spcPct val="0"/>
        </a:spcBef>
        <a:spcAft>
          <a:spcPct val="0"/>
        </a:spcAft>
        <a:buClr>
          <a:srgbClr val="000000"/>
        </a:buClr>
        <a:buSzPct val="45000"/>
        <a:buFont typeface="StarSymbol" charset="0"/>
        <a:defRPr sz="4200">
          <a:solidFill>
            <a:srgbClr val="000000"/>
          </a:solidFill>
          <a:latin typeface="Verdana" pitchFamily="34" charset="0"/>
        </a:defRPr>
      </a:lvl9pPr>
    </p:titleStyle>
    <p:bodyStyle>
      <a:lvl1pPr marL="409575" indent="-306388" algn="l" defTabSz="427038" rtl="0" eaLnBrk="0" fontAlgn="base" hangingPunct="0">
        <a:lnSpc>
          <a:spcPct val="102000"/>
        </a:lnSpc>
        <a:spcBef>
          <a:spcPct val="0"/>
        </a:spcBef>
        <a:spcAft>
          <a:spcPts val="1350"/>
        </a:spcAft>
        <a:buClr>
          <a:srgbClr val="000000"/>
        </a:buClr>
        <a:buSzPct val="45000"/>
        <a:buFont typeface="StarSymbol"/>
        <a:buChar char="●"/>
        <a:defRPr sz="3000">
          <a:solidFill>
            <a:srgbClr val="000000"/>
          </a:solidFill>
          <a:latin typeface="+mn-lt"/>
          <a:ea typeface="+mn-ea"/>
          <a:cs typeface="+mn-cs"/>
        </a:defRPr>
      </a:lvl1pPr>
      <a:lvl2pPr marL="820738" indent="-273050" algn="l" defTabSz="427038" rtl="0" eaLnBrk="0" fontAlgn="base" hangingPunct="0">
        <a:lnSpc>
          <a:spcPct val="102000"/>
        </a:lnSpc>
        <a:spcBef>
          <a:spcPct val="0"/>
        </a:spcBef>
        <a:spcAft>
          <a:spcPts val="1075"/>
        </a:spcAft>
        <a:buClr>
          <a:srgbClr val="000000"/>
        </a:buClr>
        <a:buSzPct val="75000"/>
        <a:buFont typeface="StarSymbol"/>
        <a:buChar char="–"/>
        <a:defRPr sz="2700">
          <a:solidFill>
            <a:srgbClr val="000000"/>
          </a:solidFill>
          <a:latin typeface="+mn-lt"/>
        </a:defRPr>
      </a:lvl2pPr>
      <a:lvl3pPr marL="1230313" indent="-204788" algn="l" defTabSz="427038" rtl="0" eaLnBrk="0" fontAlgn="base" hangingPunct="0">
        <a:lnSpc>
          <a:spcPct val="102000"/>
        </a:lnSpc>
        <a:spcBef>
          <a:spcPct val="0"/>
        </a:spcBef>
        <a:spcAft>
          <a:spcPts val="813"/>
        </a:spcAft>
        <a:buClr>
          <a:srgbClr val="000000"/>
        </a:buClr>
        <a:buSzPct val="45000"/>
        <a:buFont typeface="StarSymbol"/>
        <a:buChar char="●"/>
        <a:defRPr sz="2300">
          <a:solidFill>
            <a:srgbClr val="000000"/>
          </a:solidFill>
          <a:latin typeface="+mn-lt"/>
        </a:defRPr>
      </a:lvl3pPr>
      <a:lvl4pPr marL="1641475" indent="-204788" algn="l" defTabSz="427038" rtl="0" eaLnBrk="0" fontAlgn="base" hangingPunct="0">
        <a:lnSpc>
          <a:spcPct val="102000"/>
        </a:lnSpc>
        <a:spcBef>
          <a:spcPct val="0"/>
        </a:spcBef>
        <a:spcAft>
          <a:spcPts val="550"/>
        </a:spcAft>
        <a:buClr>
          <a:srgbClr val="000000"/>
        </a:buClr>
        <a:buSzPct val="75000"/>
        <a:buFont typeface="StarSymbol"/>
        <a:buChar char="–"/>
        <a:defRPr sz="1900">
          <a:solidFill>
            <a:srgbClr val="000000"/>
          </a:solidFill>
          <a:latin typeface="+mn-lt"/>
        </a:defRPr>
      </a:lvl4pPr>
      <a:lvl5pPr marL="2051050" indent="-204788" algn="l" defTabSz="427038" rtl="0" eaLnBrk="0" fontAlgn="base" hangingPunct="0">
        <a:lnSpc>
          <a:spcPct val="102000"/>
        </a:lnSpc>
        <a:spcBef>
          <a:spcPct val="0"/>
        </a:spcBef>
        <a:spcAft>
          <a:spcPts val="275"/>
        </a:spcAft>
        <a:buClr>
          <a:srgbClr val="000000"/>
        </a:buClr>
        <a:buSzPct val="45000"/>
        <a:buFont typeface="StarSymbol"/>
        <a:buChar char="●"/>
        <a:defRPr sz="1900">
          <a:solidFill>
            <a:srgbClr val="000000"/>
          </a:solidFill>
          <a:latin typeface="+mn-lt"/>
        </a:defRPr>
      </a:lvl5pPr>
      <a:lvl6pPr marL="2508250" indent="-204788" algn="l" defTabSz="427038" rtl="0" fontAlgn="base">
        <a:lnSpc>
          <a:spcPct val="102000"/>
        </a:lnSpc>
        <a:spcBef>
          <a:spcPct val="0"/>
        </a:spcBef>
        <a:spcAft>
          <a:spcPts val="275"/>
        </a:spcAft>
        <a:buClr>
          <a:srgbClr val="000000"/>
        </a:buClr>
        <a:buSzPct val="45000"/>
        <a:buFont typeface="StarSymbol" charset="0"/>
        <a:buChar char="●"/>
        <a:defRPr sz="1900">
          <a:solidFill>
            <a:srgbClr val="000000"/>
          </a:solidFill>
          <a:latin typeface="+mn-lt"/>
        </a:defRPr>
      </a:lvl6pPr>
      <a:lvl7pPr marL="2965450" indent="-204788" algn="l" defTabSz="427038" rtl="0" fontAlgn="base">
        <a:lnSpc>
          <a:spcPct val="102000"/>
        </a:lnSpc>
        <a:spcBef>
          <a:spcPct val="0"/>
        </a:spcBef>
        <a:spcAft>
          <a:spcPts val="275"/>
        </a:spcAft>
        <a:buClr>
          <a:srgbClr val="000000"/>
        </a:buClr>
        <a:buSzPct val="45000"/>
        <a:buFont typeface="StarSymbol" charset="0"/>
        <a:buChar char="●"/>
        <a:defRPr sz="1900">
          <a:solidFill>
            <a:srgbClr val="000000"/>
          </a:solidFill>
          <a:latin typeface="+mn-lt"/>
        </a:defRPr>
      </a:lvl7pPr>
      <a:lvl8pPr marL="3422650" indent="-204788" algn="l" defTabSz="427038" rtl="0" fontAlgn="base">
        <a:lnSpc>
          <a:spcPct val="102000"/>
        </a:lnSpc>
        <a:spcBef>
          <a:spcPct val="0"/>
        </a:spcBef>
        <a:spcAft>
          <a:spcPts val="275"/>
        </a:spcAft>
        <a:buClr>
          <a:srgbClr val="000000"/>
        </a:buClr>
        <a:buSzPct val="45000"/>
        <a:buFont typeface="StarSymbol" charset="0"/>
        <a:buChar char="●"/>
        <a:defRPr sz="1900">
          <a:solidFill>
            <a:srgbClr val="000000"/>
          </a:solidFill>
          <a:latin typeface="+mn-lt"/>
        </a:defRPr>
      </a:lvl8pPr>
      <a:lvl9pPr marL="3879850" indent="-204788" algn="l" defTabSz="427038" rtl="0" fontAlgn="base">
        <a:lnSpc>
          <a:spcPct val="102000"/>
        </a:lnSpc>
        <a:spcBef>
          <a:spcPct val="0"/>
        </a:spcBef>
        <a:spcAft>
          <a:spcPts val="275"/>
        </a:spcAft>
        <a:buClr>
          <a:srgbClr val="000000"/>
        </a:buClr>
        <a:buSzPct val="45000"/>
        <a:buFont typeface="StarSymbol" charset="0"/>
        <a:buChar char="●"/>
        <a:defRPr sz="19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de-DE"/>
          </a:p>
        </p:txBody>
      </p:sp>
      <p:sp>
        <p:nvSpPr>
          <p:cNvPr id="204805" name="Rectangle 5"/>
          <p:cNvSpPr>
            <a:spLocks noGrp="1" noChangeArrowheads="1"/>
          </p:cNvSpPr>
          <p:nvPr>
            <p:ph type="ftr" sz="quarter" idx="3"/>
          </p:nvPr>
        </p:nvSpPr>
        <p:spPr bwMode="auto">
          <a:xfrm>
            <a:off x="2339975" y="6553200"/>
            <a:ext cx="47609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de-DE"/>
          </a:p>
        </p:txBody>
      </p:sp>
      <p:sp>
        <p:nvSpPr>
          <p:cNvPr id="204806" name="Rectangle 6"/>
          <p:cNvSpPr>
            <a:spLocks noGrp="1" noChangeArrowheads="1"/>
          </p:cNvSpPr>
          <p:nvPr>
            <p:ph type="sldNum" sz="quarter" idx="4"/>
          </p:nvPr>
        </p:nvSpPr>
        <p:spPr bwMode="auto">
          <a:xfrm>
            <a:off x="6011863"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7D5E5F49-50AC-4B92-BA70-A731442B4BBF}" type="slidenum">
              <a:rPr lang="de-DE"/>
              <a:pPr fontAlgn="base">
                <a:spcBef>
                  <a:spcPct val="0"/>
                </a:spcBef>
                <a:spcAft>
                  <a:spcPct val="0"/>
                </a:spcAft>
                <a:defRPr/>
              </a:pPr>
              <a:t>‹#›</a:t>
            </a:fld>
            <a:endParaRPr lang="de-DE"/>
          </a:p>
        </p:txBody>
      </p:sp>
      <p:sp>
        <p:nvSpPr>
          <p:cNvPr id="3079" name="Line 7"/>
          <p:cNvSpPr>
            <a:spLocks noChangeShapeType="1"/>
          </p:cNvSpPr>
          <p:nvPr userDrawn="1"/>
        </p:nvSpPr>
        <p:spPr bwMode="auto">
          <a:xfrm>
            <a:off x="0" y="1196975"/>
            <a:ext cx="9144000" cy="0"/>
          </a:xfrm>
          <a:prstGeom prst="line">
            <a:avLst/>
          </a:prstGeom>
          <a:noFill/>
          <a:ln w="222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a:solidFill>
                <a:srgbClr val="000000"/>
              </a:solidFill>
            </a:endParaRPr>
          </a:p>
        </p:txBody>
      </p:sp>
    </p:spTree>
    <p:extLst>
      <p:ext uri="{BB962C8B-B14F-4D97-AF65-F5344CB8AC3E}">
        <p14:creationId xmlns:p14="http://schemas.microsoft.com/office/powerpoint/2010/main" val="215916676"/>
      </p:ext>
    </p:extLst>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ui.cmsaf.eu/safira/action/viewDoiDetails?acronym=UTH_V00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6584" r="6586"/>
          <a:stretch/>
        </p:blipFill>
        <p:spPr>
          <a:xfrm>
            <a:off x="0" y="723900"/>
            <a:ext cx="9144000" cy="3570349"/>
          </a:xfrm>
          <a:prstGeom prst="rect">
            <a:avLst/>
          </a:prstGeom>
        </p:spPr>
      </p:pic>
      <p:sp>
        <p:nvSpPr>
          <p:cNvPr id="17" name="Rectangle 16"/>
          <p:cNvSpPr/>
          <p:nvPr/>
        </p:nvSpPr>
        <p:spPr>
          <a:xfrm>
            <a:off x="0" y="2054458"/>
            <a:ext cx="9144000" cy="2233881"/>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4421515"/>
            <a:ext cx="9144000" cy="2280695"/>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346982" y="2099775"/>
            <a:ext cx="9144000" cy="2173184"/>
          </a:xfrm>
          <a:prstGeom prst="rect">
            <a:avLst/>
          </a:prstGeom>
        </p:spPr>
        <p:txBody>
          <a:bodyPr vert="horz" lIns="91440" tIns="45720" rIns="91440" bIns="45720" rtlCol="0" anchor="ctr">
            <a:normAutofit/>
          </a:bodyPr>
          <a:lstStyle/>
          <a:p>
            <a:pPr lvl="0">
              <a:spcBef>
                <a:spcPct val="0"/>
              </a:spcBef>
              <a:defRPr/>
            </a:pPr>
            <a:r>
              <a:rPr lang="en-US" sz="3600" b="1" dirty="0">
                <a:solidFill>
                  <a:schemeClr val="bg1"/>
                </a:solidFill>
                <a:latin typeface="Arial Narrow" pitchFamily="34" charset="0"/>
              </a:rPr>
              <a:t>SCOPE-CM Project: UTH</a:t>
            </a:r>
          </a:p>
          <a:p>
            <a:pPr marR="45720" lvl="0" defTabSz="914400">
              <a:spcBef>
                <a:spcPct val="20000"/>
              </a:spcBef>
              <a:buClr>
                <a:srgbClr val="0BD0D9"/>
              </a:buClr>
              <a:buSzPct val="95000"/>
            </a:pPr>
            <a:r>
              <a:rPr lang="en-US" sz="2800" dirty="0">
                <a:solidFill>
                  <a:prstClr val="white"/>
                </a:solidFill>
                <a:latin typeface="Constantia"/>
              </a:rPr>
              <a:t>Sustained generations of upper tropospheric humidity Climate Data Records from different sensors with multi-agency cooperation</a:t>
            </a:r>
            <a:endParaRPr lang="en-US" sz="2600" dirty="0">
              <a:solidFill>
                <a:prstClr val="white"/>
              </a:solidFill>
              <a:latin typeface="Constantia"/>
            </a:endParaRPr>
          </a:p>
        </p:txBody>
      </p:sp>
      <p:sp>
        <p:nvSpPr>
          <p:cNvPr id="19" name="Rectangle 18"/>
          <p:cNvSpPr/>
          <p:nvPr/>
        </p:nvSpPr>
        <p:spPr>
          <a:xfrm>
            <a:off x="0" y="0"/>
            <a:ext cx="9144000" cy="633469"/>
          </a:xfrm>
          <a:prstGeom prst="rect">
            <a:avLst/>
          </a:prstGeom>
          <a:solidFill>
            <a:srgbClr val="2E6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6467" y="1796843"/>
            <a:ext cx="6016831" cy="235527"/>
          </a:xfrm>
          <a:prstGeom prst="rect">
            <a:avLst/>
          </a:prstGeom>
          <a:solidFill>
            <a:srgbClr val="2E6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97329" y="4352938"/>
            <a:ext cx="5512253" cy="1015663"/>
          </a:xfrm>
          <a:prstGeom prst="rect">
            <a:avLst/>
          </a:prstGeom>
          <a:noFill/>
          <a:effectLst>
            <a:glow rad="63500">
              <a:schemeClr val="accent1">
                <a:satMod val="175000"/>
                <a:alpha val="40000"/>
              </a:schemeClr>
            </a:glow>
          </a:effectLst>
        </p:spPr>
        <p:txBody>
          <a:bodyPr wrap="square" rtlCol="0">
            <a:spAutoFit/>
          </a:bodyPr>
          <a:lstStyle/>
          <a:p>
            <a:r>
              <a:rPr lang="en-US" sz="1600" i="1" dirty="0">
                <a:solidFill>
                  <a:srgbClr val="002060"/>
                </a:solidFill>
                <a:latin typeface="Calibri" pitchFamily="34" charset="0"/>
              </a:rPr>
              <a:t>Presented by</a:t>
            </a:r>
            <a:endParaRPr lang="en-US" sz="2800" b="1" dirty="0">
              <a:solidFill>
                <a:srgbClr val="002060"/>
              </a:solidFill>
              <a:latin typeface="Calibri" pitchFamily="34" charset="0"/>
            </a:endParaRPr>
          </a:p>
          <a:p>
            <a:r>
              <a:rPr lang="en-US" sz="2800" b="1" dirty="0">
                <a:solidFill>
                  <a:srgbClr val="002060"/>
                </a:solidFill>
                <a:latin typeface="Calibri" pitchFamily="34" charset="0"/>
              </a:rPr>
              <a:t>Lei Shi</a:t>
            </a:r>
            <a:br>
              <a:rPr lang="en-US" sz="1600" i="1" dirty="0">
                <a:solidFill>
                  <a:srgbClr val="002060"/>
                </a:solidFill>
                <a:latin typeface="Calibri" pitchFamily="34" charset="0"/>
              </a:rPr>
            </a:br>
            <a:r>
              <a:rPr lang="en-US" sz="1600" i="1" dirty="0">
                <a:solidFill>
                  <a:srgbClr val="002060"/>
                </a:solidFill>
                <a:latin typeface="Calibri" pitchFamily="34" charset="0"/>
              </a:rPr>
              <a:t>NOAA National Centers for Environmental Information</a:t>
            </a:r>
          </a:p>
        </p:txBody>
      </p:sp>
      <p:sp>
        <p:nvSpPr>
          <p:cNvPr id="13" name="TextBox 12"/>
          <p:cNvSpPr txBox="1"/>
          <p:nvPr/>
        </p:nvSpPr>
        <p:spPr>
          <a:xfrm>
            <a:off x="389469" y="5540544"/>
            <a:ext cx="8689876" cy="892552"/>
          </a:xfrm>
          <a:prstGeom prst="rect">
            <a:avLst/>
          </a:prstGeom>
          <a:noFill/>
          <a:effectLst>
            <a:glow rad="63500">
              <a:schemeClr val="accent1">
                <a:satMod val="175000"/>
                <a:alpha val="40000"/>
              </a:schemeClr>
            </a:glow>
          </a:effectLst>
        </p:spPr>
        <p:txBody>
          <a:bodyPr wrap="square" rtlCol="0">
            <a:spAutoFit/>
          </a:bodyPr>
          <a:lstStyle/>
          <a:p>
            <a:r>
              <a:rPr lang="en-US" sz="1600" i="1" dirty="0">
                <a:solidFill>
                  <a:srgbClr val="002060"/>
                </a:solidFill>
                <a:latin typeface="Calibri" pitchFamily="34" charset="0"/>
              </a:rPr>
              <a:t>Contributions from:</a:t>
            </a:r>
            <a:endParaRPr lang="en-US" sz="2800" b="1" dirty="0">
              <a:solidFill>
                <a:srgbClr val="002060"/>
              </a:solidFill>
              <a:latin typeface="Calibri" pitchFamily="34" charset="0"/>
            </a:endParaRPr>
          </a:p>
          <a:p>
            <a:r>
              <a:rPr lang="en-US" b="1" dirty="0">
                <a:solidFill>
                  <a:srgbClr val="002060"/>
                </a:solidFill>
                <a:latin typeface="Calibri" pitchFamily="34" charset="0"/>
              </a:rPr>
              <a:t>Stefan Buehler, </a:t>
            </a:r>
            <a:r>
              <a:rPr lang="en-US" b="1" dirty="0" err="1">
                <a:solidFill>
                  <a:srgbClr val="002060"/>
                </a:solidFill>
                <a:latin typeface="Calibri" pitchFamily="34" charset="0"/>
              </a:rPr>
              <a:t>Eui-Seok</a:t>
            </a:r>
            <a:r>
              <a:rPr lang="en-US" b="1" dirty="0">
                <a:solidFill>
                  <a:srgbClr val="002060"/>
                </a:solidFill>
                <a:latin typeface="Calibri" pitchFamily="34" charset="0"/>
              </a:rPr>
              <a:t> Chung, Ralph Ferraro, Shu-</a:t>
            </a:r>
            <a:r>
              <a:rPr lang="en-US" b="1" dirty="0" err="1">
                <a:solidFill>
                  <a:srgbClr val="002060"/>
                </a:solidFill>
                <a:latin typeface="Calibri" pitchFamily="34" charset="0"/>
              </a:rPr>
              <a:t>peng</a:t>
            </a:r>
            <a:r>
              <a:rPr lang="en-US" b="1" dirty="0">
                <a:solidFill>
                  <a:srgbClr val="002060"/>
                </a:solidFill>
                <a:latin typeface="Calibri" pitchFamily="34" charset="0"/>
              </a:rPr>
              <a:t> Ho, </a:t>
            </a:r>
            <a:r>
              <a:rPr lang="en-US" b="1" dirty="0" err="1">
                <a:solidFill>
                  <a:srgbClr val="002060"/>
                </a:solidFill>
                <a:latin typeface="Calibri" pitchFamily="34" charset="0"/>
              </a:rPr>
              <a:t>Viju</a:t>
            </a:r>
            <a:r>
              <a:rPr lang="en-US" b="1" dirty="0">
                <a:solidFill>
                  <a:srgbClr val="002060"/>
                </a:solidFill>
                <a:latin typeface="Calibri" pitchFamily="34" charset="0"/>
              </a:rPr>
              <a:t> John, Isaac </a:t>
            </a:r>
            <a:r>
              <a:rPr lang="en-US" b="1" dirty="0" err="1">
                <a:solidFill>
                  <a:srgbClr val="002060"/>
                </a:solidFill>
                <a:latin typeface="Calibri" pitchFamily="34" charset="0"/>
              </a:rPr>
              <a:t>Moradi</a:t>
            </a:r>
            <a:r>
              <a:rPr lang="en-US" b="1" dirty="0">
                <a:solidFill>
                  <a:srgbClr val="002060"/>
                </a:solidFill>
                <a:latin typeface="Calibri" pitchFamily="34" charset="0"/>
              </a:rPr>
              <a:t>, Marc </a:t>
            </a:r>
            <a:r>
              <a:rPr lang="en-US" b="1" dirty="0" err="1">
                <a:solidFill>
                  <a:srgbClr val="002060"/>
                </a:solidFill>
                <a:latin typeface="Calibri" pitchFamily="34" charset="0"/>
              </a:rPr>
              <a:t>Schröder</a:t>
            </a:r>
            <a:r>
              <a:rPr lang="en-US" b="1" dirty="0">
                <a:solidFill>
                  <a:srgbClr val="002060"/>
                </a:solidFill>
                <a:latin typeface="Calibri" pitchFamily="34" charset="0"/>
              </a:rPr>
              <a:t>, Brian </a:t>
            </a:r>
            <a:r>
              <a:rPr lang="en-US" b="1" dirty="0" err="1">
                <a:solidFill>
                  <a:srgbClr val="002060"/>
                </a:solidFill>
                <a:latin typeface="Calibri" pitchFamily="34" charset="0"/>
              </a:rPr>
              <a:t>Soden</a:t>
            </a:r>
            <a:r>
              <a:rPr lang="en-US" b="1" dirty="0">
                <a:solidFill>
                  <a:srgbClr val="002060"/>
                </a:solidFill>
                <a:latin typeface="Calibri" pitchFamily="34" charset="0"/>
              </a:rPr>
              <a:t>, and Carl </a:t>
            </a:r>
            <a:r>
              <a:rPr lang="en-US" b="1" dirty="0" err="1">
                <a:solidFill>
                  <a:srgbClr val="002060"/>
                </a:solidFill>
                <a:latin typeface="Calibri" pitchFamily="34" charset="0"/>
              </a:rPr>
              <a:t>Schreck</a:t>
            </a:r>
            <a:endParaRPr lang="en-US" b="1" dirty="0">
              <a:solidFill>
                <a:srgbClr val="002060"/>
              </a:solidFill>
              <a:latin typeface="Calibri" pitchFamily="34" charset="0"/>
            </a:endParaRPr>
          </a:p>
        </p:txBody>
      </p:sp>
      <p:sp>
        <p:nvSpPr>
          <p:cNvPr id="16" name="TextBox 15"/>
          <p:cNvSpPr txBox="1"/>
          <p:nvPr/>
        </p:nvSpPr>
        <p:spPr>
          <a:xfrm>
            <a:off x="1739966" y="6631469"/>
            <a:ext cx="6998855" cy="307777"/>
          </a:xfrm>
          <a:prstGeom prst="rect">
            <a:avLst/>
          </a:prstGeom>
          <a:noFill/>
        </p:spPr>
        <p:txBody>
          <a:bodyPr wrap="square" rtlCol="0">
            <a:spAutoFit/>
          </a:bodyPr>
          <a:lstStyle/>
          <a:p>
            <a:pPr algn="ctr"/>
            <a:r>
              <a:rPr lang="en-US" sz="1400" dirty="0">
                <a:solidFill>
                  <a:srgbClr val="80AECC"/>
                </a:solidFill>
                <a:latin typeface="Arial Narrow" pitchFamily="34" charset="0"/>
              </a:rPr>
              <a:t>National Oceanic and Atmospheric Administration  |  National Centers for Environmental Information </a:t>
            </a:r>
          </a:p>
        </p:txBody>
      </p:sp>
      <p:sp>
        <p:nvSpPr>
          <p:cNvPr id="3" name="Subtitle 2"/>
          <p:cNvSpPr>
            <a:spLocks noGrp="1"/>
          </p:cNvSpPr>
          <p:nvPr>
            <p:ph type="subTitle" idx="1"/>
          </p:nvPr>
        </p:nvSpPr>
        <p:spPr>
          <a:xfrm>
            <a:off x="381458" y="6614242"/>
            <a:ext cx="1165992" cy="370371"/>
          </a:xfrm>
        </p:spPr>
        <p:txBody>
          <a:bodyPr>
            <a:normAutofit/>
          </a:bodyPr>
          <a:lstStyle/>
          <a:p>
            <a:pPr algn="l"/>
            <a:r>
              <a:rPr lang="en-US" sz="1400" dirty="0">
                <a:solidFill>
                  <a:srgbClr val="9B9DA0"/>
                </a:solidFill>
                <a:latin typeface="Arial Narrow" pitchFamily="34" charset="0"/>
              </a:rPr>
              <a:t>February</a:t>
            </a:r>
            <a:r>
              <a:rPr lang="en-US" sz="1400" dirty="0">
                <a:solidFill>
                  <a:srgbClr val="9B9DA0"/>
                </a:solidFill>
                <a:latin typeface="Arial Narrow" pitchFamily="34" charset="0"/>
                <a:cs typeface="Arial" pitchFamily="34" charset="0"/>
              </a:rPr>
              <a:t> 2019</a:t>
            </a:r>
          </a:p>
        </p:txBody>
      </p:sp>
    </p:spTree>
    <p:extLst>
      <p:ext uri="{BB962C8B-B14F-4D97-AF65-F5344CB8AC3E}">
        <p14:creationId xmlns:p14="http://schemas.microsoft.com/office/powerpoint/2010/main" val="6152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878"/>
            <a:ext cx="8229600" cy="1143000"/>
          </a:xfrm>
        </p:spPr>
        <p:txBody>
          <a:bodyPr/>
          <a:lstStyle/>
          <a:p>
            <a:r>
              <a:rPr lang="en-US" dirty="0"/>
              <a:t>CMSAF UTH v1.0 </a:t>
            </a:r>
            <a:endParaRPr lang="en-GB" dirty="0"/>
          </a:p>
        </p:txBody>
      </p:sp>
      <p:pic>
        <p:nvPicPr>
          <p:cNvPr id="1026" name="Picture 2" descr="Mean daily U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4899" y="1638179"/>
            <a:ext cx="3737028" cy="24023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6"/>
          <p:cNvSpPr txBox="1">
            <a:spLocks/>
          </p:cNvSpPr>
          <p:nvPr/>
        </p:nvSpPr>
        <p:spPr>
          <a:xfrm>
            <a:off x="315658" y="1648912"/>
            <a:ext cx="4365757" cy="299343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Content: Global, </a:t>
            </a:r>
            <a:r>
              <a:rPr lang="en-US" sz="1600" dirty="0" err="1"/>
              <a:t>dail</a:t>
            </a:r>
            <a:r>
              <a:rPr lang="en-GB" sz="1600" dirty="0"/>
              <a:t>y averaged UTH and 183.31±1 GHz T</a:t>
            </a:r>
            <a:r>
              <a:rPr lang="en-GB" sz="1600" baseline="-25000" dirty="0"/>
              <a:t>b</a:t>
            </a:r>
            <a:r>
              <a:rPr lang="en-GB" sz="1600" dirty="0"/>
              <a:t> on a regular </a:t>
            </a:r>
            <a:r>
              <a:rPr lang="en-GB" sz="1600" dirty="0" err="1"/>
              <a:t>lat</a:t>
            </a:r>
            <a:r>
              <a:rPr lang="en-GB" sz="1600" dirty="0"/>
              <a:t>/</a:t>
            </a:r>
            <a:r>
              <a:rPr lang="en-GB" sz="1600" dirty="0" err="1"/>
              <a:t>lon</a:t>
            </a:r>
            <a:r>
              <a:rPr lang="en-GB" sz="1600" dirty="0"/>
              <a:t> grid with 1°x1° resolution from ascending and descending satellite overpasses</a:t>
            </a:r>
          </a:p>
          <a:p>
            <a:r>
              <a:rPr lang="en-GB" sz="1600" dirty="0"/>
              <a:t>Satellite missions:</a:t>
            </a:r>
          </a:p>
          <a:p>
            <a:pPr lvl="1"/>
            <a:r>
              <a:rPr lang="en-GB" sz="1600" dirty="0"/>
              <a:t>AMSU-B on NOAA15, NOAA16, NOAA17 </a:t>
            </a:r>
          </a:p>
          <a:p>
            <a:pPr lvl="1"/>
            <a:r>
              <a:rPr lang="en-GB" sz="1600" dirty="0"/>
              <a:t>MHS on NOAA18, </a:t>
            </a:r>
            <a:r>
              <a:rPr lang="en-GB" sz="1600" dirty="0" err="1"/>
              <a:t>Metop</a:t>
            </a:r>
            <a:r>
              <a:rPr lang="en-GB" sz="1600" dirty="0"/>
              <a:t>-A, </a:t>
            </a:r>
            <a:r>
              <a:rPr lang="en-GB" sz="1600" dirty="0" err="1"/>
              <a:t>Metop</a:t>
            </a:r>
            <a:r>
              <a:rPr lang="en-GB" sz="1600" dirty="0"/>
              <a:t>-B</a:t>
            </a:r>
          </a:p>
          <a:p>
            <a:r>
              <a:rPr lang="en-US" sz="1600" dirty="0"/>
              <a:t>1 January 1999 to 31 December 2015</a:t>
            </a:r>
            <a:endParaRPr lang="en-GB" sz="1600" dirty="0"/>
          </a:p>
          <a:p>
            <a:r>
              <a:rPr lang="en-GB" sz="1600" dirty="0"/>
              <a:t>Data format: NetCDF4</a:t>
            </a:r>
          </a:p>
          <a:p>
            <a:r>
              <a:rPr lang="en-GB" sz="1600" dirty="0"/>
              <a:t>Input data: Microwave FCDR </a:t>
            </a:r>
          </a:p>
          <a:p>
            <a:pPr marL="0" indent="0">
              <a:buFont typeface="Arial"/>
              <a:buNone/>
            </a:pPr>
            <a:r>
              <a:rPr lang="en-GB" sz="1600" dirty="0"/>
              <a:t>	</a:t>
            </a:r>
          </a:p>
          <a:p>
            <a:pPr marL="0" indent="0">
              <a:buFont typeface="Arial"/>
              <a:buNone/>
            </a:pPr>
            <a:endParaRPr lang="en-GB" sz="1600" dirty="0"/>
          </a:p>
        </p:txBody>
      </p:sp>
      <p:sp>
        <p:nvSpPr>
          <p:cNvPr id="6" name="Content Placeholder 6"/>
          <p:cNvSpPr txBox="1">
            <a:spLocks/>
          </p:cNvSpPr>
          <p:nvPr/>
        </p:nvSpPr>
        <p:spPr>
          <a:xfrm>
            <a:off x="741070" y="4642346"/>
            <a:ext cx="8207658" cy="23564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a:p>
          <a:p>
            <a:r>
              <a:rPr lang="en-US" sz="1600" dirty="0"/>
              <a:t>Evaluated against UTH calculated from the ERA-Interim reanalysis</a:t>
            </a:r>
          </a:p>
          <a:p>
            <a:r>
              <a:rPr lang="en-US" sz="1600" dirty="0"/>
              <a:t>Fulfils Global Climate Observing System (GCOS) requirements</a:t>
            </a:r>
          </a:p>
          <a:p>
            <a:r>
              <a:rPr lang="en-US" sz="1600" dirty="0"/>
              <a:t>Biases are less than 5% and decadal stability is less than 0.3% within ±60° latitude</a:t>
            </a:r>
          </a:p>
          <a:p>
            <a:r>
              <a:rPr lang="en-US" sz="1600" dirty="0"/>
              <a:t>Data and documentation available at:</a:t>
            </a:r>
          </a:p>
          <a:p>
            <a:pPr marL="400050" lvl="1" indent="0">
              <a:buNone/>
            </a:pPr>
            <a:r>
              <a:rPr lang="en-US" sz="1200" dirty="0">
                <a:hlinkClick r:id="rId3"/>
              </a:rPr>
              <a:t>https://wui.cmsaf.eu/safira/action/viewDoiDetails?acronym=UTH_V001</a:t>
            </a:r>
            <a:r>
              <a:rPr lang="en-US" sz="1200" dirty="0"/>
              <a:t> </a:t>
            </a:r>
          </a:p>
          <a:p>
            <a:pPr marL="0" indent="0">
              <a:buFont typeface="Arial"/>
              <a:buNone/>
            </a:pPr>
            <a:r>
              <a:rPr lang="en-GB" sz="1600" dirty="0"/>
              <a:t>	</a:t>
            </a:r>
          </a:p>
          <a:p>
            <a:pPr marL="0" indent="0">
              <a:buFont typeface="Arial"/>
              <a:buNone/>
            </a:pPr>
            <a:endParaRPr lang="en-GB" sz="1600" dirty="0"/>
          </a:p>
        </p:txBody>
      </p:sp>
    </p:spTree>
    <p:extLst>
      <p:ext uri="{BB962C8B-B14F-4D97-AF65-F5344CB8AC3E}">
        <p14:creationId xmlns:p14="http://schemas.microsoft.com/office/powerpoint/2010/main" val="130241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82"/>
            <a:ext cx="8229600" cy="1143000"/>
          </a:xfrm>
        </p:spPr>
        <p:txBody>
          <a:bodyPr>
            <a:normAutofit/>
          </a:bodyPr>
          <a:lstStyle/>
          <a:p>
            <a:r>
              <a:rPr lang="en-US" sz="3600" dirty="0"/>
              <a:t>FIDUCEO Microwave FCDR - Summary</a:t>
            </a:r>
          </a:p>
        </p:txBody>
      </p:sp>
      <p:sp>
        <p:nvSpPr>
          <p:cNvPr id="3" name="Content Placeholder 2"/>
          <p:cNvSpPr>
            <a:spLocks noGrp="1"/>
          </p:cNvSpPr>
          <p:nvPr>
            <p:ph idx="1"/>
          </p:nvPr>
        </p:nvSpPr>
        <p:spPr>
          <a:xfrm>
            <a:off x="225612" y="1476662"/>
            <a:ext cx="8582212" cy="5558118"/>
          </a:xfrm>
        </p:spPr>
        <p:txBody>
          <a:bodyPr>
            <a:normAutofit fontScale="47500" lnSpcReduction="20000"/>
          </a:bodyPr>
          <a:lstStyle/>
          <a:p>
            <a:r>
              <a:rPr lang="en-US" sz="4000" dirty="0"/>
              <a:t>Content: Recalibrated T</a:t>
            </a:r>
            <a:r>
              <a:rPr lang="en-US" sz="4000" baseline="-25000" dirty="0"/>
              <a:t>b</a:t>
            </a:r>
            <a:r>
              <a:rPr lang="en-US" sz="4000" dirty="0"/>
              <a:t> for Microwave radiometers with uncertainty estimates on pixel level and with correlation length scales estimates  </a:t>
            </a:r>
          </a:p>
          <a:p>
            <a:r>
              <a:rPr lang="en-US" sz="4000" dirty="0"/>
              <a:t>Satellite missions:</a:t>
            </a:r>
          </a:p>
          <a:p>
            <a:pPr lvl="1"/>
            <a:r>
              <a:rPr lang="en-US" sz="3600" dirty="0"/>
              <a:t>SSMT2 on F11, F12, F14, F15, </a:t>
            </a:r>
          </a:p>
          <a:p>
            <a:pPr lvl="1"/>
            <a:r>
              <a:rPr lang="en-US" sz="3600" dirty="0"/>
              <a:t>AMSU-B on NOAA15, NOAA16, NOAA17, </a:t>
            </a:r>
          </a:p>
          <a:p>
            <a:pPr lvl="1"/>
            <a:r>
              <a:rPr lang="en-US" sz="3600" dirty="0"/>
              <a:t>MHS on NOAA18, NOAA19, </a:t>
            </a:r>
            <a:r>
              <a:rPr lang="en-US" sz="3600" dirty="0" err="1"/>
              <a:t>Metop</a:t>
            </a:r>
            <a:r>
              <a:rPr lang="en-US" sz="3600" dirty="0"/>
              <a:t>-A, </a:t>
            </a:r>
            <a:r>
              <a:rPr lang="en-US" sz="3600" dirty="0" err="1"/>
              <a:t>Metop</a:t>
            </a:r>
            <a:r>
              <a:rPr lang="en-US" sz="3600" dirty="0"/>
              <a:t>-B</a:t>
            </a:r>
          </a:p>
          <a:p>
            <a:r>
              <a:rPr lang="en-US" sz="4000" dirty="0"/>
              <a:t>Data Format: NetCDF4</a:t>
            </a:r>
          </a:p>
          <a:p>
            <a:r>
              <a:rPr lang="en-US" sz="4000" dirty="0"/>
              <a:t>File size (1 orbit): 7 MB, total FCDR: 2.2 TB</a:t>
            </a:r>
          </a:p>
          <a:p>
            <a:r>
              <a:rPr lang="en-US" sz="4000" dirty="0"/>
              <a:t>Input data: </a:t>
            </a:r>
            <a:r>
              <a:rPr lang="en-GB" sz="4000" dirty="0"/>
              <a:t>L1B data files from the NOAA CLASS archive</a:t>
            </a:r>
          </a:p>
          <a:p>
            <a:pPr marL="0" indent="0">
              <a:buNone/>
            </a:pPr>
            <a:r>
              <a:rPr lang="en-GB" sz="4000" dirty="0">
                <a:effectLst/>
              </a:rPr>
              <a:t> </a:t>
            </a:r>
            <a:endParaRPr lang="en-US" sz="4000" dirty="0"/>
          </a:p>
          <a:p>
            <a:r>
              <a:rPr lang="en-US" sz="4000" dirty="0"/>
              <a:t>Novelties:</a:t>
            </a:r>
          </a:p>
          <a:p>
            <a:pPr lvl="1"/>
            <a:r>
              <a:rPr lang="en-GB" sz="4000" dirty="0"/>
              <a:t>Improved calibration with a measurement function approach</a:t>
            </a:r>
          </a:p>
          <a:p>
            <a:pPr lvl="1"/>
            <a:r>
              <a:rPr lang="en-GB" sz="4000" dirty="0" err="1"/>
              <a:t>metrologically</a:t>
            </a:r>
            <a:r>
              <a:rPr lang="en-GB" sz="4000" dirty="0"/>
              <a:t> traceable uncertainties for three classes of correlation behaviour: independent, structured and common uncertainties</a:t>
            </a:r>
          </a:p>
          <a:p>
            <a:pPr lvl="1"/>
            <a:r>
              <a:rPr lang="en-GB" sz="4000" dirty="0"/>
              <a:t>new quality checks and flags </a:t>
            </a:r>
          </a:p>
          <a:p>
            <a:pPr lvl="1"/>
            <a:r>
              <a:rPr lang="en-GB" sz="4000" dirty="0"/>
              <a:t>Equator-To-Equator files without overlap to adjacent ones</a:t>
            </a:r>
          </a:p>
          <a:p>
            <a:pPr lvl="1"/>
            <a:r>
              <a:rPr lang="en-GB" sz="4000" dirty="0"/>
              <a:t>The recalibrated MHS and AMSU-B instruments provide stable long time series of brightness temperatures, especially around the water vapour absorption line at 183 GHz.  </a:t>
            </a:r>
          </a:p>
          <a:p>
            <a:endParaRPr lang="en-US" dirty="0"/>
          </a:p>
        </p:txBody>
      </p:sp>
    </p:spTree>
    <p:extLst>
      <p:ext uri="{BB962C8B-B14F-4D97-AF65-F5344CB8AC3E}">
        <p14:creationId xmlns:p14="http://schemas.microsoft.com/office/powerpoint/2010/main" val="91089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1412" y="418349"/>
            <a:ext cx="4034115" cy="6130643"/>
          </a:xfrm>
          <a:ln w="28575" cmpd="sng">
            <a:solidFill>
              <a:schemeClr val="accent3">
                <a:lumMod val="60000"/>
                <a:lumOff val="40000"/>
              </a:schemeClr>
            </a:solidFill>
          </a:ln>
        </p:spPr>
        <p:txBody>
          <a:bodyPr>
            <a:normAutofit/>
          </a:bodyPr>
          <a:lstStyle/>
          <a:p>
            <a:pPr marL="0" indent="0" algn="ctr">
              <a:lnSpc>
                <a:spcPct val="80000"/>
              </a:lnSpc>
              <a:buNone/>
            </a:pPr>
            <a:r>
              <a:rPr lang="en-US" sz="2800" dirty="0"/>
              <a:t>Future plans</a:t>
            </a:r>
          </a:p>
          <a:p>
            <a:pPr marL="0" indent="0" algn="ctr">
              <a:buNone/>
            </a:pPr>
            <a:endParaRPr lang="en-US" sz="1600" dirty="0"/>
          </a:p>
          <a:p>
            <a:pPr marL="0" indent="0">
              <a:lnSpc>
                <a:spcPct val="80000"/>
              </a:lnSpc>
              <a:buNone/>
            </a:pPr>
            <a:r>
              <a:rPr lang="en-US" sz="1600" dirty="0"/>
              <a:t>Creation of a UTH CDR from the FIDUCEO HIRS </a:t>
            </a:r>
            <a:r>
              <a:rPr lang="en-US" sz="1600" b="1" dirty="0"/>
              <a:t>FCDR</a:t>
            </a:r>
            <a:r>
              <a:rPr lang="en-US" sz="1600" dirty="0"/>
              <a:t>. Together, both CDRs would cover a time span of almost 40 years.</a:t>
            </a:r>
          </a:p>
          <a:p>
            <a:pPr marL="0" indent="0">
              <a:lnSpc>
                <a:spcPct val="80000"/>
              </a:lnSpc>
              <a:buNone/>
            </a:pPr>
            <a:endParaRPr lang="en-US" sz="1600" dirty="0"/>
          </a:p>
          <a:p>
            <a:pPr marL="0" indent="0">
              <a:lnSpc>
                <a:spcPct val="80000"/>
              </a:lnSpc>
              <a:buNone/>
            </a:pPr>
            <a:r>
              <a:rPr lang="en-US" sz="1600" u="sng" dirty="0"/>
              <a:t>Remaining problem:</a:t>
            </a:r>
          </a:p>
          <a:p>
            <a:pPr marL="0" indent="0">
              <a:lnSpc>
                <a:spcPct val="80000"/>
              </a:lnSpc>
              <a:buNone/>
            </a:pPr>
            <a:r>
              <a:rPr lang="en-US" sz="1600" dirty="0"/>
              <a:t>T</a:t>
            </a:r>
            <a:r>
              <a:rPr lang="en-US" sz="1600" baseline="-25000" dirty="0"/>
              <a:t>b</a:t>
            </a:r>
            <a:r>
              <a:rPr lang="en-US" sz="1600" dirty="0"/>
              <a:t> in a water </a:t>
            </a:r>
            <a:r>
              <a:rPr lang="en-US" sz="1600" dirty="0" err="1"/>
              <a:t>vapour</a:t>
            </a:r>
            <a:r>
              <a:rPr lang="en-US" sz="1600" dirty="0"/>
              <a:t> channel probing the upper troposphere depends on other factors than relative humidity, particularly on the pressure in the atmospheric emission layer. This pressure effect is particularly strong in the infrared T</a:t>
            </a:r>
            <a:r>
              <a:rPr lang="en-US" sz="1600" baseline="-25000" dirty="0"/>
              <a:t>b</a:t>
            </a:r>
            <a:r>
              <a:rPr lang="en-US" sz="1600" dirty="0"/>
              <a:t> and can lead to </a:t>
            </a:r>
            <a:r>
              <a:rPr lang="en-US" sz="1600" b="1" dirty="0"/>
              <a:t>artificial trends</a:t>
            </a:r>
            <a:r>
              <a:rPr lang="en-US" sz="1600" dirty="0"/>
              <a:t> in long time series of UTH. </a:t>
            </a:r>
          </a:p>
          <a:p>
            <a:pPr marL="0" indent="0">
              <a:lnSpc>
                <a:spcPct val="80000"/>
              </a:lnSpc>
              <a:buNone/>
            </a:pPr>
            <a:endParaRPr lang="en-US" sz="1600" dirty="0"/>
          </a:p>
          <a:p>
            <a:pPr marL="0" indent="0">
              <a:lnSpc>
                <a:spcPct val="80000"/>
              </a:lnSpc>
              <a:buNone/>
            </a:pPr>
            <a:r>
              <a:rPr lang="en-US" sz="1600" u="sng" dirty="0"/>
              <a:t>Possible solution: </a:t>
            </a:r>
          </a:p>
          <a:p>
            <a:pPr marL="0" indent="0">
              <a:lnSpc>
                <a:spcPct val="80000"/>
              </a:lnSpc>
              <a:buNone/>
            </a:pPr>
            <a:r>
              <a:rPr lang="en-US" sz="1600" dirty="0"/>
              <a:t>Include pressure parameter into the transformation from UTH to T</a:t>
            </a:r>
            <a:r>
              <a:rPr lang="en-US" sz="1600" baseline="-25000" dirty="0"/>
              <a:t>b</a:t>
            </a:r>
            <a:endParaRPr lang="en-US" sz="1600" dirty="0"/>
          </a:p>
        </p:txBody>
      </p:sp>
      <p:sp>
        <p:nvSpPr>
          <p:cNvPr id="5" name="Content Placeholder 6"/>
          <p:cNvSpPr txBox="1">
            <a:spLocks/>
          </p:cNvSpPr>
          <p:nvPr/>
        </p:nvSpPr>
        <p:spPr>
          <a:xfrm>
            <a:off x="382498" y="418349"/>
            <a:ext cx="4167093" cy="6130643"/>
          </a:xfrm>
          <a:prstGeom prst="rect">
            <a:avLst/>
          </a:prstGeom>
          <a:ln w="28575" cmpd="sng">
            <a:solidFill>
              <a:schemeClr val="accent3">
                <a:lumMod val="60000"/>
                <a:lumOff val="40000"/>
              </a:schemeClr>
            </a:solidFill>
          </a:ln>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900" dirty="0"/>
              <a:t>New UTH definition</a:t>
            </a:r>
          </a:p>
          <a:p>
            <a:pPr marL="0" indent="0" algn="ctr">
              <a:buFont typeface="Arial"/>
              <a:buNone/>
            </a:pPr>
            <a:endParaRPr lang="en-US" sz="3300" dirty="0"/>
          </a:p>
          <a:p>
            <a:pPr marL="0" indent="0">
              <a:buFont typeface="Arial"/>
              <a:buNone/>
            </a:pPr>
            <a:r>
              <a:rPr lang="en-US" sz="3400" dirty="0"/>
              <a:t>UTH = vertical average of relative humidity in a layer between two characteristic water </a:t>
            </a:r>
            <a:r>
              <a:rPr lang="en-US" sz="3400" dirty="0" err="1"/>
              <a:t>vapour</a:t>
            </a:r>
            <a:r>
              <a:rPr lang="en-US" sz="3400" dirty="0"/>
              <a:t> columns:</a:t>
            </a:r>
          </a:p>
          <a:p>
            <a:pPr marL="0" indent="0">
              <a:buFont typeface="Arial"/>
              <a:buNone/>
            </a:pPr>
            <a:endParaRPr lang="en-US" sz="3400" dirty="0"/>
          </a:p>
          <a:p>
            <a:pPr marL="0" indent="0">
              <a:buFont typeface="Arial"/>
              <a:buNone/>
            </a:pPr>
            <a:endParaRPr lang="en-US" sz="3400" dirty="0"/>
          </a:p>
          <a:p>
            <a:pPr marL="0" indent="0">
              <a:buFont typeface="Arial"/>
              <a:buNone/>
            </a:pPr>
            <a:endParaRPr lang="en-US" sz="3400" dirty="0"/>
          </a:p>
          <a:p>
            <a:pPr marL="0" indent="0">
              <a:buFont typeface="Arial"/>
              <a:buNone/>
            </a:pPr>
            <a:endParaRPr lang="en-US" sz="3400" dirty="0"/>
          </a:p>
          <a:p>
            <a:pPr marL="0" indent="0">
              <a:buFont typeface="Arial"/>
              <a:buNone/>
            </a:pPr>
            <a:endParaRPr lang="en-US" sz="3400" dirty="0"/>
          </a:p>
          <a:p>
            <a:pPr marL="0" indent="0">
              <a:buFont typeface="Arial"/>
              <a:buNone/>
            </a:pPr>
            <a:endParaRPr lang="en-US" sz="3400" dirty="0"/>
          </a:p>
          <a:p>
            <a:pPr marL="0" indent="0">
              <a:buFont typeface="Arial"/>
              <a:buNone/>
            </a:pPr>
            <a:endParaRPr lang="en-US" sz="3400" dirty="0"/>
          </a:p>
          <a:p>
            <a:pPr marL="0" indent="0">
              <a:buFont typeface="Arial"/>
              <a:buNone/>
            </a:pPr>
            <a:endParaRPr lang="en-US" sz="3400" dirty="0"/>
          </a:p>
          <a:p>
            <a:pPr marL="0" indent="0">
              <a:buFont typeface="Arial"/>
              <a:buNone/>
            </a:pPr>
            <a:endParaRPr lang="en-US" sz="3400" dirty="0"/>
          </a:p>
          <a:p>
            <a:pPr marL="0" indent="0">
              <a:buFont typeface="Arial"/>
              <a:buNone/>
            </a:pPr>
            <a:endParaRPr lang="en-US" sz="3400" dirty="0"/>
          </a:p>
          <a:p>
            <a:pPr marL="0" indent="0">
              <a:buFont typeface="Arial"/>
              <a:buNone/>
            </a:pPr>
            <a:endParaRPr lang="en-US" sz="3400" dirty="0"/>
          </a:p>
          <a:p>
            <a:endParaRPr lang="en-US" sz="3400" dirty="0"/>
          </a:p>
          <a:p>
            <a:pPr marL="0" indent="0">
              <a:buFont typeface="Arial"/>
              <a:buNone/>
            </a:pPr>
            <a:r>
              <a:rPr lang="en-US" sz="3400" dirty="0"/>
              <a:t>In contrast to the </a:t>
            </a:r>
            <a:r>
              <a:rPr lang="en-US" sz="3400" dirty="0" err="1"/>
              <a:t>Jacobian</a:t>
            </a:r>
            <a:r>
              <a:rPr lang="en-US" sz="3400" dirty="0"/>
              <a:t>-based UTH definition, </a:t>
            </a:r>
          </a:p>
          <a:p>
            <a:r>
              <a:rPr lang="en-US" sz="3400" dirty="0"/>
              <a:t>The new definition is </a:t>
            </a:r>
            <a:r>
              <a:rPr lang="en-US" sz="3400" b="1" dirty="0"/>
              <a:t>consistent for infrared and microwave</a:t>
            </a:r>
            <a:r>
              <a:rPr lang="en-US" sz="3400" dirty="0"/>
              <a:t> observations and hence makes them more comparable</a:t>
            </a:r>
          </a:p>
          <a:p>
            <a:r>
              <a:rPr lang="en-US" sz="3400" dirty="0"/>
              <a:t>UTH can be </a:t>
            </a:r>
            <a:r>
              <a:rPr lang="en-US" sz="3400" b="1" dirty="0"/>
              <a:t>directly calculated from model atmospheres</a:t>
            </a:r>
            <a:r>
              <a:rPr lang="en-US" sz="3400" dirty="0"/>
              <a:t> without the detour via </a:t>
            </a:r>
            <a:r>
              <a:rPr lang="en-US" sz="3400" dirty="0" err="1"/>
              <a:t>radiative</a:t>
            </a:r>
            <a:r>
              <a:rPr lang="en-US" sz="3400" dirty="0"/>
              <a:t> transfer simulations</a:t>
            </a:r>
          </a:p>
          <a:p>
            <a:pPr marL="0" indent="0">
              <a:buNone/>
            </a:pPr>
            <a:endParaRPr lang="en-US" dirty="0"/>
          </a:p>
        </p:txBody>
      </p:sp>
      <p:pic>
        <p:nvPicPr>
          <p:cNvPr id="6" name="Grafik 5">
            <a:extLst>
              <a:ext uri="{FF2B5EF4-FFF2-40B4-BE49-F238E27FC236}">
                <a16:creationId xmlns:a16="http://schemas.microsoft.com/office/drawing/2014/main" id="{B80EDAAA-451E-44C7-9B9E-F83C291E33DB}"/>
              </a:ext>
            </a:extLst>
          </p:cNvPr>
          <p:cNvPicPr>
            <a:picLocks noChangeAspect="1"/>
          </p:cNvPicPr>
          <p:nvPr/>
        </p:nvPicPr>
        <p:blipFill>
          <a:blip r:embed="rId2"/>
          <a:stretch>
            <a:fillRect/>
          </a:stretch>
        </p:blipFill>
        <p:spPr>
          <a:xfrm>
            <a:off x="926297" y="1787013"/>
            <a:ext cx="2786586" cy="2642096"/>
          </a:xfrm>
          <a:prstGeom prst="rect">
            <a:avLst/>
          </a:prstGeom>
        </p:spPr>
      </p:pic>
    </p:spTree>
    <p:extLst>
      <p:ext uri="{BB962C8B-B14F-4D97-AF65-F5344CB8AC3E}">
        <p14:creationId xmlns:p14="http://schemas.microsoft.com/office/powerpoint/2010/main" val="213580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3" descr="fth_DJF198401_200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530317"/>
            <a:ext cx="402748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4" descr="fth_JJA198401_2009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3" y="3530317"/>
            <a:ext cx="40259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subTitle" idx="1"/>
          </p:nvPr>
        </p:nvSpPr>
        <p:spPr>
          <a:xfrm>
            <a:off x="0" y="1037185"/>
            <a:ext cx="9144000" cy="2607839"/>
          </a:xfrm>
          <a:solidFill>
            <a:schemeClr val="bg1"/>
          </a:solidFill>
        </p:spPr>
        <p:txBody>
          <a:bodyPr/>
          <a:lstStyle/>
          <a:p>
            <a:pPr marL="285750" indent="-285750" algn="l" eaLnBrk="1" hangingPunct="1">
              <a:lnSpc>
                <a:spcPct val="80000"/>
              </a:lnSpc>
              <a:buClr>
                <a:srgbClr val="FFC000"/>
              </a:buClr>
              <a:buSzPct val="80000"/>
              <a:buFont typeface="Arial" panose="020B0604020202020204" pitchFamily="34" charset="0"/>
              <a:buChar char="•"/>
              <a:defRPr/>
            </a:pPr>
            <a:r>
              <a:rPr lang="en-GB" sz="1600" b="1" kern="1200" dirty="0">
                <a:latin typeface="Arial" charset="0"/>
              </a:rPr>
              <a:t>DOI: </a:t>
            </a:r>
            <a:r>
              <a:rPr lang="en-GB" sz="1600" b="1" kern="1200" dirty="0">
                <a:solidFill>
                  <a:srgbClr val="0070C0"/>
                </a:solidFill>
                <a:latin typeface="Arial" charset="0"/>
              </a:rPr>
              <a:t>10.5676/EUM_SAF_CM/FTH_METEOSAT/V001 </a:t>
            </a:r>
            <a:r>
              <a:rPr lang="en-GB" sz="1600" b="1" kern="1200" dirty="0">
                <a:latin typeface="Arial" charset="0"/>
              </a:rPr>
              <a:t>, </a:t>
            </a:r>
            <a:r>
              <a:rPr lang="en-GB" sz="1600" b="1" kern="1200" dirty="0">
                <a:solidFill>
                  <a:srgbClr val="0070C0"/>
                </a:solidFill>
                <a:latin typeface="Arial" charset="0"/>
              </a:rPr>
              <a:t>Schröder et al. (2014) in ACP</a:t>
            </a:r>
          </a:p>
          <a:p>
            <a:pPr marL="285750" indent="-285750" algn="l" eaLnBrk="1" hangingPunct="1">
              <a:lnSpc>
                <a:spcPct val="80000"/>
              </a:lnSpc>
              <a:buClr>
                <a:srgbClr val="FFC000"/>
              </a:buClr>
              <a:buSzPct val="80000"/>
              <a:buFont typeface="Arial" panose="020B0604020202020204" pitchFamily="34" charset="0"/>
              <a:buChar char="•"/>
              <a:defRPr/>
            </a:pPr>
            <a:r>
              <a:rPr lang="en-GB" sz="1600" b="1" kern="1200" dirty="0">
                <a:latin typeface="Arial" charset="0"/>
              </a:rPr>
              <a:t>Instruments used: MVIRI + SEVIRI </a:t>
            </a:r>
            <a:r>
              <a:rPr lang="en-GB" sz="1600" b="1" kern="1200" dirty="0" err="1">
                <a:latin typeface="Arial" charset="0"/>
              </a:rPr>
              <a:t>onboard</a:t>
            </a:r>
            <a:r>
              <a:rPr lang="en-GB" sz="1600" b="1" kern="1200" dirty="0">
                <a:latin typeface="Arial" charset="0"/>
              </a:rPr>
              <a:t> METEOSAT 2-5, 7-9.</a:t>
            </a:r>
          </a:p>
          <a:p>
            <a:pPr marL="285750" indent="-285750" algn="l" eaLnBrk="1" hangingPunct="1">
              <a:lnSpc>
                <a:spcPct val="80000"/>
              </a:lnSpc>
              <a:buClr>
                <a:srgbClr val="FFC000"/>
              </a:buClr>
              <a:buSzPct val="80000"/>
              <a:buFont typeface="Arial" panose="020B0604020202020204" pitchFamily="34" charset="0"/>
              <a:buChar char="•"/>
              <a:defRPr/>
            </a:pPr>
            <a:r>
              <a:rPr lang="en-GB" sz="1600" b="1" kern="1200" dirty="0">
                <a:latin typeface="Arial" charset="0"/>
              </a:rPr>
              <a:t>July 1983 – December 2009, Tropical Africa/Atlantic: 45°N/S/E/W in 0.625° spatial resolution, 3 hourlies, monthly averages.</a:t>
            </a:r>
          </a:p>
          <a:p>
            <a:pPr marL="285750" indent="-285750" algn="l" eaLnBrk="1" hangingPunct="1">
              <a:lnSpc>
                <a:spcPct val="80000"/>
              </a:lnSpc>
              <a:buClr>
                <a:srgbClr val="FFC000"/>
              </a:buClr>
              <a:buSzPct val="80000"/>
              <a:buFont typeface="Arial" panose="020B0604020202020204" pitchFamily="34" charset="0"/>
              <a:buChar char="•"/>
              <a:defRPr/>
            </a:pPr>
            <a:r>
              <a:rPr lang="en-GB" sz="1600" b="1" kern="1200" dirty="0">
                <a:latin typeface="Arial" charset="0"/>
              </a:rPr>
              <a:t>Input: ISCCP radiances, SEVIRI radiances from DWD archive, ISCCP cloud mask and cloud top pressure, ERA-Interim.</a:t>
            </a:r>
          </a:p>
          <a:p>
            <a:pPr marL="285750" indent="-285750" algn="l" eaLnBrk="1" hangingPunct="1">
              <a:lnSpc>
                <a:spcPct val="80000"/>
              </a:lnSpc>
              <a:buClr>
                <a:srgbClr val="FFC000"/>
              </a:buClr>
              <a:buSzPct val="80000"/>
              <a:buFont typeface="Arial" panose="020B0604020202020204" pitchFamily="34" charset="0"/>
              <a:buChar char="•"/>
              <a:defRPr/>
            </a:pPr>
            <a:r>
              <a:rPr lang="en-GB" sz="1600" b="1" kern="1200" dirty="0">
                <a:latin typeface="Arial" charset="0"/>
              </a:rPr>
              <a:t>Retrieval after (Schröder et al., 2014, Roca et al., 2009, </a:t>
            </a:r>
            <a:r>
              <a:rPr lang="en-GB" sz="1600" b="1" kern="1200" dirty="0" err="1">
                <a:latin typeface="Arial" charset="0"/>
              </a:rPr>
              <a:t>Brogniez</a:t>
            </a:r>
            <a:r>
              <a:rPr lang="en-GB" sz="1600" b="1" kern="1200" dirty="0">
                <a:latin typeface="Arial" charset="0"/>
              </a:rPr>
              <a:t> et al., 2006), homogenisation after </a:t>
            </a:r>
            <a:r>
              <a:rPr lang="en-GB" sz="1600" b="1" kern="1200" dirty="0" err="1">
                <a:latin typeface="Arial" charset="0"/>
              </a:rPr>
              <a:t>Picon</a:t>
            </a:r>
            <a:r>
              <a:rPr lang="en-GB" sz="1600" b="1" kern="1200" dirty="0">
                <a:latin typeface="Arial" charset="0"/>
              </a:rPr>
              <a:t> et al. (2003), inter-calibration after </a:t>
            </a:r>
            <a:r>
              <a:rPr lang="en-GB" sz="1600" b="1" kern="1200" dirty="0" err="1">
                <a:latin typeface="Arial" charset="0"/>
              </a:rPr>
              <a:t>Breon</a:t>
            </a:r>
            <a:r>
              <a:rPr lang="en-GB" sz="1600" b="1" kern="1200" dirty="0">
                <a:latin typeface="Arial" charset="0"/>
              </a:rPr>
              <a:t> et al. (2000).</a:t>
            </a:r>
          </a:p>
        </p:txBody>
      </p:sp>
      <p:sp>
        <p:nvSpPr>
          <p:cNvPr id="9" name="Text Box 1"/>
          <p:cNvSpPr txBox="1">
            <a:spLocks noChangeArrowheads="1"/>
          </p:cNvSpPr>
          <p:nvPr/>
        </p:nvSpPr>
        <p:spPr bwMode="auto">
          <a:xfrm>
            <a:off x="681311" y="101080"/>
            <a:ext cx="6843017"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8983" tIns="40820" rIns="48983" bIns="40820"/>
          <a:lstStyle>
            <a:lvl1pPr marL="179388" indent="-179388">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sz="2000">
                <a:solidFill>
                  <a:srgbClr val="000000"/>
                </a:solidFill>
                <a:latin typeface="Arial" charset="0"/>
              </a:defRPr>
            </a:lvl1pPr>
            <a:lvl2pP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sz="2000">
                <a:solidFill>
                  <a:srgbClr val="000000"/>
                </a:solidFill>
                <a:latin typeface="Arial" charset="0"/>
              </a:defRPr>
            </a:lvl2pPr>
            <a:lvl3pP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sz="2000">
                <a:solidFill>
                  <a:srgbClr val="000000"/>
                </a:solidFill>
                <a:latin typeface="Arial" charset="0"/>
              </a:defRPr>
            </a:lvl3pPr>
            <a:lvl4pP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sz="2000">
                <a:solidFill>
                  <a:srgbClr val="000000"/>
                </a:solidFill>
                <a:latin typeface="Arial" charset="0"/>
              </a:defRPr>
            </a:lvl4pPr>
            <a:lvl5pPr>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sz="2000">
                <a:solidFill>
                  <a:srgbClr val="000000"/>
                </a:solidFill>
                <a:latin typeface="Arial" charset="0"/>
              </a:defRPr>
            </a:lvl5pPr>
            <a:lvl6pPr marL="2514600" indent="-228600" defTabSz="449263" fontAlgn="base">
              <a:lnSpc>
                <a:spcPct val="150000"/>
              </a:lnSpc>
              <a:spcBef>
                <a:spcPts val="700"/>
              </a:spcBef>
              <a:spcAft>
                <a:spcPct val="0"/>
              </a:spcAft>
              <a:buClr>
                <a:srgbClr val="000000"/>
              </a:buClr>
              <a:buSzPct val="100000"/>
              <a:buFont typeface="Times New Roman"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sz="2000">
                <a:solidFill>
                  <a:srgbClr val="000000"/>
                </a:solidFill>
                <a:latin typeface="Arial" charset="0"/>
              </a:defRPr>
            </a:lvl6pPr>
            <a:lvl7pPr marL="2971800" indent="-228600" defTabSz="449263" fontAlgn="base">
              <a:lnSpc>
                <a:spcPct val="150000"/>
              </a:lnSpc>
              <a:spcBef>
                <a:spcPts val="700"/>
              </a:spcBef>
              <a:spcAft>
                <a:spcPct val="0"/>
              </a:spcAft>
              <a:buClr>
                <a:srgbClr val="000000"/>
              </a:buClr>
              <a:buSzPct val="100000"/>
              <a:buFont typeface="Times New Roman"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sz="2000">
                <a:solidFill>
                  <a:srgbClr val="000000"/>
                </a:solidFill>
                <a:latin typeface="Arial" charset="0"/>
              </a:defRPr>
            </a:lvl7pPr>
            <a:lvl8pPr marL="3429000" indent="-228600" defTabSz="449263" fontAlgn="base">
              <a:lnSpc>
                <a:spcPct val="150000"/>
              </a:lnSpc>
              <a:spcBef>
                <a:spcPts val="700"/>
              </a:spcBef>
              <a:spcAft>
                <a:spcPct val="0"/>
              </a:spcAft>
              <a:buClr>
                <a:srgbClr val="000000"/>
              </a:buClr>
              <a:buSzPct val="100000"/>
              <a:buFont typeface="Times New Roman"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sz="2000">
                <a:solidFill>
                  <a:srgbClr val="000000"/>
                </a:solidFill>
                <a:latin typeface="Arial" charset="0"/>
              </a:defRPr>
            </a:lvl8pPr>
            <a:lvl9pPr marL="3886200" indent="-228600" defTabSz="449263" fontAlgn="base">
              <a:lnSpc>
                <a:spcPct val="150000"/>
              </a:lnSpc>
              <a:spcBef>
                <a:spcPts val="700"/>
              </a:spcBef>
              <a:spcAft>
                <a:spcPct val="0"/>
              </a:spcAft>
              <a:buClr>
                <a:srgbClr val="000000"/>
              </a:buClr>
              <a:buSzPct val="100000"/>
              <a:buFont typeface="Times New Roman" pitchFamily="18" charset="0"/>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sz="2000">
                <a:solidFill>
                  <a:srgbClr val="000000"/>
                </a:solidFill>
                <a:latin typeface="Arial" charset="0"/>
              </a:defRPr>
            </a:lvl9pPr>
          </a:lstStyle>
          <a:p>
            <a:pPr marL="179388" marR="0" lvl="0" indent="-179388" algn="ctr" defTabSz="914400" rtl="0" eaLnBrk="1" fontAlgn="base" latinLnBrk="0" hangingPunct="1">
              <a:lnSpc>
                <a:spcPct val="100000"/>
              </a:lnSpc>
              <a:spcBef>
                <a:spcPct val="0"/>
              </a:spcBef>
              <a:spcAft>
                <a:spcPct val="0"/>
              </a:spcAft>
              <a:buClrTx/>
              <a:buSzPct val="45000"/>
              <a:buFont typeface="Wingdings" pitchFamily="2" charset="2"/>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 pos="9410700" algn="l"/>
              </a:tabLst>
              <a:defRPr/>
            </a:pPr>
            <a:r>
              <a:rPr kumimoji="0" lang="en-GB" sz="2000" b="1" i="0" u="none" strike="noStrike" kern="1200" cap="none" spc="0" normalizeH="0" baseline="0" noProof="0" dirty="0">
                <a:ln>
                  <a:noFill/>
                </a:ln>
                <a:solidFill>
                  <a:srgbClr val="000099"/>
                </a:solidFill>
                <a:effectLst/>
                <a:uLnTx/>
                <a:uFillTx/>
                <a:latin typeface="Verdana" pitchFamily="34" charset="0"/>
                <a:ea typeface="+mn-ea"/>
                <a:cs typeface="+mn-cs"/>
              </a:rPr>
              <a:t>TCDR of</a:t>
            </a:r>
            <a:br>
              <a:rPr kumimoji="0" lang="en-GB" sz="2000" b="1" i="0" u="none" strike="noStrike" kern="1200" cap="none" spc="0" normalizeH="0" baseline="0" noProof="0" dirty="0">
                <a:ln>
                  <a:noFill/>
                </a:ln>
                <a:solidFill>
                  <a:srgbClr val="000099"/>
                </a:solidFill>
                <a:effectLst/>
                <a:uLnTx/>
                <a:uFillTx/>
                <a:latin typeface="Verdana" pitchFamily="34" charset="0"/>
                <a:ea typeface="+mn-ea"/>
                <a:cs typeface="+mn-cs"/>
              </a:rPr>
            </a:br>
            <a:r>
              <a:rPr kumimoji="0" lang="en-GB" sz="2000" b="1" i="0" u="none" strike="noStrike" kern="1200" cap="none" spc="0" normalizeH="0" baseline="0" noProof="0" dirty="0">
                <a:ln>
                  <a:noFill/>
                </a:ln>
                <a:solidFill>
                  <a:srgbClr val="000099"/>
                </a:solidFill>
                <a:effectLst/>
                <a:uLnTx/>
                <a:uFillTx/>
                <a:latin typeface="Verdana" pitchFamily="34" charset="0"/>
                <a:ea typeface="+mn-ea"/>
                <a:cs typeface="+mn-cs"/>
              </a:rPr>
              <a:t>Free tropospheric humidity (FTH)</a:t>
            </a:r>
          </a:p>
        </p:txBody>
      </p:sp>
      <p:sp>
        <p:nvSpPr>
          <p:cNvPr id="3" name="Rechteck 2"/>
          <p:cNvSpPr/>
          <p:nvPr/>
        </p:nvSpPr>
        <p:spPr>
          <a:xfrm>
            <a:off x="1886781" y="3345651"/>
            <a:ext cx="755576"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GB" sz="1800" b="0" i="0" u="none" strike="noStrike" kern="1200" cap="none" spc="0" normalizeH="0" baseline="0" noProof="0" dirty="0">
                <a:ln>
                  <a:noFill/>
                </a:ln>
                <a:solidFill>
                  <a:srgbClr val="FF0000"/>
                </a:solidFill>
                <a:effectLst/>
                <a:uLnTx/>
                <a:uFillTx/>
                <a:latin typeface="Arial" pitchFamily="34" charset="0"/>
                <a:ea typeface="+mn-ea"/>
                <a:cs typeface="+mn-cs"/>
              </a:rPr>
              <a:t>DJF</a:t>
            </a:r>
            <a:endParaRPr kumimoji="0" lang="de-DE"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2" name="Rechteck 11"/>
          <p:cNvSpPr/>
          <p:nvPr/>
        </p:nvSpPr>
        <p:spPr>
          <a:xfrm>
            <a:off x="6876256" y="3345651"/>
            <a:ext cx="755576"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GB" sz="1800" b="0" i="0" u="none" strike="noStrike" kern="1200" cap="none" spc="0" normalizeH="0" baseline="0" noProof="0" dirty="0">
                <a:ln>
                  <a:noFill/>
                </a:ln>
                <a:solidFill>
                  <a:srgbClr val="FF0000"/>
                </a:solidFill>
                <a:effectLst/>
                <a:uLnTx/>
                <a:uFillTx/>
                <a:latin typeface="Arial" pitchFamily="34" charset="0"/>
                <a:ea typeface="+mn-ea"/>
                <a:cs typeface="+mn-cs"/>
              </a:rPr>
              <a:t>JJA</a:t>
            </a:r>
            <a:endParaRPr kumimoji="0" lang="de-DE"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8" name="Text Box 4"/>
          <p:cNvSpPr txBox="1">
            <a:spLocks noChangeArrowheads="1"/>
          </p:cNvSpPr>
          <p:nvPr/>
        </p:nvSpPr>
        <p:spPr bwMode="auto">
          <a:xfrm>
            <a:off x="3203848" y="6202178"/>
            <a:ext cx="356592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
                <a:srgbClr val="FF0000"/>
              </a:buClr>
              <a:buSzTx/>
              <a:buFontTx/>
              <a:buNone/>
              <a:tabLst/>
              <a:defRPr/>
            </a:pPr>
            <a:r>
              <a:rPr kumimoji="0" lang="en-US" altLang="de-DE" sz="1400" b="1" i="1" u="none" strike="noStrike" kern="1200" cap="none" spc="0" normalizeH="0" baseline="0" noProof="0" dirty="0">
                <a:ln>
                  <a:noFill/>
                </a:ln>
                <a:solidFill>
                  <a:srgbClr val="000000"/>
                </a:solidFill>
                <a:effectLst/>
                <a:uLnTx/>
                <a:uFillTx/>
                <a:latin typeface="Arial" charset="0"/>
                <a:ea typeface="+mn-ea"/>
                <a:cs typeface="+mn-cs"/>
              </a:rPr>
              <a:t>Climatological averages of FTH.</a:t>
            </a:r>
          </a:p>
        </p:txBody>
      </p:sp>
    </p:spTree>
    <p:extLst>
      <p:ext uri="{BB962C8B-B14F-4D97-AF65-F5344CB8AC3E}">
        <p14:creationId xmlns:p14="http://schemas.microsoft.com/office/powerpoint/2010/main" val="97001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839200" cy="4419600"/>
          </a:xfrm>
        </p:spPr>
        <p:txBody>
          <a:bodyPr>
            <a:normAutofit/>
          </a:bodyPr>
          <a:lstStyle/>
          <a:p>
            <a:pPr>
              <a:spcBef>
                <a:spcPts val="1200"/>
              </a:spcBef>
            </a:pPr>
            <a:r>
              <a:rPr lang="en-US" sz="2000" dirty="0"/>
              <a:t>User Community</a:t>
            </a:r>
          </a:p>
          <a:p>
            <a:pPr lvl="1">
              <a:spcBef>
                <a:spcPts val="1200"/>
              </a:spcBef>
            </a:pPr>
            <a:r>
              <a:rPr lang="en-US" sz="1900" dirty="0"/>
              <a:t>Academic Researchers, Climate Researchers, Climate Modelers, GEWEX Water Vapor Assessment, State of Climate section on upper tropospheric humidity.</a:t>
            </a:r>
          </a:p>
          <a:p>
            <a:pPr>
              <a:spcBef>
                <a:spcPts val="1200"/>
              </a:spcBef>
            </a:pPr>
            <a:r>
              <a:rPr lang="en-US" sz="2000" dirty="0"/>
              <a:t>Applications</a:t>
            </a:r>
          </a:p>
          <a:p>
            <a:pPr lvl="1">
              <a:spcBef>
                <a:spcPts val="1200"/>
              </a:spcBef>
            </a:pPr>
            <a:r>
              <a:rPr lang="en-US" sz="1800" dirty="0"/>
              <a:t>Long-term water vapor climate variability</a:t>
            </a:r>
          </a:p>
          <a:p>
            <a:pPr lvl="1">
              <a:spcBef>
                <a:spcPts val="1200"/>
              </a:spcBef>
            </a:pPr>
            <a:r>
              <a:rPr lang="en-US" sz="1800" dirty="0"/>
              <a:t>Evaluation of model-simulated and reanalysis-produced </a:t>
            </a:r>
            <a:r>
              <a:rPr lang="en-US" sz="1800" dirty="0" err="1"/>
              <a:t>uppe</a:t>
            </a:r>
            <a:r>
              <a:rPr lang="en-US" sz="1800" dirty="0"/>
              <a:t> tropospheric water vapor variability</a:t>
            </a:r>
          </a:p>
          <a:p>
            <a:pPr lvl="1">
              <a:spcBef>
                <a:spcPts val="1200"/>
              </a:spcBef>
            </a:pPr>
            <a:r>
              <a:rPr lang="en-US" sz="1800" dirty="0"/>
              <a:t>Large-scale atmospheric circulation study</a:t>
            </a:r>
          </a:p>
          <a:p>
            <a:pPr lvl="1">
              <a:spcBef>
                <a:spcPts val="1200"/>
              </a:spcBef>
            </a:pPr>
            <a:r>
              <a:rPr lang="en-US" sz="1800" dirty="0"/>
              <a:t>Tropical expansion study</a:t>
            </a:r>
          </a:p>
          <a:p>
            <a:pPr lvl="1">
              <a:spcBef>
                <a:spcPts val="1200"/>
              </a:spcBef>
            </a:pPr>
            <a:r>
              <a:rPr lang="en-US" sz="1800" dirty="0"/>
              <a:t>Tropical wave diagnostics and forecast</a:t>
            </a:r>
          </a:p>
          <a:p>
            <a:pPr>
              <a:spcBef>
                <a:spcPts val="1200"/>
              </a:spcBef>
            </a:pPr>
            <a:endParaRPr lang="en-US" sz="1800" dirty="0"/>
          </a:p>
        </p:txBody>
      </p:sp>
      <p:sp>
        <p:nvSpPr>
          <p:cNvPr id="3" name="Title 2"/>
          <p:cNvSpPr>
            <a:spLocks noGrp="1"/>
          </p:cNvSpPr>
          <p:nvPr>
            <p:ph type="title"/>
          </p:nvPr>
        </p:nvSpPr>
        <p:spPr/>
        <p:txBody>
          <a:bodyPr/>
          <a:lstStyle/>
          <a:p>
            <a:r>
              <a:rPr lang="en-US" dirty="0"/>
              <a:t>User Community and Applications</a:t>
            </a:r>
            <a:endParaRPr lang="en-US" sz="2800" dirty="0"/>
          </a:p>
        </p:txBody>
      </p:sp>
      <p:sp>
        <p:nvSpPr>
          <p:cNvPr id="5" name="Footer Placeholder 4"/>
          <p:cNvSpPr>
            <a:spLocks noGrp="1"/>
          </p:cNvSpPr>
          <p:nvPr>
            <p:ph type="ftr" sz="quarter" idx="11"/>
          </p:nvPr>
        </p:nvSpPr>
        <p:spPr/>
        <p:txBody>
          <a:bodyPr/>
          <a:lstStyle/>
          <a:p>
            <a:endParaRPr lang="en-US" dirty="0"/>
          </a:p>
          <a:p>
            <a:endParaRPr lang="en-US" dirty="0"/>
          </a:p>
        </p:txBody>
      </p:sp>
    </p:spTree>
    <p:extLst>
      <p:ext uri="{BB962C8B-B14F-4D97-AF65-F5344CB8AC3E}">
        <p14:creationId xmlns:p14="http://schemas.microsoft.com/office/powerpoint/2010/main" val="184225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90120_1749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318" y="519155"/>
            <a:ext cx="6055364" cy="3737077"/>
          </a:xfrm>
          <a:prstGeom prst="rect">
            <a:avLst/>
          </a:prstGeom>
        </p:spPr>
      </p:pic>
      <p:sp>
        <p:nvSpPr>
          <p:cNvPr id="5" name="TextBox 4"/>
          <p:cNvSpPr txBox="1"/>
          <p:nvPr/>
        </p:nvSpPr>
        <p:spPr>
          <a:xfrm>
            <a:off x="782432" y="4203386"/>
            <a:ext cx="7620236" cy="923330"/>
          </a:xfrm>
          <a:prstGeom prst="rect">
            <a:avLst/>
          </a:prstGeom>
          <a:noFill/>
        </p:spPr>
        <p:txBody>
          <a:bodyPr wrap="square" rtlCol="0">
            <a:spAutoFit/>
          </a:bodyPr>
          <a:lstStyle/>
          <a:p>
            <a:r>
              <a:rPr lang="en-US" dirty="0">
                <a:latin typeface="Arial"/>
                <a:cs typeface="Arial"/>
              </a:rPr>
              <a:t>Time series of UTH anomalies (unit: % RH; reference period: 2001-2010) using HIRS and MW data sets. Time series are smoothed to remove variability on time scales shorter than three months.</a:t>
            </a:r>
          </a:p>
        </p:txBody>
      </p:sp>
      <p:sp>
        <p:nvSpPr>
          <p:cNvPr id="6" name="TextBox 5"/>
          <p:cNvSpPr txBox="1"/>
          <p:nvPr/>
        </p:nvSpPr>
        <p:spPr>
          <a:xfrm>
            <a:off x="476266" y="5640986"/>
            <a:ext cx="8448030" cy="923330"/>
          </a:xfrm>
          <a:prstGeom prst="rect">
            <a:avLst/>
          </a:prstGeom>
          <a:noFill/>
        </p:spPr>
        <p:txBody>
          <a:bodyPr wrap="square" rtlCol="0">
            <a:spAutoFit/>
          </a:bodyPr>
          <a:lstStyle/>
          <a:p>
            <a:r>
              <a:rPr lang="en-US" b="1" dirty="0">
                <a:latin typeface="Arial"/>
                <a:cs typeface="Arial"/>
              </a:rPr>
              <a:t>Publication:</a:t>
            </a:r>
            <a:r>
              <a:rPr lang="en-US" dirty="0">
                <a:latin typeface="Arial"/>
                <a:cs typeface="Arial"/>
              </a:rPr>
              <a:t> John, V. O., L. Shi, E.-S. Chung, R. P. Allan, S. Buehler, and B. J. </a:t>
            </a:r>
            <a:r>
              <a:rPr lang="en-US" dirty="0" err="1">
                <a:latin typeface="Arial"/>
                <a:cs typeface="Arial"/>
              </a:rPr>
              <a:t>Soden</a:t>
            </a:r>
            <a:r>
              <a:rPr lang="en-US" dirty="0">
                <a:latin typeface="Arial"/>
                <a:cs typeface="Arial"/>
              </a:rPr>
              <a:t> (2018), Upper tropospheric humidity [in “</a:t>
            </a:r>
            <a:r>
              <a:rPr lang="en-US" i="1" dirty="0">
                <a:latin typeface="Arial"/>
                <a:cs typeface="Arial"/>
              </a:rPr>
              <a:t>State of the Climate in 2017</a:t>
            </a:r>
            <a:r>
              <a:rPr lang="en-US" dirty="0">
                <a:latin typeface="Arial"/>
                <a:cs typeface="Arial"/>
              </a:rPr>
              <a:t>”], </a:t>
            </a:r>
            <a:r>
              <a:rPr lang="en-US" i="1" dirty="0">
                <a:latin typeface="Arial"/>
                <a:cs typeface="Arial"/>
              </a:rPr>
              <a:t>Bull. Am. Meteor. Soc.</a:t>
            </a:r>
            <a:r>
              <a:rPr lang="en-US" dirty="0">
                <a:latin typeface="Arial"/>
                <a:cs typeface="Arial"/>
              </a:rPr>
              <a:t>, 99, S27-28.</a:t>
            </a:r>
          </a:p>
        </p:txBody>
      </p:sp>
    </p:spTree>
    <p:extLst>
      <p:ext uri="{BB962C8B-B14F-4D97-AF65-F5344CB8AC3E}">
        <p14:creationId xmlns:p14="http://schemas.microsoft.com/office/powerpoint/2010/main" val="50829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99" y="1533484"/>
            <a:ext cx="2878371" cy="4140252"/>
          </a:xfrm>
          <a:prstGeom prst="rect">
            <a:avLst/>
          </a:prstGeom>
        </p:spPr>
      </p:pic>
      <p:sp>
        <p:nvSpPr>
          <p:cNvPr id="4" name="Title 3"/>
          <p:cNvSpPr>
            <a:spLocks noGrp="1"/>
          </p:cNvSpPr>
          <p:nvPr>
            <p:ph type="title"/>
          </p:nvPr>
        </p:nvSpPr>
        <p:spPr/>
        <p:txBody>
          <a:bodyPr/>
          <a:lstStyle/>
          <a:p>
            <a:r>
              <a:rPr lang="en-US" dirty="0"/>
              <a:t>UTH and TCWV during El Niño</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826"/>
          <a:stretch/>
        </p:blipFill>
        <p:spPr>
          <a:xfrm>
            <a:off x="4572000" y="1533484"/>
            <a:ext cx="3979328" cy="4140252"/>
          </a:xfrm>
          <a:prstGeom prst="rect">
            <a:avLst/>
          </a:prstGeom>
        </p:spPr>
      </p:pic>
      <p:sp>
        <p:nvSpPr>
          <p:cNvPr id="6" name="TextBox 5"/>
          <p:cNvSpPr txBox="1"/>
          <p:nvPr/>
        </p:nvSpPr>
        <p:spPr>
          <a:xfrm>
            <a:off x="604299" y="6027095"/>
            <a:ext cx="8082501" cy="461665"/>
          </a:xfrm>
          <a:prstGeom prst="rect">
            <a:avLst/>
          </a:prstGeom>
          <a:noFill/>
        </p:spPr>
        <p:txBody>
          <a:bodyPr wrap="square" rtlCol="0">
            <a:spAutoFit/>
          </a:bodyPr>
          <a:lstStyle/>
          <a:p>
            <a:r>
              <a:rPr lang="en-US" sz="1200" dirty="0"/>
              <a:t>Shi, L., C. J. </a:t>
            </a:r>
            <a:r>
              <a:rPr lang="en-US" sz="1200" dirty="0" err="1"/>
              <a:t>Schreck</a:t>
            </a:r>
            <a:r>
              <a:rPr lang="en-US" sz="1200" dirty="0"/>
              <a:t>, and M. Schroder, 2018: Assessing the Pattern Differences between Satellite-Observed Upper Tropospheric Humidity and Total Column Water Vapor during Major El Nino Events. </a:t>
            </a:r>
            <a:r>
              <a:rPr lang="en-US" sz="1200" i="1" dirty="0"/>
              <a:t>Remote Sens-Basel</a:t>
            </a:r>
            <a:r>
              <a:rPr lang="en-US" sz="1200" dirty="0"/>
              <a:t>, </a:t>
            </a:r>
            <a:r>
              <a:rPr lang="en-US" sz="1200" b="1" dirty="0"/>
              <a:t>10</a:t>
            </a:r>
            <a:r>
              <a:rPr lang="en-US" sz="1200" dirty="0"/>
              <a:t>.</a:t>
            </a:r>
          </a:p>
        </p:txBody>
      </p:sp>
    </p:spTree>
    <p:extLst>
      <p:ext uri="{BB962C8B-B14F-4D97-AF65-F5344CB8AC3E}">
        <p14:creationId xmlns:p14="http://schemas.microsoft.com/office/powerpoint/2010/main" val="246905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Tropical Width</a:t>
            </a:r>
          </a:p>
        </p:txBody>
      </p:sp>
      <p:pic>
        <p:nvPicPr>
          <p:cNvPr id="3" name="Picture 2"/>
          <p:cNvPicPr>
            <a:picLocks noChangeAspect="1"/>
          </p:cNvPicPr>
          <p:nvPr/>
        </p:nvPicPr>
        <p:blipFill rotWithShape="1">
          <a:blip r:embed="rId2"/>
          <a:srcRect r="43043"/>
          <a:stretch/>
        </p:blipFill>
        <p:spPr>
          <a:xfrm>
            <a:off x="1967948" y="1675287"/>
            <a:ext cx="5208104" cy="2362437"/>
          </a:xfrm>
          <a:prstGeom prst="rect">
            <a:avLst/>
          </a:prstGeom>
        </p:spPr>
      </p:pic>
      <p:sp>
        <p:nvSpPr>
          <p:cNvPr id="4" name="TextBox 3"/>
          <p:cNvSpPr txBox="1"/>
          <p:nvPr/>
        </p:nvSpPr>
        <p:spPr>
          <a:xfrm>
            <a:off x="826936" y="5605672"/>
            <a:ext cx="8006963" cy="461665"/>
          </a:xfrm>
          <a:prstGeom prst="rect">
            <a:avLst/>
          </a:prstGeom>
          <a:noFill/>
        </p:spPr>
        <p:txBody>
          <a:bodyPr wrap="square" rtlCol="0">
            <a:spAutoFit/>
          </a:bodyPr>
          <a:lstStyle/>
          <a:p>
            <a:r>
              <a:rPr lang="en-US" sz="1200" dirty="0" err="1"/>
              <a:t>Mantsis</a:t>
            </a:r>
            <a:r>
              <a:rPr lang="en-US" sz="1200" dirty="0"/>
              <a:t>, D. F., S. Sherwood, R. Allen, and L. Shi, 2017: Natural variations of tropical width and recent trends. </a:t>
            </a:r>
            <a:r>
              <a:rPr lang="en-US" sz="1200" i="1" dirty="0" err="1"/>
              <a:t>Geophys</a:t>
            </a:r>
            <a:r>
              <a:rPr lang="en-US" sz="1200" i="1" dirty="0"/>
              <a:t> Res Lett</a:t>
            </a:r>
            <a:r>
              <a:rPr lang="en-US" sz="1200" dirty="0"/>
              <a:t>, </a:t>
            </a:r>
            <a:r>
              <a:rPr lang="en-US" sz="1200" b="1" dirty="0"/>
              <a:t>44,</a:t>
            </a:r>
            <a:r>
              <a:rPr lang="en-US" sz="1200" dirty="0"/>
              <a:t> 3825-3832.</a:t>
            </a:r>
          </a:p>
        </p:txBody>
      </p:sp>
      <p:sp>
        <p:nvSpPr>
          <p:cNvPr id="5" name="TextBox 4"/>
          <p:cNvSpPr txBox="1"/>
          <p:nvPr/>
        </p:nvSpPr>
        <p:spPr>
          <a:xfrm>
            <a:off x="826936" y="4420924"/>
            <a:ext cx="8006963" cy="954107"/>
          </a:xfrm>
          <a:prstGeom prst="rect">
            <a:avLst/>
          </a:prstGeom>
          <a:noFill/>
        </p:spPr>
        <p:txBody>
          <a:bodyPr wrap="square" rtlCol="0">
            <a:spAutoFit/>
          </a:bodyPr>
          <a:lstStyle/>
          <a:p>
            <a:r>
              <a:rPr lang="en-US" sz="1400" dirty="0"/>
              <a:t>Evolution of tropical width. The dashed lines represent the 1993–2012 trend. The solid bold lines represent</a:t>
            </a:r>
          </a:p>
          <a:p>
            <a:r>
              <a:rPr lang="en-US" sz="1400" dirty="0"/>
              <a:t>the overall trend, and the solid thin lines represent the trend with the slope replaced by the values corresponding to the 95% confidence interval. The blue, black, and red colors represent OLR-AVHRR, OLR-HIRS, and brightness temperature, respectively.</a:t>
            </a:r>
          </a:p>
        </p:txBody>
      </p:sp>
    </p:spTree>
    <p:extLst>
      <p:ext uri="{BB962C8B-B14F-4D97-AF65-F5344CB8AC3E}">
        <p14:creationId xmlns:p14="http://schemas.microsoft.com/office/powerpoint/2010/main" val="15571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6988"/>
            <a:ext cx="3754438" cy="1143001"/>
          </a:xfrm>
          <a:noFill/>
        </p:spPr>
        <p:txBody>
          <a:bodyPr/>
          <a:lstStyle/>
          <a:p>
            <a:pPr eaLnBrk="1" hangingPunct="1"/>
            <a:r>
              <a:rPr lang="en-US" altLang="de-DE" sz="2800" b="1" dirty="0">
                <a:solidFill>
                  <a:srgbClr val="FF0000"/>
                </a:solidFill>
              </a:rPr>
              <a:t>Trends and variability</a:t>
            </a:r>
            <a:br>
              <a:rPr lang="en-US" altLang="de-DE" sz="2800" b="1" dirty="0">
                <a:solidFill>
                  <a:srgbClr val="FF0000"/>
                </a:solidFill>
              </a:rPr>
            </a:br>
            <a:r>
              <a:rPr lang="en-US" altLang="de-DE" sz="1800" b="1" dirty="0">
                <a:solidFill>
                  <a:srgbClr val="FF0000"/>
                </a:solidFill>
              </a:rPr>
              <a:t>(decadal, FTHp10)*</a:t>
            </a:r>
          </a:p>
        </p:txBody>
      </p:sp>
      <p:sp>
        <p:nvSpPr>
          <p:cNvPr id="62467" name="Rectangle 3"/>
          <p:cNvSpPr>
            <a:spLocks noGrp="1" noChangeArrowheads="1"/>
          </p:cNvSpPr>
          <p:nvPr>
            <p:ph type="body" idx="1"/>
          </p:nvPr>
        </p:nvSpPr>
        <p:spPr>
          <a:xfrm>
            <a:off x="96838" y="1104900"/>
            <a:ext cx="8964612" cy="4857750"/>
          </a:xfrm>
          <a:noFill/>
        </p:spPr>
        <p:txBody>
          <a:bodyPr/>
          <a:lstStyle/>
          <a:p>
            <a:pPr eaLnBrk="1" hangingPunct="1">
              <a:lnSpc>
                <a:spcPct val="80000"/>
              </a:lnSpc>
              <a:buFontTx/>
              <a:buNone/>
            </a:pPr>
            <a:endParaRPr lang="de-DE" altLang="de-DE" b="1" dirty="0"/>
          </a:p>
          <a:p>
            <a:pPr lvl="1" algn="ctr" eaLnBrk="1" hangingPunct="1">
              <a:lnSpc>
                <a:spcPct val="82000"/>
              </a:lnSpc>
              <a:buFontTx/>
              <a:buNone/>
            </a:pPr>
            <a:endParaRPr lang="de-DE" altLang="de-DE" b="1" dirty="0"/>
          </a:p>
        </p:txBody>
      </p:sp>
      <p:sp>
        <p:nvSpPr>
          <p:cNvPr id="62468" name="Text Box 4"/>
          <p:cNvSpPr txBox="1">
            <a:spLocks noChangeArrowheads="1"/>
          </p:cNvSpPr>
          <p:nvPr/>
        </p:nvSpPr>
        <p:spPr bwMode="auto">
          <a:xfrm>
            <a:off x="4932362" y="1613118"/>
            <a:ext cx="3888110"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82563" marR="0" lvl="0" indent="-182563" algn="l" defTabSz="914400" rtl="0" eaLnBrk="0" fontAlgn="base" latinLnBrk="0" hangingPunct="0">
              <a:lnSpc>
                <a:spcPct val="100000"/>
              </a:lnSpc>
              <a:spcBef>
                <a:spcPct val="0"/>
              </a:spcBef>
              <a:spcAft>
                <a:spcPct val="0"/>
              </a:spcAft>
              <a:buClr>
                <a:srgbClr val="FF0000"/>
              </a:buClr>
              <a:buSzTx/>
              <a:buFont typeface="Wingdings" pitchFamily="2" charset="2"/>
              <a:buChar char="§"/>
              <a:tabLst/>
              <a:defRPr/>
            </a:pPr>
            <a:r>
              <a:rPr kumimoji="0" lang="en-US" altLang="de-DE" sz="1600" b="1" i="0" u="none" strike="noStrike" kern="1200" cap="none" spc="0" normalizeH="0" baseline="0" noProof="0" dirty="0">
                <a:ln>
                  <a:noFill/>
                </a:ln>
                <a:solidFill>
                  <a:srgbClr val="000000"/>
                </a:solidFill>
                <a:effectLst/>
                <a:uLnTx/>
                <a:uFillTx/>
                <a:latin typeface="Arial" charset="0"/>
                <a:ea typeface="+mn-ea"/>
                <a:cs typeface="+mn-cs"/>
              </a:rPr>
              <a:t>Difference between 1990-1999 and 2000-2009 FTHp10 climatology.</a:t>
            </a:r>
          </a:p>
          <a:p>
            <a:pPr marL="182563" marR="0" lvl="0" indent="-182563" algn="l" defTabSz="914400" rtl="0" eaLnBrk="0" fontAlgn="base" latinLnBrk="0" hangingPunct="0">
              <a:lnSpc>
                <a:spcPct val="100000"/>
              </a:lnSpc>
              <a:spcBef>
                <a:spcPct val="0"/>
              </a:spcBef>
              <a:spcAft>
                <a:spcPct val="0"/>
              </a:spcAft>
              <a:buClr>
                <a:srgbClr val="FF0000"/>
              </a:buClr>
              <a:buSzTx/>
              <a:buFont typeface="Wingdings" pitchFamily="2" charset="2"/>
              <a:buChar char="§"/>
              <a:tabLst/>
              <a:defRPr/>
            </a:pPr>
            <a:r>
              <a:rPr kumimoji="0" lang="en-US" altLang="de-DE" sz="1600" b="1" i="0" u="none" strike="noStrike" kern="1200" cap="none" spc="0" normalizeH="0" baseline="0" noProof="0" dirty="0">
                <a:ln>
                  <a:noFill/>
                </a:ln>
                <a:solidFill>
                  <a:srgbClr val="FF0000"/>
                </a:solidFill>
                <a:effectLst/>
                <a:uLnTx/>
                <a:uFillTx/>
                <a:latin typeface="Arial" charset="0"/>
                <a:ea typeface="+mn-ea"/>
                <a:cs typeface="+mn-cs"/>
              </a:rPr>
              <a:t>Generally larger FTHp10 in 2000-2009, in particular in the dry regions (</a:t>
            </a:r>
            <a:r>
              <a:rPr kumimoji="0" lang="en-US" altLang="de-DE" sz="1600" b="1" i="0" u="none" strike="noStrike" kern="1200" cap="none" spc="0" normalizeH="0" baseline="0" noProof="0" dirty="0">
                <a:ln>
                  <a:noFill/>
                </a:ln>
                <a:solidFill>
                  <a:srgbClr val="0000FF"/>
                </a:solidFill>
                <a:effectLst/>
                <a:uLnTx/>
                <a:uFillTx/>
                <a:latin typeface="Arial" charset="0"/>
                <a:ea typeface="+mn-ea"/>
                <a:cs typeface="+mn-cs"/>
              </a:rPr>
              <a:t>blue areas</a:t>
            </a:r>
            <a:r>
              <a:rPr kumimoji="0" lang="en-US" altLang="de-DE" sz="1600" b="1" i="0" u="none" strike="noStrike" kern="1200" cap="none" spc="0" normalizeH="0" baseline="0" noProof="0" dirty="0">
                <a:ln>
                  <a:noFill/>
                </a:ln>
                <a:solidFill>
                  <a:srgbClr val="FF0000"/>
                </a:solidFill>
                <a:effectLst/>
                <a:uLnTx/>
                <a:uFillTx/>
                <a:latin typeface="Arial" charset="0"/>
                <a:ea typeface="+mn-ea"/>
                <a:cs typeface="+mn-cs"/>
              </a:rPr>
              <a:t>).</a:t>
            </a:r>
          </a:p>
          <a:p>
            <a:pPr marL="182563" marR="0" lvl="0" indent="-182563" algn="l" defTabSz="914400" rtl="0" eaLnBrk="0" fontAlgn="base" latinLnBrk="0" hangingPunct="0">
              <a:lnSpc>
                <a:spcPct val="100000"/>
              </a:lnSpc>
              <a:spcBef>
                <a:spcPct val="0"/>
              </a:spcBef>
              <a:spcAft>
                <a:spcPct val="0"/>
              </a:spcAft>
              <a:buClr>
                <a:srgbClr val="FF0000"/>
              </a:buClr>
              <a:buSzTx/>
              <a:buFont typeface="Wingdings" pitchFamily="2" charset="2"/>
              <a:buChar char="§"/>
              <a:tabLst/>
              <a:defRPr/>
            </a:pPr>
            <a:r>
              <a:rPr kumimoji="0" lang="en-US" altLang="de-DE" sz="1600" b="1" i="0" u="none" strike="noStrike" kern="1200" cap="none" spc="0" normalizeH="0" baseline="0" noProof="0" dirty="0">
                <a:ln>
                  <a:noFill/>
                </a:ln>
                <a:solidFill>
                  <a:srgbClr val="000000"/>
                </a:solidFill>
                <a:effectLst/>
                <a:uLnTx/>
                <a:uFillTx/>
                <a:latin typeface="Arial" charset="0"/>
                <a:ea typeface="+mn-ea"/>
                <a:cs typeface="+mn-cs"/>
              </a:rPr>
              <a:t>Contour line: 0% difference, grey: small N.</a:t>
            </a:r>
          </a:p>
        </p:txBody>
      </p:sp>
      <p:pic>
        <p:nvPicPr>
          <p:cNvPr id="62469" name="Grafik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9596" y="3406426"/>
            <a:ext cx="4660915" cy="31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18320"/>
            <a:ext cx="4519597" cy="317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54976" y="1628800"/>
            <a:ext cx="4464620" cy="156966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marR="0" lvl="0" indent="-285750" algn="l"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
              <a:tabLst/>
              <a:defRPr/>
            </a:pPr>
            <a:r>
              <a:rPr kumimoji="0" lang="en-US" altLang="de-DE" sz="1600" b="1" i="0" u="none" strike="noStrike" kern="1200" cap="none" spc="0" normalizeH="0" baseline="0" noProof="0" dirty="0">
                <a:ln>
                  <a:noFill/>
                </a:ln>
                <a:solidFill>
                  <a:srgbClr val="FF0000"/>
                </a:solidFill>
                <a:effectLst/>
                <a:uLnTx/>
                <a:uFillTx/>
                <a:latin typeface="Arial" charset="0"/>
                <a:ea typeface="+mn-ea"/>
                <a:cs typeface="+mn-cs"/>
              </a:rPr>
              <a:t>Positive trends largely coincide with dry regions </a:t>
            </a:r>
            <a:r>
              <a:rPr kumimoji="0" lang="en-US" altLang="de-DE" sz="1600" b="1" i="0" u="none" strike="noStrike" kern="1200" cap="none" spc="0" normalizeH="0" baseline="0" noProof="0" dirty="0">
                <a:ln>
                  <a:noFill/>
                </a:ln>
                <a:solidFill>
                  <a:srgbClr val="000000"/>
                </a:solidFill>
                <a:effectLst/>
                <a:uLnTx/>
                <a:uFillTx/>
                <a:latin typeface="Arial" charset="0"/>
                <a:ea typeface="+mn-ea"/>
                <a:cs typeface="+mn-cs"/>
              </a:rPr>
              <a:t>but are hardly significant.</a:t>
            </a:r>
          </a:p>
          <a:p>
            <a:pPr marL="285750" marR="0" lvl="0" indent="-285750" algn="l"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
              <a:tabLst/>
              <a:defRPr/>
            </a:pPr>
            <a:r>
              <a:rPr kumimoji="0" lang="en-US" altLang="de-DE" sz="1600" b="1" i="0" u="none" strike="noStrike" kern="1200" cap="none" spc="0" normalizeH="0" baseline="0" noProof="0" dirty="0">
                <a:ln>
                  <a:noFill/>
                </a:ln>
                <a:solidFill>
                  <a:srgbClr val="000000"/>
                </a:solidFill>
                <a:effectLst/>
                <a:uLnTx/>
                <a:uFillTx/>
                <a:latin typeface="Arial" charset="0"/>
                <a:ea typeface="+mn-ea"/>
                <a:cs typeface="+mn-cs"/>
              </a:rPr>
              <a:t>This caused mainly by </a:t>
            </a:r>
            <a:r>
              <a:rPr kumimoji="0" lang="en-US" altLang="de-DE" sz="1600" b="1" i="0" u="none" strike="noStrike" kern="1200" cap="none" spc="0" normalizeH="0" baseline="0" noProof="0" dirty="0" err="1">
                <a:ln>
                  <a:noFill/>
                </a:ln>
                <a:solidFill>
                  <a:srgbClr val="000000"/>
                </a:solidFill>
                <a:effectLst/>
                <a:uLnTx/>
                <a:uFillTx/>
                <a:latin typeface="Arial" charset="0"/>
                <a:ea typeface="+mn-ea"/>
                <a:cs typeface="+mn-cs"/>
              </a:rPr>
              <a:t>interannual</a:t>
            </a:r>
            <a:r>
              <a:rPr kumimoji="0" lang="en-US" altLang="de-DE" sz="1600" b="1" i="0" u="none" strike="noStrike" kern="1200" cap="none" spc="0" normalizeH="0" baseline="0" noProof="0" dirty="0">
                <a:ln>
                  <a:noFill/>
                </a:ln>
                <a:solidFill>
                  <a:srgbClr val="000000"/>
                </a:solidFill>
                <a:effectLst/>
                <a:uLnTx/>
                <a:uFillTx/>
                <a:latin typeface="Arial" charset="0"/>
                <a:ea typeface="+mn-ea"/>
                <a:cs typeface="+mn-cs"/>
              </a:rPr>
              <a:t> variability.</a:t>
            </a:r>
          </a:p>
          <a:p>
            <a:pPr marL="285750" marR="0" lvl="0" indent="-285750" algn="l"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
              <a:tabLst/>
              <a:defRPr/>
            </a:pPr>
            <a:r>
              <a:rPr kumimoji="0" lang="en-US" altLang="de-DE" sz="1600" b="1" i="0" u="none" strike="noStrike" kern="1200" cap="none" spc="0" normalizeH="0" baseline="0" noProof="0" dirty="0">
                <a:ln>
                  <a:noFill/>
                </a:ln>
                <a:solidFill>
                  <a:srgbClr val="000000"/>
                </a:solidFill>
                <a:effectLst/>
                <a:uLnTx/>
                <a:uFillTx/>
                <a:latin typeface="Arial" charset="0"/>
                <a:ea typeface="+mn-ea"/>
                <a:cs typeface="+mn-cs"/>
              </a:rPr>
              <a:t>Correlation with El Nino and QBO is small and </a:t>
            </a:r>
            <a:r>
              <a:rPr kumimoji="0" lang="en-US" altLang="de-DE" sz="1600" b="1" i="0" u="none" strike="noStrike" kern="1200" cap="none" spc="0" normalizeH="0" baseline="0" noProof="0">
                <a:ln>
                  <a:noFill/>
                </a:ln>
                <a:solidFill>
                  <a:srgbClr val="000000"/>
                </a:solidFill>
                <a:effectLst/>
                <a:uLnTx/>
                <a:uFillTx/>
                <a:latin typeface="Arial" charset="0"/>
                <a:ea typeface="+mn-ea"/>
                <a:cs typeface="+mn-cs"/>
              </a:rPr>
              <a:t>largely insignificant.</a:t>
            </a:r>
            <a:endParaRPr kumimoji="0" lang="en-US" altLang="de-DE" sz="16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Text Box 4"/>
          <p:cNvSpPr txBox="1">
            <a:spLocks noChangeArrowheads="1"/>
          </p:cNvSpPr>
          <p:nvPr/>
        </p:nvSpPr>
        <p:spPr bwMode="auto">
          <a:xfrm>
            <a:off x="2079262" y="1290246"/>
            <a:ext cx="4869002" cy="33855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auto" latinLnBrk="0" hangingPunct="0">
              <a:lnSpc>
                <a:spcPct val="100000"/>
              </a:lnSpc>
              <a:spcBef>
                <a:spcPct val="0"/>
              </a:spcBef>
              <a:spcAft>
                <a:spcPts val="0"/>
              </a:spcAft>
              <a:buClr>
                <a:srgbClr val="FF0000"/>
              </a:buClr>
              <a:buSzTx/>
              <a:buFontTx/>
              <a:buNone/>
              <a:tabLst/>
              <a:defRPr/>
            </a:pPr>
            <a:r>
              <a:rPr kumimoji="0" lang="en-US" altLang="de-DE" sz="1600" b="1" i="0" u="none" strike="noStrike" kern="1200" cap="none" spc="0" normalizeH="0" baseline="0" noProof="0" dirty="0">
                <a:ln>
                  <a:noFill/>
                </a:ln>
                <a:solidFill>
                  <a:srgbClr val="0070C0"/>
                </a:solidFill>
                <a:effectLst/>
                <a:uLnTx/>
                <a:uFillTx/>
                <a:latin typeface="Arial" charset="0"/>
                <a:ea typeface="+mn-ea"/>
                <a:cs typeface="+mn-cs"/>
              </a:rPr>
              <a:t>FTHp10</a:t>
            </a:r>
            <a:r>
              <a:rPr kumimoji="0" lang="en-US" altLang="de-DE" sz="1600" b="1" i="0" u="none" strike="noStrike" kern="1200" cap="none" spc="0" normalizeH="0" baseline="0" noProof="0" dirty="0">
                <a:ln>
                  <a:noFill/>
                </a:ln>
                <a:solidFill>
                  <a:srgbClr val="000000"/>
                </a:solidFill>
                <a:effectLst/>
                <a:uLnTx/>
                <a:uFillTx/>
                <a:latin typeface="Arial" charset="0"/>
                <a:ea typeface="+mn-ea"/>
                <a:cs typeface="+mn-cs"/>
              </a:rPr>
              <a:t>: frequency of occurrence of FTH&lt;10%</a:t>
            </a:r>
          </a:p>
        </p:txBody>
      </p:sp>
      <p:sp>
        <p:nvSpPr>
          <p:cNvPr id="11" name="Text Box 4"/>
          <p:cNvSpPr txBox="1">
            <a:spLocks noChangeArrowheads="1"/>
          </p:cNvSpPr>
          <p:nvPr/>
        </p:nvSpPr>
        <p:spPr bwMode="auto">
          <a:xfrm>
            <a:off x="107399" y="6485274"/>
            <a:ext cx="9073113" cy="40011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auto" latinLnBrk="0" hangingPunct="0">
              <a:lnSpc>
                <a:spcPct val="100000"/>
              </a:lnSpc>
              <a:spcBef>
                <a:spcPct val="0"/>
              </a:spcBef>
              <a:spcAft>
                <a:spcPts val="0"/>
              </a:spcAft>
              <a:buClr>
                <a:srgbClr val="FF0000"/>
              </a:buClr>
              <a:buSzTx/>
              <a:buFontTx/>
              <a:buNone/>
              <a:tabLst/>
              <a:defRPr/>
            </a:pPr>
            <a:r>
              <a:rPr kumimoji="0" lang="en-US" altLang="de-DE" sz="1000" b="1" i="1" u="none" strike="noStrike" kern="1200" cap="none" spc="0" normalizeH="0" baseline="0" noProof="0" dirty="0">
                <a:ln>
                  <a:noFill/>
                </a:ln>
                <a:solidFill>
                  <a:srgbClr val="000000"/>
                </a:solidFill>
                <a:effectLst/>
                <a:uLnTx/>
                <a:uFillTx/>
                <a:latin typeface="Arial" charset="0"/>
                <a:ea typeface="+mn-ea"/>
                <a:cs typeface="+mn-cs"/>
              </a:rPr>
              <a:t>Schröder, M., Roca, R., </a:t>
            </a:r>
            <a:r>
              <a:rPr kumimoji="0" lang="en-US" altLang="de-DE" sz="1000" b="1" i="1" u="none" strike="noStrike" kern="1200" cap="none" spc="0" normalizeH="0" baseline="0" noProof="0" dirty="0" err="1">
                <a:ln>
                  <a:noFill/>
                </a:ln>
                <a:solidFill>
                  <a:srgbClr val="000000"/>
                </a:solidFill>
                <a:effectLst/>
                <a:uLnTx/>
                <a:uFillTx/>
                <a:latin typeface="Arial" charset="0"/>
                <a:ea typeface="+mn-ea"/>
                <a:cs typeface="+mn-cs"/>
              </a:rPr>
              <a:t>Picon</a:t>
            </a:r>
            <a:r>
              <a:rPr kumimoji="0" lang="en-US" altLang="de-DE" sz="1000" b="1" i="1" u="none" strike="noStrike" kern="1200" cap="none" spc="0" normalizeH="0" baseline="0" noProof="0" dirty="0">
                <a:ln>
                  <a:noFill/>
                </a:ln>
                <a:solidFill>
                  <a:srgbClr val="000000"/>
                </a:solidFill>
                <a:effectLst/>
                <a:uLnTx/>
                <a:uFillTx/>
                <a:latin typeface="Arial" charset="0"/>
                <a:ea typeface="+mn-ea"/>
                <a:cs typeface="+mn-cs"/>
              </a:rPr>
              <a:t>, L., Kniffka, A., and </a:t>
            </a:r>
            <a:r>
              <a:rPr kumimoji="0" lang="en-US" altLang="de-DE" sz="1000" b="1" i="1" u="none" strike="noStrike" kern="1200" cap="none" spc="0" normalizeH="0" baseline="0" noProof="0" dirty="0" err="1">
                <a:ln>
                  <a:noFill/>
                </a:ln>
                <a:solidFill>
                  <a:srgbClr val="000000"/>
                </a:solidFill>
                <a:effectLst/>
                <a:uLnTx/>
                <a:uFillTx/>
                <a:latin typeface="Arial" charset="0"/>
                <a:ea typeface="+mn-ea"/>
                <a:cs typeface="+mn-cs"/>
              </a:rPr>
              <a:t>Brogniez</a:t>
            </a:r>
            <a:r>
              <a:rPr kumimoji="0" lang="en-US" altLang="de-DE" sz="1000" b="1" i="1" u="none" strike="noStrike" kern="1200" cap="none" spc="0" normalizeH="0" baseline="0" noProof="0" dirty="0">
                <a:ln>
                  <a:noFill/>
                </a:ln>
                <a:solidFill>
                  <a:srgbClr val="000000"/>
                </a:solidFill>
                <a:effectLst/>
                <a:uLnTx/>
                <a:uFillTx/>
                <a:latin typeface="Arial" charset="0"/>
                <a:ea typeface="+mn-ea"/>
                <a:cs typeface="+mn-cs"/>
              </a:rPr>
              <a:t>, H.: Climatology of free-tropospheric humidity: extension into the SEVIRI era, evaluation and exemplary analysis, Atmos. Chem. Phys., 14, 11129-11148, https://doi.org/10.5194/acp-14-11129-2014, 2014. .</a:t>
            </a:r>
          </a:p>
        </p:txBody>
      </p:sp>
    </p:spTree>
    <p:extLst>
      <p:ext uri="{BB962C8B-B14F-4D97-AF65-F5344CB8AC3E}">
        <p14:creationId xmlns:p14="http://schemas.microsoft.com/office/powerpoint/2010/main" val="5026804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1228"/>
            <a:ext cx="8229600" cy="1143000"/>
          </a:xfrm>
          <a:prstGeom prst="rect">
            <a:avLst/>
          </a:prstGeom>
        </p:spPr>
        <p:txBody>
          <a:bodyPr>
            <a:noAutofit/>
          </a:bodyPr>
          <a:lstStyle>
            <a:lvl1pPr algn="ctr" defTabSz="914400" rtl="0" eaLnBrk="1" latinLnBrk="0" hangingPunct="1">
              <a:spcBef>
                <a:spcPct val="0"/>
              </a:spcBef>
              <a:buNone/>
              <a:defRPr sz="4400" b="1" kern="1200">
                <a:solidFill>
                  <a:srgbClr val="2E6EBC"/>
                </a:solidFill>
                <a:latin typeface="Arial Narrow" panose="020B0606020202030204" pitchFamily="34" charset="0"/>
                <a:ea typeface="+mj-ea"/>
                <a:cs typeface="+mj-cs"/>
              </a:defRPr>
            </a:lvl1pPr>
          </a:lstStyle>
          <a:p>
            <a:r>
              <a:rPr lang="en-US" altLang="en-US" sz="4000" dirty="0"/>
              <a:t>New publications since last SEP update</a:t>
            </a:r>
            <a:endParaRPr lang="en-US" sz="4000" dirty="0"/>
          </a:p>
        </p:txBody>
      </p:sp>
      <p:sp>
        <p:nvSpPr>
          <p:cNvPr id="3" name="Content Placeholder 2"/>
          <p:cNvSpPr txBox="1">
            <a:spLocks/>
          </p:cNvSpPr>
          <p:nvPr/>
        </p:nvSpPr>
        <p:spPr>
          <a:xfrm>
            <a:off x="457200" y="1676400"/>
            <a:ext cx="8229600" cy="4648200"/>
          </a:xfrm>
          <a:prstGeom prst="rect">
            <a:avLst/>
          </a:prstGeom>
        </p:spPr>
        <p:txBody>
          <a:bodyPr>
            <a:normAutofit fontScale="55000" lnSpcReduction="20000"/>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a:solidFill>
                  <a:schemeClr val="accent5">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n-lt"/>
              </a:rPr>
              <a:t>Ferraro, R., B. Nelson, T. Smith and O. Prat, 2018: The AMSU-based hydrological bundle climate data record – description and comparison with other data sets. </a:t>
            </a:r>
            <a:r>
              <a:rPr lang="en-US" i="1" dirty="0">
                <a:latin typeface="+mn-lt"/>
              </a:rPr>
              <a:t>Remote Sensing, </a:t>
            </a:r>
            <a:r>
              <a:rPr lang="en-US" b="1" dirty="0">
                <a:latin typeface="+mn-lt"/>
              </a:rPr>
              <a:t>10, </a:t>
            </a:r>
            <a:r>
              <a:rPr lang="en-US" dirty="0">
                <a:latin typeface="+mn-lt"/>
              </a:rPr>
              <a:t>1640-1657. doi:10.3390/rs10101640.</a:t>
            </a:r>
            <a:endParaRPr lang="en-US" dirty="0">
              <a:latin typeface="+mn-lt"/>
              <a:cs typeface="Arial"/>
            </a:endParaRPr>
          </a:p>
          <a:p>
            <a:r>
              <a:rPr lang="en-US" dirty="0">
                <a:latin typeface="+mn-lt"/>
                <a:cs typeface="Arial"/>
              </a:rPr>
              <a:t>John, V. O., L. Shi, E.-S. Chung, R. P. Allan, S. Buehler, and B. J. </a:t>
            </a:r>
            <a:r>
              <a:rPr lang="en-US" dirty="0" err="1">
                <a:latin typeface="+mn-lt"/>
                <a:cs typeface="Arial"/>
              </a:rPr>
              <a:t>Soden</a:t>
            </a:r>
            <a:r>
              <a:rPr lang="en-US" dirty="0">
                <a:latin typeface="+mn-lt"/>
                <a:cs typeface="Arial"/>
              </a:rPr>
              <a:t> (2018), Upper tropospheric humidity [in “</a:t>
            </a:r>
            <a:r>
              <a:rPr lang="en-US" i="1" dirty="0">
                <a:latin typeface="+mn-lt"/>
                <a:cs typeface="Arial"/>
              </a:rPr>
              <a:t>State of the Climate in 2017</a:t>
            </a:r>
            <a:r>
              <a:rPr lang="en-US" dirty="0">
                <a:latin typeface="+mn-lt"/>
                <a:cs typeface="Arial"/>
              </a:rPr>
              <a:t>”], </a:t>
            </a:r>
            <a:r>
              <a:rPr lang="en-US" i="1" dirty="0">
                <a:latin typeface="+mn-lt"/>
                <a:cs typeface="Arial"/>
              </a:rPr>
              <a:t>Bull. Am. Meteor. Soc.</a:t>
            </a:r>
            <a:r>
              <a:rPr lang="en-US" dirty="0">
                <a:latin typeface="+mn-lt"/>
                <a:cs typeface="Arial"/>
              </a:rPr>
              <a:t>, 99, S27-28</a:t>
            </a:r>
            <a:r>
              <a:rPr lang="en-US" dirty="0">
                <a:latin typeface="+mn-lt"/>
              </a:rPr>
              <a:t>.</a:t>
            </a:r>
          </a:p>
          <a:p>
            <a:r>
              <a:rPr lang="en-US" dirty="0" err="1">
                <a:latin typeface="+mn-lt"/>
                <a:ea typeface="Calibri" panose="020F0502020204030204" pitchFamily="34" charset="0"/>
                <a:cs typeface="Times New Roman" panose="02020603050405020304" pitchFamily="18" charset="0"/>
              </a:rPr>
              <a:t>Moradi</a:t>
            </a:r>
            <a:r>
              <a:rPr lang="en-US" dirty="0">
                <a:latin typeface="+mn-lt"/>
                <a:ea typeface="Calibri" panose="020F0502020204030204" pitchFamily="34" charset="0"/>
                <a:cs typeface="Times New Roman" panose="02020603050405020304" pitchFamily="18" charset="0"/>
              </a:rPr>
              <a:t>, I., J. Beauchamp, and R. Ferraro, 2018: Radiometric correction of observations from microwave humidity sounders. </a:t>
            </a:r>
            <a:r>
              <a:rPr lang="en-US" i="1" dirty="0">
                <a:latin typeface="+mn-lt"/>
                <a:ea typeface="Calibri" panose="020F0502020204030204" pitchFamily="34" charset="0"/>
                <a:cs typeface="Times New Roman" panose="02020603050405020304" pitchFamily="18" charset="0"/>
              </a:rPr>
              <a:t>Atmos. Meas. Tech.</a:t>
            </a:r>
            <a:r>
              <a:rPr lang="en-US" dirty="0">
                <a:latin typeface="+mn-lt"/>
                <a:ea typeface="Calibri" panose="020F0502020204030204" pitchFamily="34" charset="0"/>
                <a:cs typeface="Times New Roman" panose="02020603050405020304" pitchFamily="18" charset="0"/>
              </a:rPr>
              <a:t>, </a:t>
            </a:r>
            <a:r>
              <a:rPr lang="en-US" b="1" dirty="0">
                <a:latin typeface="+mn-lt"/>
                <a:ea typeface="Calibri" panose="020F0502020204030204" pitchFamily="34" charset="0"/>
                <a:cs typeface="Times New Roman" panose="02020603050405020304" pitchFamily="18" charset="0"/>
              </a:rPr>
              <a:t>11,</a:t>
            </a:r>
            <a:r>
              <a:rPr lang="en-US" dirty="0">
                <a:latin typeface="+mn-lt"/>
                <a:ea typeface="Calibri" panose="020F0502020204030204" pitchFamily="34" charset="0"/>
                <a:cs typeface="Times New Roman" panose="02020603050405020304" pitchFamily="18" charset="0"/>
              </a:rPr>
              <a:t> 6617-6626.</a:t>
            </a:r>
          </a:p>
          <a:p>
            <a:r>
              <a:rPr lang="en-US" dirty="0" err="1">
                <a:latin typeface="+mn-lt"/>
              </a:rPr>
              <a:t>Schröder</a:t>
            </a:r>
            <a:r>
              <a:rPr lang="en-US" dirty="0">
                <a:latin typeface="+mn-lt"/>
              </a:rPr>
              <a:t>, M., and Coauthors, 2017: GEWEX water vapor assessment (G-VAP). WCRP Report 16/2017, 216 pp </a:t>
            </a:r>
            <a:r>
              <a:rPr lang="en-US" dirty="0" err="1">
                <a:latin typeface="+mn-lt"/>
              </a:rPr>
              <a:t>pp</a:t>
            </a:r>
            <a:r>
              <a:rPr lang="en-US" dirty="0">
                <a:latin typeface="+mn-lt"/>
              </a:rPr>
              <a:t>.</a:t>
            </a:r>
          </a:p>
          <a:p>
            <a:r>
              <a:rPr lang="en-US" dirty="0">
                <a:latin typeface="+mn-lt"/>
              </a:rPr>
              <a:t>Shi, L., C. J. </a:t>
            </a:r>
            <a:r>
              <a:rPr lang="en-US" dirty="0" err="1">
                <a:latin typeface="+mn-lt"/>
              </a:rPr>
              <a:t>Schreck</a:t>
            </a:r>
            <a:r>
              <a:rPr lang="en-US" dirty="0">
                <a:latin typeface="+mn-lt"/>
              </a:rPr>
              <a:t>, and M. Schroder, 2018: Assessing the Pattern Differences between Satellite-Observed Upper Tropospheric Humidity and Total Column Water Vapor during Major El Nino Events. </a:t>
            </a:r>
            <a:r>
              <a:rPr lang="en-US" i="1" dirty="0">
                <a:latin typeface="+mn-lt"/>
              </a:rPr>
              <a:t>Remote Sens-Basel</a:t>
            </a:r>
            <a:r>
              <a:rPr lang="en-US" dirty="0">
                <a:latin typeface="+mn-lt"/>
              </a:rPr>
              <a:t>, </a:t>
            </a:r>
            <a:r>
              <a:rPr lang="en-US" b="1" dirty="0">
                <a:latin typeface="+mn-lt"/>
              </a:rPr>
              <a:t>10</a:t>
            </a:r>
            <a:r>
              <a:rPr lang="en-US" dirty="0">
                <a:latin typeface="+mn-lt"/>
              </a:rPr>
              <a:t>.</a:t>
            </a:r>
          </a:p>
          <a:p>
            <a:endParaRPr lang="en-US" dirty="0"/>
          </a:p>
          <a:p>
            <a:r>
              <a:rPr lang="en-US" b="1" dirty="0"/>
              <a:t>Total of over twenty peer-reviewed publications in Phase II since 2013</a:t>
            </a:r>
          </a:p>
          <a:p>
            <a:endParaRPr lang="en-US" dirty="0"/>
          </a:p>
        </p:txBody>
      </p:sp>
    </p:spTree>
    <p:extLst>
      <p:ext uri="{BB962C8B-B14F-4D97-AF65-F5344CB8AC3E}">
        <p14:creationId xmlns:p14="http://schemas.microsoft.com/office/powerpoint/2010/main" val="314169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Multi-</a:t>
            </a:r>
            <a:r>
              <a:rPr lang="fr-FR" dirty="0" err="1"/>
              <a:t>agency</a:t>
            </a:r>
            <a:r>
              <a:rPr lang="fr-FR" dirty="0"/>
              <a:t> Team</a:t>
            </a:r>
            <a:endParaRPr lang="en-US" dirty="0"/>
          </a:p>
        </p:txBody>
      </p:sp>
      <p:sp>
        <p:nvSpPr>
          <p:cNvPr id="3" name="Content Placeholder 2"/>
          <p:cNvSpPr>
            <a:spLocks noGrp="1"/>
          </p:cNvSpPr>
          <p:nvPr>
            <p:ph idx="1"/>
          </p:nvPr>
        </p:nvSpPr>
        <p:spPr>
          <a:xfrm>
            <a:off x="457200" y="1685660"/>
            <a:ext cx="8229600" cy="4877270"/>
          </a:xfrm>
        </p:spPr>
        <p:txBody>
          <a:bodyPr>
            <a:normAutofit/>
          </a:bodyPr>
          <a:lstStyle/>
          <a:p>
            <a:pPr>
              <a:spcBef>
                <a:spcPts val="600"/>
              </a:spcBef>
            </a:pPr>
            <a:r>
              <a:rPr lang="it-IT" sz="2000" dirty="0"/>
              <a:t>NOAA NESDIS National Centers for Enironmental Information, Asheville (NCEI), NC, USA</a:t>
            </a:r>
          </a:p>
          <a:p>
            <a:pPr>
              <a:spcBef>
                <a:spcPts val="600"/>
              </a:spcBef>
            </a:pPr>
            <a:r>
              <a:rPr lang="en-US" sz="2000" dirty="0"/>
              <a:t>NOAA NESDIS Center for Satellite Applications and Research (STAR), College Park, MD, USA</a:t>
            </a:r>
          </a:p>
          <a:p>
            <a:pPr>
              <a:spcBef>
                <a:spcPts val="600"/>
              </a:spcBef>
            </a:pPr>
            <a:r>
              <a:rPr lang="en-US" sz="2000" dirty="0"/>
              <a:t>University of Maryland, College Park, MD, USA</a:t>
            </a:r>
            <a:endParaRPr lang="en-US" sz="2100" dirty="0">
              <a:solidFill>
                <a:prstClr val="black"/>
              </a:solidFill>
            </a:endParaRPr>
          </a:p>
          <a:p>
            <a:pPr>
              <a:spcBef>
                <a:spcPts val="600"/>
              </a:spcBef>
              <a:spcAft>
                <a:spcPts val="600"/>
              </a:spcAft>
            </a:pPr>
            <a:r>
              <a:rPr lang="en-US" sz="2000" dirty="0"/>
              <a:t>University of Miami, </a:t>
            </a:r>
            <a:r>
              <a:rPr lang="en-US" sz="2000" dirty="0" err="1"/>
              <a:t>Rosenstiel</a:t>
            </a:r>
            <a:r>
              <a:rPr lang="en-US" sz="2000" dirty="0"/>
              <a:t> School of Marine &amp; Atmospheric Science, Miami, FL, USA</a:t>
            </a:r>
          </a:p>
          <a:p>
            <a:pPr>
              <a:spcBef>
                <a:spcPts val="600"/>
              </a:spcBef>
              <a:spcAft>
                <a:spcPts val="600"/>
              </a:spcAft>
            </a:pPr>
            <a:r>
              <a:rPr lang="de-DE" sz="2000" dirty="0"/>
              <a:t>Deutscher Wetterdienst, Satellite Based Climate Monitoring, Offenbach, Germany</a:t>
            </a:r>
          </a:p>
          <a:p>
            <a:pPr>
              <a:spcBef>
                <a:spcPts val="600"/>
              </a:spcBef>
              <a:spcAft>
                <a:spcPts val="600"/>
              </a:spcAft>
            </a:pPr>
            <a:r>
              <a:rPr lang="de-DE" sz="2000" dirty="0"/>
              <a:t>EUMETSAT and Met Office Hadley Centre, Exeter, UK</a:t>
            </a:r>
            <a:endParaRPr lang="en-US" sz="2000" dirty="0"/>
          </a:p>
          <a:p>
            <a:pPr>
              <a:spcBef>
                <a:spcPts val="600"/>
              </a:spcBef>
              <a:spcAft>
                <a:spcPts val="600"/>
              </a:spcAft>
            </a:pPr>
            <a:r>
              <a:rPr lang="en-GB" sz="2000" dirty="0"/>
              <a:t>Meteorological Institute, University of Hamburg, </a:t>
            </a:r>
            <a:r>
              <a:rPr lang="en-US" sz="2000" dirty="0"/>
              <a:t>Germany</a:t>
            </a:r>
          </a:p>
          <a:p>
            <a:pPr>
              <a:spcBef>
                <a:spcPts val="600"/>
              </a:spcBef>
              <a:spcAft>
                <a:spcPts val="600"/>
              </a:spcAft>
            </a:pPr>
            <a:r>
              <a:rPr lang="en-US" sz="2000" dirty="0"/>
              <a:t>IBS Center for Climate Physics, Korea</a:t>
            </a:r>
          </a:p>
          <a:p>
            <a:pPr lvl="0">
              <a:spcAft>
                <a:spcPts val="600"/>
              </a:spcAft>
              <a:buClr>
                <a:srgbClr val="0BD0D9"/>
              </a:buClr>
            </a:pPr>
            <a:endParaRPr lang="en-US" sz="2100" dirty="0">
              <a:solidFill>
                <a:prstClr val="black"/>
              </a:solidFil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8198" y="1550433"/>
            <a:ext cx="4455702" cy="2199528"/>
          </a:xfrm>
          <a:prstGeom prst="rect">
            <a:avLst/>
          </a:prstGeom>
        </p:spPr>
      </p:pic>
      <p:sp>
        <p:nvSpPr>
          <p:cNvPr id="2" name="Title 1"/>
          <p:cNvSpPr>
            <a:spLocks noGrp="1"/>
          </p:cNvSpPr>
          <p:nvPr/>
        </p:nvSpPr>
        <p:spPr>
          <a:xfrm>
            <a:off x="419100" y="114300"/>
            <a:ext cx="8305800"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a:t>Maturity Matrix</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321" y="1550432"/>
            <a:ext cx="4442876" cy="2199529"/>
          </a:xfrm>
          <a:prstGeom prst="rect">
            <a:avLst/>
          </a:prstGeom>
          <a:noFill/>
          <a:ln>
            <a:noFill/>
          </a:ln>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8" y="4031166"/>
            <a:ext cx="4455702" cy="2167466"/>
          </a:xfrm>
          <a:prstGeom prst="rect">
            <a:avLst/>
          </a:prstGeom>
          <a:noFill/>
          <a:ln>
            <a:noFill/>
          </a:ln>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4031166"/>
            <a:ext cx="4455702" cy="2167466"/>
          </a:xfrm>
          <a:prstGeom prst="rect">
            <a:avLst/>
          </a:prstGeom>
          <a:noFill/>
          <a:ln>
            <a:noFill/>
          </a:ln>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Lst>
        </p:spPr>
      </p:pic>
      <p:sp>
        <p:nvSpPr>
          <p:cNvPr id="7" name="TextBox 2"/>
          <p:cNvSpPr txBox="1"/>
          <p:nvPr/>
        </p:nvSpPr>
        <p:spPr>
          <a:xfrm>
            <a:off x="167452" y="1268968"/>
            <a:ext cx="70884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HIRS</a:t>
            </a:r>
          </a:p>
        </p:txBody>
      </p:sp>
      <p:sp>
        <p:nvSpPr>
          <p:cNvPr id="8" name="TextBox 3"/>
          <p:cNvSpPr txBox="1"/>
          <p:nvPr/>
        </p:nvSpPr>
        <p:spPr>
          <a:xfrm>
            <a:off x="4610100" y="1257300"/>
            <a:ext cx="138717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METEOSAT</a:t>
            </a:r>
          </a:p>
        </p:txBody>
      </p:sp>
      <p:sp>
        <p:nvSpPr>
          <p:cNvPr id="9" name="TextBox 4"/>
          <p:cNvSpPr txBox="1"/>
          <p:nvPr/>
        </p:nvSpPr>
        <p:spPr>
          <a:xfrm>
            <a:off x="114300" y="3760232"/>
            <a:ext cx="20704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MW (UMDNOAA)</a:t>
            </a:r>
          </a:p>
        </p:txBody>
      </p:sp>
      <p:sp>
        <p:nvSpPr>
          <p:cNvPr id="10" name="TextBox 5"/>
          <p:cNvSpPr txBox="1"/>
          <p:nvPr/>
        </p:nvSpPr>
        <p:spPr>
          <a:xfrm>
            <a:off x="4610100" y="3760232"/>
            <a:ext cx="167642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MW (</a:t>
            </a:r>
            <a:r>
              <a:rPr lang="en-US" dirty="0" err="1"/>
              <a:t>Umiami</a:t>
            </a:r>
            <a:r>
              <a:rPr lang="en-US" dirty="0"/>
              <a:t>)</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150" y="6324600"/>
            <a:ext cx="6665913" cy="419100"/>
          </a:xfrm>
          <a:prstGeom prst="rect">
            <a:avLst/>
          </a:prstGeom>
          <a:noFill/>
          <a:ln>
            <a:noFill/>
          </a:ln>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Lst>
        </p:spPr>
      </p:pic>
    </p:spTree>
    <p:extLst>
      <p:ext uri="{BB962C8B-B14F-4D97-AF65-F5344CB8AC3E}">
        <p14:creationId xmlns:p14="http://schemas.microsoft.com/office/powerpoint/2010/main" val="2257944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839200" cy="4419600"/>
          </a:xfrm>
        </p:spPr>
        <p:txBody>
          <a:bodyPr>
            <a:normAutofit/>
          </a:bodyPr>
          <a:lstStyle/>
          <a:p>
            <a:pPr>
              <a:spcBef>
                <a:spcPts val="1200"/>
              </a:spcBef>
            </a:pPr>
            <a:r>
              <a:rPr lang="en-US" sz="2000" dirty="0"/>
              <a:t>Long-term upper tropospheric humidity (UTH) datasets are produced from HIRS, AMSU-B, MHS, and MVIRI/SEVIRI as climate data records</a:t>
            </a:r>
          </a:p>
          <a:p>
            <a:pPr lvl="1">
              <a:spcBef>
                <a:spcPts val="1200"/>
              </a:spcBef>
            </a:pPr>
            <a:r>
              <a:rPr lang="en-GB" sz="1900" dirty="0"/>
              <a:t>Satellite records </a:t>
            </a:r>
            <a:r>
              <a:rPr lang="en-US" sz="1900" dirty="0"/>
              <a:t>improved by bias correction and homogenization procedures</a:t>
            </a:r>
          </a:p>
          <a:p>
            <a:pPr>
              <a:spcBef>
                <a:spcPts val="1200"/>
              </a:spcBef>
            </a:pPr>
            <a:r>
              <a:rPr lang="en-US" sz="2000" dirty="0"/>
              <a:t>Developments are guided by Maturity Matrix</a:t>
            </a:r>
          </a:p>
          <a:p>
            <a:pPr lvl="1">
              <a:spcBef>
                <a:spcPts val="1200"/>
              </a:spcBef>
            </a:pPr>
            <a:r>
              <a:rPr lang="en-US" sz="1800" dirty="0"/>
              <a:t>Improvement in several maturity categories, especially under Usage</a:t>
            </a:r>
          </a:p>
          <a:p>
            <a:pPr>
              <a:spcBef>
                <a:spcPts val="1200"/>
              </a:spcBef>
            </a:pPr>
            <a:r>
              <a:rPr lang="en-US" sz="2000" dirty="0"/>
              <a:t>Redundancy of UTH records from multiple sensors is used to examine the homogeneity and stability of each satellite data record and to explain the differences among data records</a:t>
            </a:r>
          </a:p>
          <a:p>
            <a:pPr lvl="1">
              <a:spcBef>
                <a:spcPts val="1200"/>
              </a:spcBef>
            </a:pPr>
            <a:r>
              <a:rPr lang="en-US" sz="1800" dirty="0"/>
              <a:t>UTH records from different sensors show similar variability</a:t>
            </a:r>
          </a:p>
          <a:p>
            <a:pPr lvl="1">
              <a:spcBef>
                <a:spcPts val="1200"/>
              </a:spcBef>
            </a:pPr>
            <a:r>
              <a:rPr lang="en-US" sz="1800" dirty="0"/>
              <a:t>Differences between records are investigated</a:t>
            </a:r>
          </a:p>
        </p:txBody>
      </p:sp>
      <p:sp>
        <p:nvSpPr>
          <p:cNvPr id="3" name="Title 2"/>
          <p:cNvSpPr>
            <a:spLocks noGrp="1"/>
          </p:cNvSpPr>
          <p:nvPr>
            <p:ph type="title"/>
          </p:nvPr>
        </p:nvSpPr>
        <p:spPr/>
        <p:txBody>
          <a:bodyPr/>
          <a:lstStyle/>
          <a:p>
            <a:r>
              <a:rPr lang="en-US" dirty="0"/>
              <a:t>Guided by Maturity Matrix</a:t>
            </a:r>
            <a:endParaRPr lang="en-US" sz="2800" dirty="0"/>
          </a:p>
        </p:txBody>
      </p:sp>
      <p:sp>
        <p:nvSpPr>
          <p:cNvPr id="5" name="Footer Placeholder 4"/>
          <p:cNvSpPr>
            <a:spLocks noGrp="1"/>
          </p:cNvSpPr>
          <p:nvPr>
            <p:ph type="ftr" sz="quarter" idx="11"/>
          </p:nvPr>
        </p:nvSpPr>
        <p:spPr/>
        <p:txBody>
          <a:bodyPr/>
          <a:lstStyle/>
          <a:p>
            <a:endParaRPr lang="en-US" dirty="0"/>
          </a:p>
          <a:p>
            <a:endParaRPr lang="en-US" dirty="0"/>
          </a:p>
        </p:txBody>
      </p:sp>
    </p:spTree>
    <p:extLst>
      <p:ext uri="{BB962C8B-B14F-4D97-AF65-F5344CB8AC3E}">
        <p14:creationId xmlns:p14="http://schemas.microsoft.com/office/powerpoint/2010/main" val="301442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839200" cy="4419600"/>
          </a:xfrm>
        </p:spPr>
        <p:txBody>
          <a:bodyPr>
            <a:normAutofit/>
          </a:bodyPr>
          <a:lstStyle/>
          <a:p>
            <a:pPr>
              <a:spcBef>
                <a:spcPts val="1200"/>
              </a:spcBef>
            </a:pPr>
            <a:r>
              <a:rPr lang="en-US" sz="2000" dirty="0"/>
              <a:t>Polar orbiting satellites (AMSU-B/MHS, University of Miami)</a:t>
            </a:r>
          </a:p>
          <a:p>
            <a:pPr lvl="1">
              <a:spcBef>
                <a:spcPts val="1200"/>
              </a:spcBef>
            </a:pPr>
            <a:r>
              <a:rPr lang="en-US" sz="1600" dirty="0"/>
              <a:t>Include ATMS data</a:t>
            </a:r>
          </a:p>
          <a:p>
            <a:pPr>
              <a:spcBef>
                <a:spcPts val="1200"/>
              </a:spcBef>
            </a:pPr>
            <a:r>
              <a:rPr lang="en-US" sz="2000" dirty="0"/>
              <a:t>Polar orbiting satellites (AMSU-B/MHS, University of Maryland / NOAA)</a:t>
            </a:r>
          </a:p>
          <a:p>
            <a:pPr lvl="1">
              <a:spcBef>
                <a:spcPts val="1200"/>
              </a:spcBef>
            </a:pPr>
            <a:r>
              <a:rPr lang="en-US" sz="1600" dirty="0"/>
              <a:t>Process and correct the new microwave observations from AMSU and MHS as data become available</a:t>
            </a:r>
          </a:p>
          <a:p>
            <a:pPr lvl="1">
              <a:spcBef>
                <a:spcPts val="1200"/>
              </a:spcBef>
            </a:pPr>
            <a:r>
              <a:rPr lang="en-US" sz="1600" dirty="0"/>
              <a:t>Developer both FCDR and TCDR and deliver the data to NCEI</a:t>
            </a:r>
          </a:p>
          <a:p>
            <a:pPr lvl="1">
              <a:spcBef>
                <a:spcPts val="1200"/>
              </a:spcBef>
            </a:pPr>
            <a:r>
              <a:rPr lang="en-US" sz="1600" dirty="0"/>
              <a:t>Validate both FCDR and TCDR, and document and publish the results</a:t>
            </a:r>
          </a:p>
          <a:p>
            <a:pPr>
              <a:spcBef>
                <a:spcPts val="1200"/>
              </a:spcBef>
            </a:pPr>
            <a:r>
              <a:rPr lang="en-US" sz="2000" dirty="0"/>
              <a:t>Polar orbiting satellites (AMSU-B/MHS, University of Hamburg)</a:t>
            </a:r>
          </a:p>
          <a:p>
            <a:pPr lvl="1">
              <a:spcBef>
                <a:spcPts val="1200"/>
              </a:spcBef>
            </a:pPr>
            <a:r>
              <a:rPr lang="en-US" sz="1600" dirty="0"/>
              <a:t>Creation of a UTH CDR from the FIDUCEO HIRS FCDR</a:t>
            </a:r>
          </a:p>
          <a:p>
            <a:pPr lvl="1">
              <a:spcBef>
                <a:spcPts val="1200"/>
              </a:spcBef>
            </a:pPr>
            <a:r>
              <a:rPr lang="en-US" sz="1600" dirty="0"/>
              <a:t>Include pressure parameter into the transformation from UTH to Tb</a:t>
            </a:r>
          </a:p>
        </p:txBody>
      </p:sp>
      <p:sp>
        <p:nvSpPr>
          <p:cNvPr id="3" name="Title 2"/>
          <p:cNvSpPr>
            <a:spLocks noGrp="1"/>
          </p:cNvSpPr>
          <p:nvPr>
            <p:ph type="title"/>
          </p:nvPr>
        </p:nvSpPr>
        <p:spPr/>
        <p:txBody>
          <a:bodyPr/>
          <a:lstStyle/>
          <a:p>
            <a:r>
              <a:rPr lang="en-US" dirty="0"/>
              <a:t>Next Steps (1 of 2)</a:t>
            </a:r>
            <a:endParaRPr lang="en-US" sz="2800" dirty="0"/>
          </a:p>
        </p:txBody>
      </p:sp>
      <p:sp>
        <p:nvSpPr>
          <p:cNvPr id="5" name="Footer Placeholder 4"/>
          <p:cNvSpPr>
            <a:spLocks noGrp="1"/>
          </p:cNvSpPr>
          <p:nvPr>
            <p:ph type="ftr" sz="quarter" idx="11"/>
          </p:nvPr>
        </p:nvSpPr>
        <p:spPr/>
        <p:txBody>
          <a:bodyPr/>
          <a:lstStyle/>
          <a:p>
            <a:endParaRPr lang="en-US" dirty="0"/>
          </a:p>
          <a:p>
            <a:endParaRPr lang="en-US" dirty="0"/>
          </a:p>
        </p:txBody>
      </p:sp>
    </p:spTree>
    <p:extLst>
      <p:ext uri="{BB962C8B-B14F-4D97-AF65-F5344CB8AC3E}">
        <p14:creationId xmlns:p14="http://schemas.microsoft.com/office/powerpoint/2010/main" val="257692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839200" cy="4419600"/>
          </a:xfrm>
        </p:spPr>
        <p:txBody>
          <a:bodyPr>
            <a:normAutofit/>
          </a:bodyPr>
          <a:lstStyle/>
          <a:p>
            <a:pPr>
              <a:spcBef>
                <a:spcPts val="1200"/>
              </a:spcBef>
            </a:pPr>
            <a:r>
              <a:rPr lang="en-US" sz="2000" dirty="0"/>
              <a:t>Polar orbiting satellites (Infrared - HIRS)</a:t>
            </a:r>
          </a:p>
          <a:p>
            <a:pPr lvl="1">
              <a:spcBef>
                <a:spcPts val="1200"/>
              </a:spcBef>
            </a:pPr>
            <a:r>
              <a:rPr lang="en-US" sz="1600" dirty="0"/>
              <a:t>Add </a:t>
            </a:r>
            <a:r>
              <a:rPr lang="en-US" sz="1600" dirty="0" err="1"/>
              <a:t>MetOp</a:t>
            </a:r>
            <a:r>
              <a:rPr lang="en-US" sz="1600" dirty="0"/>
              <a:t>-B to the channel-12 time series and update processing codes on new operating systems</a:t>
            </a:r>
          </a:p>
          <a:p>
            <a:pPr lvl="1">
              <a:spcBef>
                <a:spcPts val="1200"/>
              </a:spcBef>
            </a:pPr>
            <a:r>
              <a:rPr lang="en-US" sz="1600" dirty="0"/>
              <a:t>Update C-ATBD and build Version 3.1 in operational environment</a:t>
            </a:r>
          </a:p>
          <a:p>
            <a:pPr lvl="1">
              <a:spcBef>
                <a:spcPts val="1200"/>
              </a:spcBef>
            </a:pPr>
            <a:r>
              <a:rPr lang="en-US" sz="1600" dirty="0"/>
              <a:t>Generate and maintain a CDR dataset of upper tropospheric humidity</a:t>
            </a:r>
          </a:p>
          <a:p>
            <a:pPr>
              <a:spcBef>
                <a:spcPts val="1200"/>
              </a:spcBef>
            </a:pPr>
            <a:r>
              <a:rPr lang="en-US" sz="2000" dirty="0"/>
              <a:t>METEOSAT (Infrared - MVIRI and SEVIRI)</a:t>
            </a:r>
          </a:p>
          <a:p>
            <a:pPr lvl="1">
              <a:spcBef>
                <a:spcPts val="1200"/>
              </a:spcBef>
            </a:pPr>
            <a:r>
              <a:rPr lang="en-US" sz="1600" dirty="0" err="1"/>
              <a:t>Utilise</a:t>
            </a:r>
            <a:r>
              <a:rPr lang="en-US" sz="1600" dirty="0"/>
              <a:t> </a:t>
            </a:r>
            <a:r>
              <a:rPr lang="en-US" sz="1600" dirty="0" err="1"/>
              <a:t>Meteosat</a:t>
            </a:r>
            <a:r>
              <a:rPr lang="en-US" sz="1600" dirty="0"/>
              <a:t> FCDR from EUMETSAT and cloud information from </a:t>
            </a:r>
            <a:r>
              <a:rPr lang="en-US" sz="1600" dirty="0" err="1"/>
              <a:t>MeteoSwiss</a:t>
            </a:r>
            <a:endParaRPr lang="en-US" sz="1600" dirty="0"/>
          </a:p>
          <a:p>
            <a:pPr lvl="1">
              <a:spcBef>
                <a:spcPts val="1200"/>
              </a:spcBef>
            </a:pPr>
            <a:r>
              <a:rPr lang="en-US" sz="1600" dirty="0"/>
              <a:t>Generate, validate and release new FTH data with improved coverage and resolution</a:t>
            </a:r>
          </a:p>
          <a:p>
            <a:pPr>
              <a:spcBef>
                <a:spcPts val="1200"/>
              </a:spcBef>
            </a:pPr>
            <a:r>
              <a:rPr lang="en-US" sz="2000" dirty="0"/>
              <a:t>Team collaboration</a:t>
            </a:r>
          </a:p>
          <a:p>
            <a:pPr lvl="1">
              <a:spcBef>
                <a:spcPts val="1200"/>
              </a:spcBef>
            </a:pPr>
            <a:r>
              <a:rPr lang="en-GB" sz="1600" dirty="0"/>
              <a:t>Inter-compare UTH datasets</a:t>
            </a:r>
          </a:p>
          <a:p>
            <a:pPr lvl="1">
              <a:spcBef>
                <a:spcPts val="1200"/>
              </a:spcBef>
            </a:pPr>
            <a:r>
              <a:rPr lang="en-US" sz="1600" dirty="0"/>
              <a:t>Participation in the GEWEX Water Vapor Assessment</a:t>
            </a:r>
          </a:p>
          <a:p>
            <a:pPr>
              <a:spcBef>
                <a:spcPts val="1200"/>
              </a:spcBef>
            </a:pPr>
            <a:endParaRPr lang="en-US" sz="1800" dirty="0"/>
          </a:p>
        </p:txBody>
      </p:sp>
      <p:sp>
        <p:nvSpPr>
          <p:cNvPr id="3" name="Title 2"/>
          <p:cNvSpPr>
            <a:spLocks noGrp="1"/>
          </p:cNvSpPr>
          <p:nvPr>
            <p:ph type="title"/>
          </p:nvPr>
        </p:nvSpPr>
        <p:spPr/>
        <p:txBody>
          <a:bodyPr/>
          <a:lstStyle/>
          <a:p>
            <a:r>
              <a:rPr lang="en-US" dirty="0"/>
              <a:t>Next Steps (2 of 2)</a:t>
            </a:r>
            <a:endParaRPr lang="en-US" sz="2800" dirty="0"/>
          </a:p>
        </p:txBody>
      </p:sp>
      <p:sp>
        <p:nvSpPr>
          <p:cNvPr id="5" name="Footer Placeholder 4"/>
          <p:cNvSpPr>
            <a:spLocks noGrp="1"/>
          </p:cNvSpPr>
          <p:nvPr>
            <p:ph type="ftr" sz="quarter" idx="11"/>
          </p:nvPr>
        </p:nvSpPr>
        <p:spPr/>
        <p:txBody>
          <a:bodyPr/>
          <a:lstStyle/>
          <a:p>
            <a:endParaRPr lang="en-US" dirty="0"/>
          </a:p>
          <a:p>
            <a:endParaRPr lang="en-US" dirty="0"/>
          </a:p>
        </p:txBody>
      </p:sp>
    </p:spTree>
    <p:extLst>
      <p:ext uri="{BB962C8B-B14F-4D97-AF65-F5344CB8AC3E}">
        <p14:creationId xmlns:p14="http://schemas.microsoft.com/office/powerpoint/2010/main" val="48099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Summary</a:t>
            </a:r>
          </a:p>
        </p:txBody>
      </p:sp>
      <p:sp>
        <p:nvSpPr>
          <p:cNvPr id="3" name="Content Placeholder 2"/>
          <p:cNvSpPr>
            <a:spLocks noGrp="1"/>
          </p:cNvSpPr>
          <p:nvPr>
            <p:ph idx="1"/>
          </p:nvPr>
        </p:nvSpPr>
        <p:spPr/>
        <p:txBody>
          <a:bodyPr>
            <a:normAutofit/>
          </a:bodyPr>
          <a:lstStyle/>
          <a:p>
            <a:pPr>
              <a:spcAft>
                <a:spcPts val="600"/>
              </a:spcAft>
            </a:pPr>
            <a:r>
              <a:rPr lang="en-US" sz="2000" dirty="0"/>
              <a:t>Sustained generation of upper tropospheric humidity (UTH) (also named as </a:t>
            </a:r>
            <a:r>
              <a:rPr lang="en-GB" sz="2000" dirty="0"/>
              <a:t>free tropospheric humidity (FTH))</a:t>
            </a:r>
          </a:p>
          <a:p>
            <a:pPr>
              <a:spcAft>
                <a:spcPts val="600"/>
              </a:spcAft>
            </a:pPr>
            <a:r>
              <a:rPr lang="en-GB" sz="2000" dirty="0"/>
              <a:t>Datasets </a:t>
            </a:r>
            <a:r>
              <a:rPr lang="en-US" sz="2000" dirty="0"/>
              <a:t>derived from HIRS since late 1978, from AMSU-B and MHS since late 1998, and from </a:t>
            </a:r>
            <a:r>
              <a:rPr lang="en-GB" sz="2000" dirty="0"/>
              <a:t>MVIRI and SEVIRI since 1983</a:t>
            </a:r>
          </a:p>
          <a:p>
            <a:pPr>
              <a:spcAft>
                <a:spcPts val="600"/>
              </a:spcAft>
            </a:pPr>
            <a:r>
              <a:rPr lang="en-GB" sz="2000" dirty="0"/>
              <a:t>Improving satellite records through</a:t>
            </a:r>
            <a:r>
              <a:rPr lang="en-US" sz="2000" dirty="0"/>
              <a:t> bias correction and homogenization procedures</a:t>
            </a:r>
          </a:p>
          <a:p>
            <a:pPr>
              <a:spcAft>
                <a:spcPts val="600"/>
              </a:spcAft>
            </a:pPr>
            <a:r>
              <a:rPr lang="en-US" sz="2000" dirty="0"/>
              <a:t>Redundancy of records from multiple sensors to facilitate the examination of the homogeneity and stability of each satellite data record and to explain the differences among data records</a:t>
            </a:r>
            <a:endParaRPr lang="en-GB" sz="2000" dirty="0"/>
          </a:p>
          <a:p>
            <a:pPr>
              <a:spcAft>
                <a:spcPts val="600"/>
              </a:spcAft>
            </a:pPr>
            <a:r>
              <a:rPr lang="en-GB" sz="2000" dirty="0"/>
              <a:t>Cooperation and collaboration among team members </a:t>
            </a:r>
          </a:p>
          <a:p>
            <a:pPr>
              <a:spcAft>
                <a:spcPts val="600"/>
              </a:spcAft>
            </a:pPr>
            <a:r>
              <a:rPr lang="en-US" sz="2000" dirty="0"/>
              <a:t>Advancing maturity levels established by the SCOPE-CM Maturity Matrix Model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UTH Data Sources</a:t>
            </a:r>
          </a:p>
        </p:txBody>
      </p:sp>
      <p:sp>
        <p:nvSpPr>
          <p:cNvPr id="3075" name="Content Placeholder 2"/>
          <p:cNvSpPr>
            <a:spLocks noGrp="1"/>
          </p:cNvSpPr>
          <p:nvPr>
            <p:ph idx="1"/>
          </p:nvPr>
        </p:nvSpPr>
        <p:spPr/>
        <p:txBody>
          <a:bodyPr/>
          <a:lstStyle/>
          <a:p>
            <a:r>
              <a:rPr lang="en-US" altLang="en-US" sz="2400" dirty="0"/>
              <a:t>Both infrared and microwave data sources</a:t>
            </a:r>
          </a:p>
          <a:p>
            <a:pPr lvl="1"/>
            <a:r>
              <a:rPr lang="en-US" altLang="en-US" sz="2000" dirty="0"/>
              <a:t>Global High Resolution Infrared Radiation Sounder (HIRS) since late 1978 (polar orbiting)</a:t>
            </a:r>
          </a:p>
          <a:p>
            <a:pPr lvl="1"/>
            <a:r>
              <a:rPr lang="en-US" altLang="en-US" sz="2000" dirty="0"/>
              <a:t>Global Advanced Microwave Humidity Unit-B (AMSU-B) and the Microwave Humidity Sounder (MHS) since late 1998 (polar orbiting)</a:t>
            </a:r>
          </a:p>
          <a:p>
            <a:pPr lvl="1"/>
            <a:r>
              <a:rPr lang="en-US" altLang="en-US" sz="2000" dirty="0" err="1"/>
              <a:t>Meteosat</a:t>
            </a:r>
            <a:r>
              <a:rPr lang="en-US" altLang="en-US" sz="2000" dirty="0"/>
              <a:t> Visible and InfraRed Imager </a:t>
            </a:r>
            <a:r>
              <a:rPr lang="en-GB" altLang="en-US" sz="2000" dirty="0"/>
              <a:t>(MVIRI) and </a:t>
            </a:r>
            <a:r>
              <a:rPr lang="en-US" altLang="en-US" sz="2000" dirty="0"/>
              <a:t>Spinning Enhanced Visible and InfraRed Imager </a:t>
            </a:r>
            <a:r>
              <a:rPr lang="en-GB" altLang="en-US" sz="2000" dirty="0"/>
              <a:t>(SEVIRI) for the domain 45°N/S/E/W since 1983 (geostationary)</a:t>
            </a:r>
          </a:p>
          <a:p>
            <a:pPr lvl="1"/>
            <a:endParaRPr lang="en-US" altLang="en-US" sz="2000" dirty="0"/>
          </a:p>
        </p:txBody>
      </p:sp>
      <p:sp>
        <p:nvSpPr>
          <p:cNvPr id="3076" name="TextBox 3"/>
          <p:cNvSpPr txBox="1">
            <a:spLocks noChangeArrowheads="1"/>
          </p:cNvSpPr>
          <p:nvPr/>
        </p:nvSpPr>
        <p:spPr bwMode="auto">
          <a:xfrm>
            <a:off x="4495800" y="1981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63309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2"/>
                </a:solidFill>
              </a:rPr>
              <a:t>UTH/FTH Data Flow</a:t>
            </a:r>
          </a:p>
        </p:txBody>
      </p:sp>
      <p:sp>
        <p:nvSpPr>
          <p:cNvPr id="3" name="AutoShape 6"/>
          <p:cNvSpPr>
            <a:spLocks noChangeArrowheads="1"/>
          </p:cNvSpPr>
          <p:nvPr/>
        </p:nvSpPr>
        <p:spPr bwMode="auto">
          <a:xfrm>
            <a:off x="609600" y="2133600"/>
            <a:ext cx="1828800" cy="1066800"/>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TB record sources:</a:t>
            </a:r>
          </a:p>
          <a:p>
            <a:pPr algn="ctr" eaLnBrk="1" hangingPunct="1">
              <a:spcBef>
                <a:spcPct val="0"/>
              </a:spcBef>
              <a:buFontTx/>
              <a:buNone/>
            </a:pPr>
            <a:r>
              <a:rPr lang="en-US" altLang="en-US" sz="1200"/>
              <a:t>HIRS</a:t>
            </a:r>
          </a:p>
          <a:p>
            <a:pPr algn="ctr" eaLnBrk="1" hangingPunct="1">
              <a:spcBef>
                <a:spcPct val="0"/>
              </a:spcBef>
              <a:buFontTx/>
              <a:buNone/>
            </a:pPr>
            <a:r>
              <a:rPr lang="en-US" altLang="en-US" sz="1200"/>
              <a:t>AMSU-B/MHS</a:t>
            </a:r>
          </a:p>
          <a:p>
            <a:pPr algn="ctr" eaLnBrk="1" hangingPunct="1">
              <a:spcBef>
                <a:spcPct val="0"/>
              </a:spcBef>
              <a:buFontTx/>
              <a:buNone/>
            </a:pPr>
            <a:r>
              <a:rPr lang="en-US" altLang="en-US" sz="1200"/>
              <a:t>MVIRI/SEVIRI</a:t>
            </a:r>
          </a:p>
        </p:txBody>
      </p:sp>
      <p:sp>
        <p:nvSpPr>
          <p:cNvPr id="4" name="AutoShape 9"/>
          <p:cNvSpPr>
            <a:spLocks noChangeArrowheads="1"/>
          </p:cNvSpPr>
          <p:nvPr/>
        </p:nvSpPr>
        <p:spPr bwMode="auto">
          <a:xfrm>
            <a:off x="2819400" y="2371725"/>
            <a:ext cx="1371600" cy="600075"/>
          </a:xfrm>
          <a:prstGeom prst="flowChartProcess">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Inter-satellite</a:t>
            </a:r>
          </a:p>
          <a:p>
            <a:pPr algn="ctr" eaLnBrk="1" hangingPunct="1">
              <a:spcBef>
                <a:spcPct val="0"/>
              </a:spcBef>
              <a:buFontTx/>
              <a:buNone/>
            </a:pPr>
            <a:r>
              <a:rPr lang="en-US" altLang="en-US" sz="1600"/>
              <a:t>calibration</a:t>
            </a:r>
          </a:p>
        </p:txBody>
      </p:sp>
      <p:sp>
        <p:nvSpPr>
          <p:cNvPr id="5" name="AutoShape 10"/>
          <p:cNvSpPr>
            <a:spLocks noChangeArrowheads="1"/>
          </p:cNvSpPr>
          <p:nvPr/>
        </p:nvSpPr>
        <p:spPr bwMode="auto">
          <a:xfrm>
            <a:off x="6477000" y="2286000"/>
            <a:ext cx="1905000" cy="762000"/>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UTH/FTH </a:t>
            </a:r>
          </a:p>
        </p:txBody>
      </p:sp>
      <p:sp>
        <p:nvSpPr>
          <p:cNvPr id="6" name="AutoShape 12"/>
          <p:cNvSpPr>
            <a:spLocks noChangeArrowheads="1"/>
          </p:cNvSpPr>
          <p:nvPr/>
        </p:nvSpPr>
        <p:spPr bwMode="auto">
          <a:xfrm>
            <a:off x="2819400" y="4419600"/>
            <a:ext cx="1295400" cy="609600"/>
          </a:xfrm>
          <a:prstGeom prst="flowChartProcess">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Re-</a:t>
            </a:r>
          </a:p>
          <a:p>
            <a:pPr algn="ctr" eaLnBrk="1" hangingPunct="1">
              <a:spcBef>
                <a:spcPct val="0"/>
              </a:spcBef>
              <a:buFontTx/>
              <a:buNone/>
            </a:pPr>
            <a:r>
              <a:rPr lang="en-US" altLang="en-US" sz="1600"/>
              <a:t>Processing</a:t>
            </a:r>
          </a:p>
        </p:txBody>
      </p:sp>
      <p:sp>
        <p:nvSpPr>
          <p:cNvPr id="7" name="AutoShape 13"/>
          <p:cNvSpPr>
            <a:spLocks noChangeArrowheads="1"/>
          </p:cNvSpPr>
          <p:nvPr/>
        </p:nvSpPr>
        <p:spPr bwMode="auto">
          <a:xfrm>
            <a:off x="652463" y="4191000"/>
            <a:ext cx="1785937" cy="1066800"/>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Sustained </a:t>
            </a:r>
          </a:p>
          <a:p>
            <a:pPr algn="ctr" eaLnBrk="1" hangingPunct="1">
              <a:spcBef>
                <a:spcPct val="0"/>
              </a:spcBef>
              <a:buFontTx/>
              <a:buNone/>
            </a:pPr>
            <a:r>
              <a:rPr lang="en-US" altLang="en-US" sz="1600"/>
              <a:t>production of </a:t>
            </a:r>
          </a:p>
          <a:p>
            <a:pPr algn="ctr" eaLnBrk="1" hangingPunct="1">
              <a:spcBef>
                <a:spcPct val="0"/>
              </a:spcBef>
              <a:buFontTx/>
              <a:buNone/>
            </a:pPr>
            <a:r>
              <a:rPr lang="en-US" altLang="en-US" sz="1600"/>
              <a:t>UTH/FTH CDR</a:t>
            </a:r>
          </a:p>
        </p:txBody>
      </p:sp>
      <p:sp>
        <p:nvSpPr>
          <p:cNvPr id="8" name="Oval 15"/>
          <p:cNvSpPr>
            <a:spLocks noChangeArrowheads="1"/>
          </p:cNvSpPr>
          <p:nvPr/>
        </p:nvSpPr>
        <p:spPr bwMode="auto">
          <a:xfrm>
            <a:off x="990600" y="5867400"/>
            <a:ext cx="304800" cy="228600"/>
          </a:xfrm>
          <a:prstGeom prst="ellipse">
            <a:avLst/>
          </a:prstGeom>
          <a:solidFill>
            <a:schemeClr val="accent1"/>
          </a:solidFill>
          <a:ln w="9525" algn="ctr">
            <a:solidFill>
              <a:schemeClr val="tx1"/>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 name="Text Box 16"/>
          <p:cNvSpPr txBox="1">
            <a:spLocks noChangeArrowheads="1"/>
          </p:cNvSpPr>
          <p:nvPr/>
        </p:nvSpPr>
        <p:spPr bwMode="auto">
          <a:xfrm>
            <a:off x="1371600" y="579120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Data</a:t>
            </a:r>
          </a:p>
        </p:txBody>
      </p:sp>
      <p:sp>
        <p:nvSpPr>
          <p:cNvPr id="10" name="Rectangle 17"/>
          <p:cNvSpPr>
            <a:spLocks noChangeArrowheads="1"/>
          </p:cNvSpPr>
          <p:nvPr/>
        </p:nvSpPr>
        <p:spPr bwMode="auto">
          <a:xfrm>
            <a:off x="990600" y="6172200"/>
            <a:ext cx="304800" cy="152400"/>
          </a:xfrm>
          <a:prstGeom prst="rect">
            <a:avLst/>
          </a:prstGeom>
          <a:solidFill>
            <a:srgbClr val="CCFFCC"/>
          </a:solidFill>
          <a:ln w="9525" algn="ctr">
            <a:solidFill>
              <a:schemeClr val="tx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Text Box 18"/>
          <p:cNvSpPr txBox="1">
            <a:spLocks noChangeArrowheads="1"/>
          </p:cNvSpPr>
          <p:nvPr/>
        </p:nvSpPr>
        <p:spPr bwMode="auto">
          <a:xfrm>
            <a:off x="1371600" y="6019800"/>
            <a:ext cx="1281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Activities</a:t>
            </a:r>
          </a:p>
        </p:txBody>
      </p:sp>
      <p:cxnSp>
        <p:nvCxnSpPr>
          <p:cNvPr id="12" name="AutoShape 23"/>
          <p:cNvCxnSpPr>
            <a:cxnSpLocks noChangeShapeType="1"/>
            <a:stCxn id="5" idx="4"/>
            <a:endCxn id="15" idx="0"/>
          </p:cNvCxnSpPr>
          <p:nvPr/>
        </p:nvCxnSpPr>
        <p:spPr bwMode="auto">
          <a:xfrm>
            <a:off x="7429500" y="3048000"/>
            <a:ext cx="0" cy="1219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AutoShape 25"/>
          <p:cNvCxnSpPr>
            <a:cxnSpLocks noChangeShapeType="1"/>
            <a:stCxn id="6" idx="1"/>
            <a:endCxn id="7" idx="6"/>
          </p:cNvCxnSpPr>
          <p:nvPr/>
        </p:nvCxnSpPr>
        <p:spPr bwMode="auto">
          <a:xfrm flipH="1">
            <a:off x="2438400" y="4724400"/>
            <a:ext cx="3810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26"/>
          <p:cNvCxnSpPr>
            <a:cxnSpLocks noChangeShapeType="1"/>
            <a:stCxn id="3" idx="6"/>
            <a:endCxn id="4" idx="1"/>
          </p:cNvCxnSpPr>
          <p:nvPr/>
        </p:nvCxnSpPr>
        <p:spPr bwMode="auto">
          <a:xfrm>
            <a:off x="2438400" y="2667000"/>
            <a:ext cx="381000" cy="47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AutoShape 12"/>
          <p:cNvSpPr>
            <a:spLocks noChangeArrowheads="1"/>
          </p:cNvSpPr>
          <p:nvPr/>
        </p:nvSpPr>
        <p:spPr bwMode="auto">
          <a:xfrm>
            <a:off x="6705600" y="4267200"/>
            <a:ext cx="1447800" cy="914400"/>
          </a:xfrm>
          <a:prstGeom prst="flowChartProcess">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Validation with </a:t>
            </a:r>
          </a:p>
          <a:p>
            <a:pPr algn="ctr" eaLnBrk="1" hangingPunct="1">
              <a:spcBef>
                <a:spcPct val="0"/>
              </a:spcBef>
              <a:buFontTx/>
              <a:buNone/>
            </a:pPr>
            <a:r>
              <a:rPr lang="en-US" altLang="en-US" sz="1400"/>
              <a:t>Other Data </a:t>
            </a:r>
          </a:p>
          <a:p>
            <a:pPr algn="ctr" eaLnBrk="1" hangingPunct="1">
              <a:spcBef>
                <a:spcPct val="0"/>
              </a:spcBef>
              <a:buFontTx/>
              <a:buNone/>
            </a:pPr>
            <a:r>
              <a:rPr lang="en-US" altLang="en-US" sz="1400"/>
              <a:t>Sources</a:t>
            </a:r>
          </a:p>
        </p:txBody>
      </p:sp>
      <p:sp>
        <p:nvSpPr>
          <p:cNvPr id="16" name="AutoShape 9"/>
          <p:cNvSpPr>
            <a:spLocks noChangeArrowheads="1"/>
          </p:cNvSpPr>
          <p:nvPr/>
        </p:nvSpPr>
        <p:spPr bwMode="auto">
          <a:xfrm>
            <a:off x="4576763" y="2209800"/>
            <a:ext cx="1519237" cy="914400"/>
          </a:xfrm>
          <a:prstGeom prst="flowChartProcess">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Documentation,</a:t>
            </a:r>
          </a:p>
          <a:p>
            <a:pPr algn="ctr" eaLnBrk="1" hangingPunct="1">
              <a:spcBef>
                <a:spcPct val="0"/>
              </a:spcBef>
              <a:buFontTx/>
              <a:buNone/>
            </a:pPr>
            <a:r>
              <a:rPr lang="en-US" altLang="en-US" sz="1200"/>
              <a:t>Metadata,</a:t>
            </a:r>
          </a:p>
          <a:p>
            <a:pPr algn="ctr" eaLnBrk="1" hangingPunct="1">
              <a:spcBef>
                <a:spcPct val="0"/>
              </a:spcBef>
              <a:buFontTx/>
              <a:buNone/>
            </a:pPr>
            <a:r>
              <a:rPr lang="en-US" altLang="en-US" sz="1200"/>
              <a:t>Software Readiness</a:t>
            </a:r>
          </a:p>
        </p:txBody>
      </p:sp>
      <p:sp>
        <p:nvSpPr>
          <p:cNvPr id="17" name="AutoShape 9"/>
          <p:cNvSpPr>
            <a:spLocks noChangeArrowheads="1"/>
          </p:cNvSpPr>
          <p:nvPr/>
        </p:nvSpPr>
        <p:spPr bwMode="auto">
          <a:xfrm>
            <a:off x="4648200" y="4252913"/>
            <a:ext cx="1447800" cy="928687"/>
          </a:xfrm>
          <a:prstGeom prst="flowChartProcess">
            <a:avLst/>
          </a:prstGeom>
          <a:solidFill>
            <a:srgbClr val="CC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Inter-comparison</a:t>
            </a:r>
          </a:p>
          <a:p>
            <a:pPr algn="ctr" eaLnBrk="1" hangingPunct="1">
              <a:spcBef>
                <a:spcPct val="0"/>
              </a:spcBef>
              <a:buFontTx/>
              <a:buNone/>
            </a:pPr>
            <a:r>
              <a:rPr lang="en-US" altLang="en-US" sz="1400"/>
              <a:t>and </a:t>
            </a:r>
          </a:p>
          <a:p>
            <a:pPr algn="ctr" eaLnBrk="1" hangingPunct="1">
              <a:spcBef>
                <a:spcPct val="0"/>
              </a:spcBef>
              <a:buFontTx/>
              <a:buNone/>
            </a:pPr>
            <a:r>
              <a:rPr lang="en-US" altLang="en-US" sz="1400"/>
              <a:t>Documentation</a:t>
            </a:r>
          </a:p>
        </p:txBody>
      </p:sp>
      <p:cxnSp>
        <p:nvCxnSpPr>
          <p:cNvPr id="18" name="Straight Arrow Connector 17"/>
          <p:cNvCxnSpPr>
            <a:stCxn id="4" idx="3"/>
            <a:endCxn id="16" idx="1"/>
          </p:cNvCxnSpPr>
          <p:nvPr/>
        </p:nvCxnSpPr>
        <p:spPr>
          <a:xfrm flipV="1">
            <a:off x="4191000" y="2667000"/>
            <a:ext cx="385763" cy="4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3"/>
            <a:endCxn id="5" idx="2"/>
          </p:cNvCxnSpPr>
          <p:nvPr/>
        </p:nvCxnSpPr>
        <p:spPr>
          <a:xfrm flipV="1">
            <a:off x="6096000" y="26670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1"/>
            <a:endCxn id="17" idx="3"/>
          </p:cNvCxnSpPr>
          <p:nvPr/>
        </p:nvCxnSpPr>
        <p:spPr>
          <a:xfrm flipH="1" flipV="1">
            <a:off x="6096000" y="4718050"/>
            <a:ext cx="609600"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a:endCxn id="6" idx="3"/>
          </p:cNvCxnSpPr>
          <p:nvPr/>
        </p:nvCxnSpPr>
        <p:spPr>
          <a:xfrm flipH="1">
            <a:off x="4114800" y="4716463"/>
            <a:ext cx="533400" cy="7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4"/>
            <a:endCxn id="17" idx="3"/>
          </p:cNvCxnSpPr>
          <p:nvPr/>
        </p:nvCxnSpPr>
        <p:spPr>
          <a:xfrm flipH="1">
            <a:off x="6096000" y="3048000"/>
            <a:ext cx="1333500" cy="1670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77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757060" y="2069206"/>
            <a:ext cx="4038600" cy="2586463"/>
          </a:xfrm>
          <a:prstGeom prst="rect">
            <a:avLst/>
          </a:prstGeom>
        </p:spPr>
      </p:pic>
      <p:sp>
        <p:nvSpPr>
          <p:cNvPr id="19458" name="Title 1"/>
          <p:cNvSpPr>
            <a:spLocks noGrp="1"/>
          </p:cNvSpPr>
          <p:nvPr>
            <p:ph type="title"/>
          </p:nvPr>
        </p:nvSpPr>
        <p:spPr>
          <a:xfrm>
            <a:off x="781050" y="404139"/>
            <a:ext cx="7686675" cy="977900"/>
          </a:xfrm>
        </p:spPr>
        <p:txBody>
          <a:bodyPr/>
          <a:lstStyle/>
          <a:p>
            <a:r>
              <a:rPr lang="en-US" altLang="en-US" dirty="0"/>
              <a:t>Overview of datasets: HIRS UTH</a:t>
            </a:r>
          </a:p>
        </p:txBody>
      </p:sp>
      <p:sp>
        <p:nvSpPr>
          <p:cNvPr id="19459" name="Text Placeholder 2"/>
          <p:cNvSpPr>
            <a:spLocks noGrp="1"/>
          </p:cNvSpPr>
          <p:nvPr>
            <p:ph type="body" sz="half" idx="1"/>
          </p:nvPr>
        </p:nvSpPr>
        <p:spPr>
          <a:xfrm>
            <a:off x="141513" y="1578434"/>
            <a:ext cx="4452257" cy="4830763"/>
          </a:xfrm>
        </p:spPr>
        <p:txBody>
          <a:bodyPr>
            <a:noAutofit/>
          </a:bodyPr>
          <a:lstStyle/>
          <a:p>
            <a:r>
              <a:rPr lang="en-US" altLang="en-US" sz="2000" dirty="0"/>
              <a:t>Specifications</a:t>
            </a:r>
          </a:p>
          <a:p>
            <a:pPr lvl="1"/>
            <a:r>
              <a:rPr lang="en-US" altLang="en-US" sz="1600" dirty="0">
                <a:solidFill>
                  <a:schemeClr val="tx1"/>
                </a:solidFill>
              </a:rPr>
              <a:t>Global coverage</a:t>
            </a:r>
          </a:p>
          <a:p>
            <a:pPr lvl="1"/>
            <a:r>
              <a:rPr lang="en-US" altLang="en-US" sz="1600" dirty="0">
                <a:solidFill>
                  <a:schemeClr val="tx1"/>
                </a:solidFill>
              </a:rPr>
              <a:t>Clear-sky HIRS pixels</a:t>
            </a:r>
          </a:p>
          <a:p>
            <a:pPr lvl="1"/>
            <a:r>
              <a:rPr lang="en-US" altLang="en-US" sz="1600" dirty="0">
                <a:solidFill>
                  <a:schemeClr val="tx1"/>
                </a:solidFill>
              </a:rPr>
              <a:t>Monthly mean on 2.5°x2.5° Grid</a:t>
            </a:r>
          </a:p>
          <a:p>
            <a:pPr lvl="1"/>
            <a:r>
              <a:rPr lang="en-US" altLang="en-US" sz="1600" dirty="0">
                <a:solidFill>
                  <a:schemeClr val="tx1"/>
                </a:solidFill>
              </a:rPr>
              <a:t>Data Format: NetCDF4</a:t>
            </a:r>
          </a:p>
          <a:p>
            <a:pPr lvl="1"/>
            <a:r>
              <a:rPr lang="en-US" altLang="en-US" sz="1600" dirty="0">
                <a:solidFill>
                  <a:schemeClr val="tx1"/>
                </a:solidFill>
              </a:rPr>
              <a:t>Nov 1978 – Present</a:t>
            </a:r>
          </a:p>
          <a:p>
            <a:pPr lvl="1"/>
            <a:r>
              <a:rPr lang="en-US" altLang="en-US" sz="1600" dirty="0">
                <a:solidFill>
                  <a:schemeClr val="tx1"/>
                </a:solidFill>
              </a:rPr>
              <a:t>To be updated monthly</a:t>
            </a:r>
          </a:p>
          <a:p>
            <a:pPr lvl="1"/>
            <a:endParaRPr lang="en-US" altLang="en-US" sz="1600" dirty="0"/>
          </a:p>
          <a:p>
            <a:r>
              <a:rPr lang="en-US" altLang="en-US" sz="2000" dirty="0"/>
              <a:t>Applications</a:t>
            </a:r>
          </a:p>
          <a:p>
            <a:pPr lvl="1"/>
            <a:r>
              <a:rPr lang="en-US" altLang="en-US" sz="1600" dirty="0">
                <a:solidFill>
                  <a:schemeClr val="tx1"/>
                </a:solidFill>
              </a:rPr>
              <a:t>Long-term water vapor variability</a:t>
            </a:r>
          </a:p>
          <a:p>
            <a:pPr lvl="1"/>
            <a:r>
              <a:rPr lang="en-US" altLang="en-US" sz="1600" dirty="0">
                <a:solidFill>
                  <a:schemeClr val="tx1"/>
                </a:solidFill>
              </a:rPr>
              <a:t>Annual state of the climate</a:t>
            </a:r>
          </a:p>
          <a:p>
            <a:pPr lvl="1"/>
            <a:r>
              <a:rPr lang="en-US" altLang="en-US" sz="1600" dirty="0">
                <a:solidFill>
                  <a:schemeClr val="tx1"/>
                </a:solidFill>
              </a:rPr>
              <a:t>Climate model evaluation</a:t>
            </a:r>
          </a:p>
          <a:p>
            <a:pPr lvl="1"/>
            <a:r>
              <a:rPr lang="en-US" altLang="en-US" sz="1600" dirty="0">
                <a:solidFill>
                  <a:schemeClr val="tx1"/>
                </a:solidFill>
              </a:rPr>
              <a:t>Large-scale atmospheric circulation study</a:t>
            </a:r>
          </a:p>
          <a:p>
            <a:pPr lvl="1"/>
            <a:r>
              <a:rPr lang="en-US" altLang="en-US" sz="1600" dirty="0">
                <a:solidFill>
                  <a:schemeClr val="tx1"/>
                </a:solidFill>
              </a:rPr>
              <a:t>Tropical expansion study</a:t>
            </a:r>
          </a:p>
          <a:p>
            <a:pPr lvl="1"/>
            <a:r>
              <a:rPr lang="en-US" altLang="en-US" sz="1600" dirty="0">
                <a:solidFill>
                  <a:schemeClr val="tx1"/>
                </a:solidFill>
              </a:rPr>
              <a:t>Tropical wave diagnostics and forecast</a:t>
            </a:r>
            <a:br>
              <a:rPr lang="en-US" altLang="en-US" sz="1600" dirty="0"/>
            </a:br>
            <a:endParaRPr lang="en-US" altLang="en-US" sz="1050" dirty="0"/>
          </a:p>
        </p:txBody>
      </p:sp>
      <p:sp>
        <p:nvSpPr>
          <p:cNvPr id="4" name="TextBox 3"/>
          <p:cNvSpPr txBox="1"/>
          <p:nvPr/>
        </p:nvSpPr>
        <p:spPr>
          <a:xfrm>
            <a:off x="4757061" y="4887680"/>
            <a:ext cx="4038600" cy="1077218"/>
          </a:xfrm>
          <a:prstGeom prst="rect">
            <a:avLst/>
          </a:prstGeom>
          <a:noFill/>
        </p:spPr>
        <p:txBody>
          <a:bodyPr wrap="square" rtlCol="0">
            <a:spAutoFit/>
          </a:bodyPr>
          <a:lstStyle/>
          <a:p>
            <a:r>
              <a:rPr lang="en-US" sz="1600" dirty="0"/>
              <a:t>Annual average UTH anomaly (%; 2001–10 base period) for 2017 based on the clear-sky HIRS UTH dataset. (John et al., 2018, in “State of the Climate in 2017”, BAMS).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90120_1716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907" y="1188703"/>
            <a:ext cx="4606047" cy="2842629"/>
          </a:xfrm>
          <a:prstGeom prst="rect">
            <a:avLst/>
          </a:prstGeom>
        </p:spPr>
      </p:pic>
      <p:sp>
        <p:nvSpPr>
          <p:cNvPr id="5" name="TextBox 4"/>
          <p:cNvSpPr txBox="1"/>
          <p:nvPr/>
        </p:nvSpPr>
        <p:spPr>
          <a:xfrm>
            <a:off x="1698057" y="327072"/>
            <a:ext cx="5747888" cy="584776"/>
          </a:xfrm>
          <a:prstGeom prst="rect">
            <a:avLst/>
          </a:prstGeom>
          <a:noFill/>
        </p:spPr>
        <p:txBody>
          <a:bodyPr wrap="none" rtlCol="0">
            <a:spAutoFit/>
          </a:bodyPr>
          <a:lstStyle/>
          <a:p>
            <a:pPr algn="ctr"/>
            <a:r>
              <a:rPr lang="en-US" sz="3200" b="1" dirty="0">
                <a:solidFill>
                  <a:srgbClr val="000090"/>
                </a:solidFill>
                <a:latin typeface="Arial"/>
                <a:cs typeface="Arial"/>
              </a:rPr>
              <a:t>University of Miami MW UTH </a:t>
            </a:r>
          </a:p>
        </p:txBody>
      </p:sp>
      <p:sp>
        <p:nvSpPr>
          <p:cNvPr id="6" name="TextBox 5"/>
          <p:cNvSpPr txBox="1"/>
          <p:nvPr/>
        </p:nvSpPr>
        <p:spPr>
          <a:xfrm>
            <a:off x="265044" y="980728"/>
            <a:ext cx="4770782" cy="3447098"/>
          </a:xfrm>
          <a:prstGeom prst="rect">
            <a:avLst/>
          </a:prstGeom>
          <a:noFill/>
        </p:spPr>
        <p:txBody>
          <a:bodyPr wrap="square" rtlCol="0">
            <a:spAutoFit/>
          </a:bodyPr>
          <a:lstStyle/>
          <a:p>
            <a:pPr marL="285750" indent="-285750">
              <a:buClr>
                <a:srgbClr val="FF0000"/>
              </a:buClr>
              <a:buSzPct val="80000"/>
              <a:buFont typeface="Wingdings" charset="2"/>
              <a:buChar char="u"/>
            </a:pPr>
            <a:r>
              <a:rPr lang="en-US" sz="2000" b="1" dirty="0">
                <a:solidFill>
                  <a:srgbClr val="0000FF"/>
                </a:solidFill>
                <a:latin typeface="Arial"/>
                <a:cs typeface="Arial"/>
              </a:rPr>
              <a:t>Specification</a:t>
            </a:r>
          </a:p>
          <a:p>
            <a:pPr indent="-720000">
              <a:tabLst>
                <a:tab pos="177800" algn="l"/>
              </a:tabLst>
            </a:pPr>
            <a:r>
              <a:rPr lang="en-US" dirty="0">
                <a:latin typeface="Arial"/>
                <a:cs typeface="Arial"/>
              </a:rPr>
              <a:t>- Monthly-mean UTH and 183.31±1 GHz 	channel brightness temperatures over 	the 	near-globe (60°S-60°N) on a grid with 	1.5°×1.5° spatial resolution</a:t>
            </a:r>
          </a:p>
          <a:p>
            <a:pPr indent="-720000">
              <a:tabLst>
                <a:tab pos="177800" algn="l"/>
              </a:tabLst>
            </a:pPr>
            <a:r>
              <a:rPr lang="en-US" dirty="0">
                <a:latin typeface="Arial"/>
                <a:cs typeface="Arial"/>
              </a:rPr>
              <a:t>- Data period: 1999-2017</a:t>
            </a:r>
          </a:p>
          <a:p>
            <a:pPr indent="-720000">
              <a:tabLst>
                <a:tab pos="177800" algn="l"/>
              </a:tabLst>
            </a:pPr>
            <a:r>
              <a:rPr lang="en-US" dirty="0">
                <a:latin typeface="Arial"/>
                <a:cs typeface="Arial"/>
              </a:rPr>
              <a:t>- Sensors used: AMSU-B/MHS onboard 	NOAA/</a:t>
            </a:r>
            <a:r>
              <a:rPr lang="en-US" dirty="0" err="1">
                <a:latin typeface="Arial"/>
                <a:cs typeface="Arial"/>
              </a:rPr>
              <a:t>MetOp</a:t>
            </a:r>
            <a:r>
              <a:rPr lang="en-US" dirty="0">
                <a:latin typeface="Arial"/>
                <a:cs typeface="Arial"/>
              </a:rPr>
              <a:t> polar-orbiting satellites	</a:t>
            </a:r>
          </a:p>
          <a:p>
            <a:pPr indent="-720000">
              <a:tabLst>
                <a:tab pos="177800" algn="l"/>
              </a:tabLst>
            </a:pPr>
            <a:r>
              <a:rPr lang="en-US" dirty="0">
                <a:latin typeface="Arial"/>
                <a:cs typeface="Arial"/>
              </a:rPr>
              <a:t>- Pixels affected by deep convective or 	precipitating clouds are discarded</a:t>
            </a:r>
          </a:p>
          <a:p>
            <a:pPr indent="-720000">
              <a:tabLst>
                <a:tab pos="177800" algn="l"/>
              </a:tabLst>
            </a:pPr>
            <a:r>
              <a:rPr lang="en-US" dirty="0">
                <a:latin typeface="Arial"/>
                <a:cs typeface="Arial"/>
              </a:rPr>
              <a:t>- Orbital drift correction and </a:t>
            </a:r>
            <a:r>
              <a:rPr lang="en-US" dirty="0" err="1">
                <a:latin typeface="Arial"/>
                <a:cs typeface="Arial"/>
              </a:rPr>
              <a:t>intersatellite</a:t>
            </a:r>
            <a:r>
              <a:rPr lang="en-US" dirty="0">
                <a:latin typeface="Arial"/>
                <a:cs typeface="Arial"/>
              </a:rPr>
              <a:t> 	calibration</a:t>
            </a:r>
          </a:p>
        </p:txBody>
      </p:sp>
      <p:sp>
        <p:nvSpPr>
          <p:cNvPr id="8" name="Rectangle 7"/>
          <p:cNvSpPr/>
          <p:nvPr/>
        </p:nvSpPr>
        <p:spPr>
          <a:xfrm>
            <a:off x="209827" y="4524216"/>
            <a:ext cx="7321826" cy="1785104"/>
          </a:xfrm>
          <a:prstGeom prst="rect">
            <a:avLst/>
          </a:prstGeom>
        </p:spPr>
        <p:txBody>
          <a:bodyPr wrap="square">
            <a:spAutoFit/>
          </a:bodyPr>
          <a:lstStyle/>
          <a:p>
            <a:pPr marL="285750" indent="-285750">
              <a:buClr>
                <a:srgbClr val="FF0000"/>
              </a:buClr>
              <a:buSzPct val="80000"/>
              <a:buFont typeface="Wingdings" charset="2"/>
              <a:buChar char="u"/>
            </a:pPr>
            <a:r>
              <a:rPr lang="en-US" sz="2000" b="1" dirty="0">
                <a:solidFill>
                  <a:srgbClr val="0000FF"/>
                </a:solidFill>
                <a:latin typeface="Arial"/>
                <a:cs typeface="Arial"/>
              </a:rPr>
              <a:t>Application</a:t>
            </a:r>
          </a:p>
          <a:p>
            <a:pPr indent="-360000">
              <a:tabLst>
                <a:tab pos="177800" algn="l"/>
              </a:tabLst>
            </a:pPr>
            <a:r>
              <a:rPr lang="en-US" dirty="0">
                <a:latin typeface="Arial"/>
                <a:cs typeface="Arial"/>
              </a:rPr>
              <a:t>- Long-term monitoring of upper tropospheric water vapor and large-	scale atmospheric circulation</a:t>
            </a:r>
          </a:p>
          <a:p>
            <a:pPr indent="-360000">
              <a:tabLst>
                <a:tab pos="177800" algn="l"/>
              </a:tabLst>
            </a:pPr>
            <a:r>
              <a:rPr lang="en-US" dirty="0">
                <a:latin typeface="Arial"/>
                <a:cs typeface="Arial"/>
              </a:rPr>
              <a:t>- Evaluation of model-simulated and reanalysis-produced upper 	tropospheric water vapor variability</a:t>
            </a:r>
          </a:p>
          <a:p>
            <a:pPr indent="-360000">
              <a:tabLst>
                <a:tab pos="177800" algn="l"/>
              </a:tabLst>
            </a:pPr>
            <a:r>
              <a:rPr lang="en-US" dirty="0">
                <a:latin typeface="Arial"/>
                <a:cs typeface="Arial"/>
              </a:rPr>
              <a:t>- Annual state of the climate</a:t>
            </a:r>
          </a:p>
        </p:txBody>
      </p:sp>
      <p:sp>
        <p:nvSpPr>
          <p:cNvPr id="9" name="TextBox 8"/>
          <p:cNvSpPr txBox="1"/>
          <p:nvPr/>
        </p:nvSpPr>
        <p:spPr>
          <a:xfrm>
            <a:off x="4788024" y="3959905"/>
            <a:ext cx="4104456" cy="584776"/>
          </a:xfrm>
          <a:prstGeom prst="rect">
            <a:avLst/>
          </a:prstGeom>
          <a:noFill/>
        </p:spPr>
        <p:txBody>
          <a:bodyPr wrap="square" rtlCol="0">
            <a:spAutoFit/>
          </a:bodyPr>
          <a:lstStyle/>
          <a:p>
            <a:r>
              <a:rPr lang="en-US" sz="1600" dirty="0">
                <a:latin typeface="Arial"/>
                <a:cs typeface="Arial"/>
              </a:rPr>
              <a:t>Annual average UTH anomaly (unit: % RH, </a:t>
            </a:r>
            <a:r>
              <a:rPr lang="en-US" altLang="ko-KR" sz="1600" dirty="0">
                <a:latin typeface="Arial"/>
                <a:cs typeface="Arial"/>
              </a:rPr>
              <a:t>reference period: </a:t>
            </a:r>
            <a:r>
              <a:rPr lang="en-US" sz="1600" dirty="0">
                <a:latin typeface="Arial"/>
                <a:cs typeface="Arial"/>
              </a:rPr>
              <a:t>2001-2010) for 2017</a:t>
            </a:r>
          </a:p>
        </p:txBody>
      </p:sp>
    </p:spTree>
    <p:extLst>
      <p:ext uri="{BB962C8B-B14F-4D97-AF65-F5344CB8AC3E}">
        <p14:creationId xmlns:p14="http://schemas.microsoft.com/office/powerpoint/2010/main" val="16194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23968"/>
            <a:ext cx="6858000" cy="329482"/>
          </a:xfrm>
        </p:spPr>
        <p:txBody>
          <a:bodyPr>
            <a:noAutofit/>
          </a:bodyPr>
          <a:lstStyle/>
          <a:p>
            <a:r>
              <a:rPr lang="en-US" sz="3000" dirty="0"/>
              <a:t>NOAA/University of Maryland FCDR/TCDR</a:t>
            </a:r>
          </a:p>
        </p:txBody>
      </p:sp>
      <p:sp>
        <p:nvSpPr>
          <p:cNvPr id="3" name="Subtitle 2"/>
          <p:cNvSpPr>
            <a:spLocks noGrp="1"/>
          </p:cNvSpPr>
          <p:nvPr>
            <p:ph type="subTitle" idx="1"/>
          </p:nvPr>
        </p:nvSpPr>
        <p:spPr>
          <a:xfrm>
            <a:off x="534256" y="1586140"/>
            <a:ext cx="8427378" cy="4102532"/>
          </a:xfrm>
        </p:spPr>
        <p:txBody>
          <a:bodyPr>
            <a:normAutofit fontScale="92500"/>
          </a:bodyPr>
          <a:lstStyle/>
          <a:p>
            <a:pPr marL="257175" indent="-257175" algn="l">
              <a:buFont typeface="Arial" charset="0"/>
              <a:buChar char="•"/>
            </a:pPr>
            <a:r>
              <a:rPr lang="en-US" sz="2100" dirty="0">
                <a:solidFill>
                  <a:schemeClr val="tx1"/>
                </a:solidFill>
              </a:rPr>
              <a:t>Currently processing data from three satellites (N18, N19, and </a:t>
            </a:r>
            <a:r>
              <a:rPr lang="en-US" sz="2100" dirty="0" err="1">
                <a:solidFill>
                  <a:schemeClr val="tx1"/>
                </a:solidFill>
              </a:rPr>
              <a:t>MetopA</a:t>
            </a:r>
            <a:r>
              <a:rPr lang="en-US" sz="2100" dirty="0">
                <a:solidFill>
                  <a:schemeClr val="tx1"/>
                </a:solidFill>
              </a:rPr>
              <a:t>) for both FCDR and TCDR with N18 being the reference satellite:</a:t>
            </a:r>
          </a:p>
          <a:p>
            <a:pPr marL="257175" indent="-257175" algn="l">
              <a:buFont typeface="Arial" charset="0"/>
              <a:buChar char="•"/>
            </a:pPr>
            <a:r>
              <a:rPr lang="en-US" sz="2100" dirty="0">
                <a:solidFill>
                  <a:schemeClr val="tx1"/>
                </a:solidFill>
              </a:rPr>
              <a:t>All TCDR and FCDR are processed until Nov 2018 (Dec. 2018 are only partially available due to the government shutdown and the data before September 2018 have already been delivered to NCEI. </a:t>
            </a:r>
          </a:p>
          <a:p>
            <a:pPr marL="257175" indent="-257175" algn="l">
              <a:buFont typeface="Arial" charset="0"/>
              <a:buChar char="•"/>
            </a:pPr>
            <a:r>
              <a:rPr lang="en-US" sz="2100">
                <a:solidFill>
                  <a:schemeClr val="tx1"/>
                </a:solidFill>
              </a:rPr>
              <a:t>The TCDRs </a:t>
            </a:r>
            <a:r>
              <a:rPr lang="en-US" sz="2100" dirty="0">
                <a:solidFill>
                  <a:schemeClr val="tx1"/>
                </a:solidFill>
              </a:rPr>
              <a:t>included (relevant to the SCOPE-CM) are, Atmosphere water vapor content, Cloud liquid water content, sea ice area fraction and MHS TCDs include rain rate, surface snow area fraction, cloud ice water path and snow liquid water content</a:t>
            </a:r>
          </a:p>
          <a:p>
            <a:pPr marL="257175" indent="-257175" algn="l">
              <a:buFont typeface="Arial" charset="0"/>
              <a:buChar char="•"/>
            </a:pPr>
            <a:r>
              <a:rPr lang="en-US" sz="2100" dirty="0">
                <a:solidFill>
                  <a:schemeClr val="tx1"/>
                </a:solidFill>
              </a:rPr>
              <a:t>A paper on AMSU-B/MHS FCDR was recently published in Atmospheric Measurements Technique entitled “Radiometric correction of observations from microwave humidity sounders”, </a:t>
            </a:r>
            <a:r>
              <a:rPr lang="en-US" sz="2100" dirty="0" err="1">
                <a:solidFill>
                  <a:schemeClr val="tx1"/>
                </a:solidFill>
              </a:rPr>
              <a:t>doi</a:t>
            </a:r>
            <a:r>
              <a:rPr lang="en-US" sz="2100" dirty="0">
                <a:solidFill>
                  <a:schemeClr val="tx1"/>
                </a:solidFill>
              </a:rPr>
              <a:t>: 10.5194/amt-11-6617-2018, 2018.</a:t>
            </a:r>
          </a:p>
          <a:p>
            <a:pPr algn="l"/>
            <a:endParaRPr lang="en-US" sz="2100" dirty="0">
              <a:solidFill>
                <a:schemeClr val="tx1"/>
              </a:solidFill>
            </a:endParaRPr>
          </a:p>
        </p:txBody>
      </p:sp>
    </p:spTree>
    <p:extLst>
      <p:ext uri="{BB962C8B-B14F-4D97-AF65-F5344CB8AC3E}">
        <p14:creationId xmlns:p14="http://schemas.microsoft.com/office/powerpoint/2010/main" val="23998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061" y="984688"/>
            <a:ext cx="7886700" cy="411956"/>
          </a:xfrm>
        </p:spPr>
        <p:txBody>
          <a:bodyPr>
            <a:normAutofit fontScale="90000"/>
          </a:bodyPr>
          <a:lstStyle/>
          <a:p>
            <a:r>
              <a:rPr lang="en-US" sz="2400" dirty="0"/>
              <a:t>AMSU-B time series before (left) and after (right) correction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02942"/>
            <a:ext cx="4782620" cy="358696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411"/>
          <a:stretch/>
        </p:blipFill>
        <p:spPr>
          <a:xfrm>
            <a:off x="4715838" y="1702943"/>
            <a:ext cx="4428162" cy="3586965"/>
          </a:xfrm>
          <a:prstGeom prst="rect">
            <a:avLst/>
          </a:prstGeom>
        </p:spPr>
      </p:pic>
    </p:spTree>
    <p:extLst>
      <p:ext uri="{BB962C8B-B14F-4D97-AF65-F5344CB8AC3E}">
        <p14:creationId xmlns:p14="http://schemas.microsoft.com/office/powerpoint/2010/main" val="2700561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tandarddesign">
  <a:themeElements>
    <a:clrScheme name="1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andarddesign">
  <a:themeElements>
    <a:clrScheme name="1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11396</TotalTime>
  <Words>1993</Words>
  <Application>Microsoft Macintosh PowerPoint</Application>
  <PresentationFormat>On-screen Show (4:3)</PresentationFormat>
  <Paragraphs>232</Paragraphs>
  <Slides>23</Slides>
  <Notes>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23</vt:i4>
      </vt:variant>
    </vt:vector>
  </HeadingPairs>
  <TitlesOfParts>
    <vt:vector size="37" baseType="lpstr">
      <vt:lpstr>맑은 고딕</vt:lpstr>
      <vt:lpstr>Arial</vt:lpstr>
      <vt:lpstr>Arial Narrow</vt:lpstr>
      <vt:lpstr>Calibri</vt:lpstr>
      <vt:lpstr>Constantia</vt:lpstr>
      <vt:lpstr>StarSymbol</vt:lpstr>
      <vt:lpstr>Times New Roman</vt:lpstr>
      <vt:lpstr>Verdana</vt:lpstr>
      <vt:lpstr>Wingdings</vt:lpstr>
      <vt:lpstr>Office Theme</vt:lpstr>
      <vt:lpstr>3_Standarddesign</vt:lpstr>
      <vt:lpstr>4_Standarddesign</vt:lpstr>
      <vt:lpstr>5_Standarddesign</vt:lpstr>
      <vt:lpstr>6_Standarddesign</vt:lpstr>
      <vt:lpstr>PowerPoint Presentation</vt:lpstr>
      <vt:lpstr>Multi-agency Team</vt:lpstr>
      <vt:lpstr>Project Summary</vt:lpstr>
      <vt:lpstr>UTH Data Sources</vt:lpstr>
      <vt:lpstr>PowerPoint Presentation</vt:lpstr>
      <vt:lpstr>Overview of datasets: HIRS UTH</vt:lpstr>
      <vt:lpstr>PowerPoint Presentation</vt:lpstr>
      <vt:lpstr>NOAA/University of Maryland FCDR/TCDR</vt:lpstr>
      <vt:lpstr>AMSU-B time series before (left) and after (right) correction</vt:lpstr>
      <vt:lpstr>CMSAF UTH v1.0 </vt:lpstr>
      <vt:lpstr>FIDUCEO Microwave FCDR - Summary</vt:lpstr>
      <vt:lpstr>PowerPoint Presentation</vt:lpstr>
      <vt:lpstr>PowerPoint Presentation</vt:lpstr>
      <vt:lpstr>User Community and Applications</vt:lpstr>
      <vt:lpstr>PowerPoint Presentation</vt:lpstr>
      <vt:lpstr>UTH and TCWV during El Niño</vt:lpstr>
      <vt:lpstr>Tropical Width</vt:lpstr>
      <vt:lpstr>Trends and variability (decadal, FTHp10)*</vt:lpstr>
      <vt:lpstr>PowerPoint Presentation</vt:lpstr>
      <vt:lpstr>PowerPoint Presentation</vt:lpstr>
      <vt:lpstr>Guided by Maturity Matrix</vt:lpstr>
      <vt:lpstr>Next Steps (1 of 2)</vt:lpstr>
      <vt:lpstr>Next Steps (2 of 2)</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NESDIS Strategic Communications</dc:title>
  <dc:creator>George Jungbluth</dc:creator>
  <cp:lastModifiedBy>Microsoft Office User</cp:lastModifiedBy>
  <cp:revision>329</cp:revision>
  <cp:lastPrinted>2015-01-16T13:53:43Z</cp:lastPrinted>
  <dcterms:created xsi:type="dcterms:W3CDTF">2014-09-23T17:28:20Z</dcterms:created>
  <dcterms:modified xsi:type="dcterms:W3CDTF">2019-02-06T18:30:59Z</dcterms:modified>
</cp:coreProperties>
</file>