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5" r:id="rId1"/>
  </p:sldMasterIdLst>
  <p:notesMasterIdLst>
    <p:notesMasterId r:id="rId19"/>
  </p:notesMasterIdLst>
  <p:handoutMasterIdLst>
    <p:handoutMasterId r:id="rId20"/>
  </p:handoutMasterIdLst>
  <p:sldIdLst>
    <p:sldId id="389" r:id="rId2"/>
    <p:sldId id="497" r:id="rId3"/>
    <p:sldId id="553" r:id="rId4"/>
    <p:sldId id="482" r:id="rId5"/>
    <p:sldId id="533" r:id="rId6"/>
    <p:sldId id="534" r:id="rId7"/>
    <p:sldId id="541" r:id="rId8"/>
    <p:sldId id="557" r:id="rId9"/>
    <p:sldId id="547" r:id="rId10"/>
    <p:sldId id="552" r:id="rId11"/>
    <p:sldId id="559" r:id="rId12"/>
    <p:sldId id="560" r:id="rId13"/>
    <p:sldId id="556" r:id="rId14"/>
    <p:sldId id="554" r:id="rId15"/>
    <p:sldId id="555" r:id="rId16"/>
    <p:sldId id="561" r:id="rId17"/>
    <p:sldId id="474" r:id="rId18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Page" id="{D5E884DA-4B30-2F4A-A442-A827F1303C8A}">
          <p14:sldIdLst>
            <p14:sldId id="389"/>
            <p14:sldId id="497"/>
          </p14:sldIdLst>
        </p14:section>
        <p14:section name="SCOPE-CM" id="{416703C6-7BA6-AA4E-9907-9E85FD8DED49}">
          <p14:sldIdLst>
            <p14:sldId id="553"/>
            <p14:sldId id="482"/>
            <p14:sldId id="533"/>
            <p14:sldId id="534"/>
            <p14:sldId id="541"/>
            <p14:sldId id="557"/>
            <p14:sldId id="547"/>
            <p14:sldId id="552"/>
            <p14:sldId id="559"/>
            <p14:sldId id="560"/>
            <p14:sldId id="556"/>
            <p14:sldId id="554"/>
            <p14:sldId id="555"/>
            <p14:sldId id="561"/>
          </p14:sldIdLst>
        </p14:section>
        <p14:section name="Concluding" id="{47790170-8BE2-4140-AFCE-8371D7CF5B55}">
          <p14:sldIdLst>
            <p14:sldId id="4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0" autoAdjust="0"/>
    <p:restoredTop sz="95303" autoAdjust="0"/>
  </p:normalViewPr>
  <p:slideViewPr>
    <p:cSldViewPr>
      <p:cViewPr varScale="1">
        <p:scale>
          <a:sx n="97" d="100"/>
          <a:sy n="97" d="100"/>
        </p:scale>
        <p:origin x="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WMO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2 February 2018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WMO Space Programme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534-F265-514D-9820-600F9EFC5EE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3488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WMO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2 February 2018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WMO Space Programme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9D8D6-1A17-4004-91C9-ACBFB6FD5C2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6666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D8D6-1A17-4004-91C9-ACBFB6FD5C2D}" type="slidenum">
              <a:rPr lang="en-GB" smtClean="0"/>
              <a:t>1</a:t>
            </a:fld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2 February 2018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WMO Space Programme</a:t>
            </a: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GB"/>
              <a:t>WMO</a:t>
            </a:r>
          </a:p>
        </p:txBody>
      </p:sp>
    </p:spTree>
    <p:extLst>
      <p:ext uri="{BB962C8B-B14F-4D97-AF65-F5344CB8AC3E}">
        <p14:creationId xmlns:p14="http://schemas.microsoft.com/office/powerpoint/2010/main" val="1173095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WMO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2 February 2018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WMO Space Programme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59D8D6-1A17-4004-91C9-ACBFB6FD5C2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8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wmo2016_powerpoint_standard_1.jpg">
            <a:extLst>
              <a:ext uri="{FF2B5EF4-FFF2-40B4-BE49-F238E27FC236}">
                <a16:creationId xmlns:a16="http://schemas.microsoft.com/office/drawing/2014/main" id="{66412FF2-6405-8341-87B2-ECB153BE4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3"/>
            <a:ext cx="9144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59632" y="3289453"/>
            <a:ext cx="712088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1170464"/>
            <a:ext cx="7869560" cy="1826488"/>
          </a:xfrm>
        </p:spPr>
        <p:txBody>
          <a:bodyPr>
            <a:noAutofit/>
          </a:bodyPr>
          <a:lstStyle>
            <a:lvl1pPr>
              <a:defRPr lang="en-US" sz="3600" b="1" cap="all" smtClean="0">
                <a:effectLst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16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32657"/>
            <a:ext cx="2057400" cy="6192687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32657"/>
            <a:ext cx="6019800" cy="6192688"/>
          </a:xfrm>
        </p:spPr>
        <p:txBody>
          <a:bodyPr vert="eaVert"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81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martArt Placeholder 5"/>
          <p:cNvSpPr>
            <a:spLocks noGrp="1"/>
          </p:cNvSpPr>
          <p:nvPr>
            <p:ph type="dgm" sz="quarter" idx="10"/>
          </p:nvPr>
        </p:nvSpPr>
        <p:spPr>
          <a:xfrm>
            <a:off x="468313" y="1124744"/>
            <a:ext cx="8218487" cy="5399881"/>
          </a:xfrm>
        </p:spPr>
        <p:txBody>
          <a:bodyPr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89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/>
          <p:nvPr userDrawn="1"/>
        </p:nvSpPr>
        <p:spPr>
          <a:xfrm>
            <a:off x="2735796" y="5661248"/>
            <a:ext cx="367240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endParaRPr lang="en-GB" sz="1500" b="1"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for Outer Space Affairs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at Vienna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www.unoosa.org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0539" y="4542219"/>
            <a:ext cx="5228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2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Media Placeholder 14"/>
          <p:cNvSpPr>
            <a:spLocks noGrp="1"/>
          </p:cNvSpPr>
          <p:nvPr>
            <p:ph type="media" sz="quarter" idx="10"/>
          </p:nvPr>
        </p:nvSpPr>
        <p:spPr>
          <a:xfrm>
            <a:off x="457200" y="1124744"/>
            <a:ext cx="8218487" cy="540404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endParaRPr lang="en-GB" noProof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49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1" descr="wmo2016_powerpoint_standard_3.jpg">
            <a:extLst>
              <a:ext uri="{FF2B5EF4-FFF2-40B4-BE49-F238E27FC236}">
                <a16:creationId xmlns:a16="http://schemas.microsoft.com/office/drawing/2014/main" id="{FB80501C-6F1E-8243-9CB2-C2A26208B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28F34A-CD4A-F742-B0E3-EC66156AD42C}"/>
              </a:ext>
            </a:extLst>
          </p:cNvPr>
          <p:cNvSpPr txBox="1">
            <a:spLocks/>
          </p:cNvSpPr>
          <p:nvPr userDrawn="1"/>
        </p:nvSpPr>
        <p:spPr>
          <a:xfrm>
            <a:off x="457200" y="199310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9749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wmo2016_powerpoint_standard_1.jpg">
            <a:extLst>
              <a:ext uri="{FF2B5EF4-FFF2-40B4-BE49-F238E27FC236}">
                <a16:creationId xmlns:a16="http://schemas.microsoft.com/office/drawing/2014/main" id="{66412FF2-6405-8341-87B2-ECB153BE4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3"/>
            <a:ext cx="9144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Rectangle 11"/>
          <p:cNvSpPr/>
          <p:nvPr userDrawn="1"/>
        </p:nvSpPr>
        <p:spPr>
          <a:xfrm>
            <a:off x="2943963" y="5594003"/>
            <a:ext cx="367240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endParaRPr lang="en-GB" sz="1500" b="1"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for Outer Space Affairs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at Vienna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www.unoosa.org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70464"/>
            <a:ext cx="8229600" cy="1826488"/>
          </a:xfrm>
        </p:spPr>
        <p:txBody>
          <a:bodyPr>
            <a:noAutofit/>
          </a:bodyPr>
          <a:lstStyle>
            <a:lvl1pPr>
              <a:defRPr lang="en-US" sz="3600" b="1" cap="all" smtClean="0">
                <a:effectLst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37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1" descr="wmo2016_powerpoint_standard_3.jpg">
            <a:extLst>
              <a:ext uri="{FF2B5EF4-FFF2-40B4-BE49-F238E27FC236}">
                <a16:creationId xmlns:a16="http://schemas.microsoft.com/office/drawing/2014/main" id="{FB80501C-6F1E-8243-9CB2-C2A26208B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28F34A-CD4A-F742-B0E3-EC66156AD42C}"/>
              </a:ext>
            </a:extLst>
          </p:cNvPr>
          <p:cNvSpPr txBox="1">
            <a:spLocks/>
          </p:cNvSpPr>
          <p:nvPr userDrawn="1"/>
        </p:nvSpPr>
        <p:spPr>
          <a:xfrm>
            <a:off x="457200" y="199310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0683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339752" y="6525344"/>
            <a:ext cx="4464496" cy="223792"/>
          </a:xfrm>
        </p:spPr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5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364971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5"/>
            <a:ext cx="4038600" cy="5364972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0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72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606"/>
            <a:ext cx="4040188" cy="4526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72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606"/>
            <a:ext cx="4041775" cy="4526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27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9144000" cy="223792"/>
          </a:xfrm>
        </p:spPr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58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8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16" y="34323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43234"/>
            <a:ext cx="5111750" cy="61101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915" y="1577292"/>
            <a:ext cx="3008313" cy="48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03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457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675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51315"/>
            <a:ext cx="5486400" cy="5740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93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760" y="1124744"/>
            <a:ext cx="8229600" cy="5400600"/>
          </a:xfrm>
        </p:spPr>
        <p:txBody>
          <a:bodyPr vert="eaVert"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6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wmo2016_powerpoint_standard_2.jpg">
            <a:extLst>
              <a:ext uri="{FF2B5EF4-FFF2-40B4-BE49-F238E27FC236}">
                <a16:creationId xmlns:a16="http://schemas.microsoft.com/office/drawing/2014/main" id="{D6B2665A-D88F-DD49-9433-7A4F8BD78E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3500"/>
            <a:ext cx="649224" cy="1714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0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286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2267744" y="6525344"/>
            <a:ext cx="4608512" cy="223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6629400" y="6525344"/>
            <a:ext cx="2057400" cy="223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E809-4BE0-FF45-8A54-F386BF18E701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057400" cy="223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noProof="0"/>
              <a:t>12 September 2018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7045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66" r:id="rId12"/>
    <p:sldLayoutId id="2147483678" r:id="rId13"/>
    <p:sldLayoutId id="2147483692" r:id="rId14"/>
    <p:sldLayoutId id="2147483694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ledevelopment.un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0" y="3284984"/>
            <a:ext cx="9144000" cy="2232248"/>
          </a:xfrm>
        </p:spPr>
        <p:txBody>
          <a:bodyPr>
            <a:noAutofit/>
          </a:bodyPr>
          <a:lstStyle/>
          <a:p>
            <a:r>
              <a:rPr lang="en-GB" sz="2400" b="1" noProof="0" dirty="0"/>
              <a:t>Werner Balogh</a:t>
            </a:r>
          </a:p>
          <a:p>
            <a:r>
              <a:rPr lang="en-GB" sz="2400" b="1" noProof="0" dirty="0"/>
              <a:t>WMO Space Programme Office</a:t>
            </a:r>
          </a:p>
          <a:p>
            <a:endParaRPr lang="en-GB" sz="1800" b="1" noProof="0" dirty="0"/>
          </a:p>
          <a:p>
            <a:pPr>
              <a:spcBef>
                <a:spcPts val="0"/>
              </a:spcBef>
            </a:pPr>
            <a:r>
              <a:rPr lang="en-GB" sz="1800" b="1" dirty="0"/>
              <a:t>2018 CEOS SIT Technical Workshop</a:t>
            </a:r>
          </a:p>
          <a:p>
            <a:pPr>
              <a:spcBef>
                <a:spcPts val="0"/>
              </a:spcBef>
            </a:pPr>
            <a:r>
              <a:rPr lang="en-GB" sz="1800" b="1" dirty="0"/>
              <a:t>EUMETSAT, Darmstadt, Germany</a:t>
            </a:r>
            <a:br>
              <a:rPr lang="en-GB" sz="1800" b="1" noProof="0" dirty="0"/>
            </a:br>
            <a:r>
              <a:rPr lang="en-GB" sz="1800" b="1" dirty="0"/>
              <a:t>12 September 2018</a:t>
            </a:r>
            <a:endParaRPr lang="en-GB" sz="1800" b="1" noProof="0" dirty="0"/>
          </a:p>
          <a:p>
            <a:endParaRPr lang="en-GB" sz="2000" b="1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352928" cy="18264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4000" noProof="0" dirty="0"/>
              <a:t>SCOPE-CM</a:t>
            </a:r>
            <a:br>
              <a:rPr lang="en-GB" sz="4000" noProof="0" dirty="0"/>
            </a:br>
            <a:r>
              <a:rPr lang="en-GB" sz="4000" noProof="0" dirty="0"/>
              <a:t>Status and future</a:t>
            </a:r>
          </a:p>
        </p:txBody>
      </p:sp>
    </p:spTree>
    <p:extLst>
      <p:ext uri="{BB962C8B-B14F-4D97-AF65-F5344CB8AC3E}">
        <p14:creationId xmlns:p14="http://schemas.microsoft.com/office/powerpoint/2010/main" val="90812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330A67-C989-1144-B2F2-A6D145A2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Architecture for Climate Monitoring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0D76C4-9602-F241-9DE0-84DBC793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F863FA-4D6D-5D4C-B685-F2FFC696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04C65D-648D-6C4A-A744-AA404395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10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5816F3F-4AAC-8744-8243-0C93B4E6C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67" y="2060848"/>
            <a:ext cx="6845300" cy="1447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1F3D9B6-A6D9-4542-9C4C-17DEF58E2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28" y="3768261"/>
            <a:ext cx="6505872" cy="2471171"/>
          </a:xfrm>
          <a:prstGeom prst="rect">
            <a:avLst/>
          </a:prstGeom>
        </p:spPr>
      </p:pic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F6363A1C-CF92-FB4F-A9C0-1B216A65D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3"/>
          </a:xfrm>
        </p:spPr>
        <p:txBody>
          <a:bodyPr/>
          <a:lstStyle/>
          <a:p>
            <a:r>
              <a:rPr lang="en-GB" dirty="0"/>
              <a:t>Different representations:</a:t>
            </a:r>
          </a:p>
        </p:txBody>
      </p:sp>
    </p:spTree>
    <p:extLst>
      <p:ext uri="{BB962C8B-B14F-4D97-AF65-F5344CB8AC3E}">
        <p14:creationId xmlns:p14="http://schemas.microsoft.com/office/powerpoint/2010/main" val="849250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8318075-144E-F741-AC67-3C9C34701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depicted by </a:t>
            </a:r>
            <a:r>
              <a:rPr lang="en-GB" dirty="0" err="1"/>
              <a:t>WGClimate</a:t>
            </a:r>
            <a:r>
              <a:rPr lang="en-GB" dirty="0"/>
              <a:t>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C31E90-B536-064B-BD13-8C02E231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Architecture for Climate Monitoring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533D74-297C-6542-B53C-D20A1F9C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71A81A-C29A-D94F-B4C4-D17094B8E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1061D-7DF0-6746-8E9A-4765665B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11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0C37F6-BBE3-5B40-88C8-1CD715F6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58" y="1752130"/>
            <a:ext cx="7139684" cy="47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78C119-053B-8545-A256-8CB7D411C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depicted by </a:t>
            </a:r>
            <a:r>
              <a:rPr lang="en-GB" dirty="0" err="1"/>
              <a:t>WGClimate</a:t>
            </a:r>
            <a:r>
              <a:rPr lang="en-GB" dirty="0"/>
              <a:t>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D8FB6F-D332-544E-87CA-074AF984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Architecture for Climate Monitoring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4EEA4-2730-9F41-8699-4B017515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82CB16-BBB7-C64C-8979-439612A0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FA1101-5153-754F-BF21-828FFDAE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12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89F443-C2E8-5946-9257-411E2D82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42" y="1844824"/>
            <a:ext cx="8131896" cy="41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1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91F80E-49A2-5840-B14A-FF1FF961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Global Framework for Climate Services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23787E-F1C9-2D4D-88EF-94F190C6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A6A5CC-E649-CC47-943E-F221F3C4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0DFCB6-7F89-9745-8399-6688698B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13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B2C4B8-F064-5249-A6A3-309CB0C43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7208166" cy="55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61E4732-4F01-DF44-9C99-7A339B7E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792089"/>
          </a:xfrm>
        </p:spPr>
        <p:txBody>
          <a:bodyPr/>
          <a:lstStyle/>
          <a:p>
            <a:r>
              <a:rPr lang="en-GB" dirty="0"/>
              <a:t>See http://</a:t>
            </a:r>
            <a:r>
              <a:rPr lang="en-GB" dirty="0" err="1"/>
              <a:t>www.wmo.int</a:t>
            </a:r>
            <a:r>
              <a:rPr lang="en-GB" dirty="0"/>
              <a:t>/</a:t>
            </a:r>
            <a:r>
              <a:rPr lang="en-GB" dirty="0" err="1"/>
              <a:t>gfcs</a:t>
            </a:r>
            <a:r>
              <a:rPr lang="en-GB" dirty="0"/>
              <a:t>//OM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A865F1-146D-254F-B6B6-86E2DC21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Global Framework for Climate Services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B6977A-F997-854F-915A-7CCC1370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AFFE09-50D2-894A-9CB4-6F444F14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5F1FDE-59D9-F548-A425-2A1C011C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14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939B4A4-23DF-CA4F-80F6-A54017D0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7" y="1413785"/>
            <a:ext cx="8062213" cy="38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2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E06D1EB-D216-EB4E-8F98-B8915FDF2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943" y="993509"/>
            <a:ext cx="3445314" cy="488376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5526930-955D-7A40-B098-4CD0FF17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Global Framework for Climate Services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5002C6-76F5-904B-88DA-384126DE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0425AD-3373-884A-8E10-56B9A3AD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9FC0C7-BF0B-C04B-B8FD-3B82CCC1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15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996F66-5DD3-C844-858A-7C97F3DB3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34" y="992022"/>
            <a:ext cx="3445315" cy="4883763"/>
          </a:xfrm>
          <a:prstGeom prst="rect">
            <a:avLst/>
          </a:prstGeom>
        </p:spPr>
      </p:pic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2858803B-12AA-3448-8E04-716080D69606}"/>
              </a:ext>
            </a:extLst>
          </p:cNvPr>
          <p:cNvSpPr txBox="1">
            <a:spLocks/>
          </p:cNvSpPr>
          <p:nvPr/>
        </p:nvSpPr>
        <p:spPr>
          <a:xfrm>
            <a:off x="457200" y="5877272"/>
            <a:ext cx="8229600" cy="5760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See http://</a:t>
            </a:r>
            <a:r>
              <a:rPr lang="en-GB" dirty="0" err="1"/>
              <a:t>www.wmo.int</a:t>
            </a:r>
            <a:r>
              <a:rPr lang="en-GB" dirty="0"/>
              <a:t>/</a:t>
            </a:r>
            <a:r>
              <a:rPr lang="en-GB" dirty="0" err="1"/>
              <a:t>gfcs</a:t>
            </a:r>
            <a:r>
              <a:rPr lang="en-GB" dirty="0"/>
              <a:t>//OM</a:t>
            </a:r>
          </a:p>
        </p:txBody>
      </p:sp>
    </p:spTree>
    <p:extLst>
      <p:ext uri="{BB962C8B-B14F-4D97-AF65-F5344CB8AC3E}">
        <p14:creationId xmlns:p14="http://schemas.microsoft.com/office/powerpoint/2010/main" val="121640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15A87C1-7C3A-0248-A88D-3BD44192B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conclude the Phase 2 projects?</a:t>
            </a:r>
            <a:endParaRPr lang="en-GB" dirty="0"/>
          </a:p>
          <a:p>
            <a:r>
              <a:rPr lang="en-GB" dirty="0"/>
              <a:t>What is the optimal future role/position/purpose for SCOPE-CM within this overall picture?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5EE384-75B1-8541-838E-7EF059BF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SCOPE-CM Next Steps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5BA356-4237-7946-935C-B57238DE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7BCC06-C0BC-B54C-91FA-A85E75A3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F5A94B-B62C-A242-9F5A-82A0EF6C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97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10B1ACD-AB0D-9541-866C-11363B4F14A2}"/>
              </a:ext>
            </a:extLst>
          </p:cNvPr>
          <p:cNvSpPr/>
          <p:nvPr/>
        </p:nvSpPr>
        <p:spPr>
          <a:xfrm>
            <a:off x="2286000" y="36450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http://</a:t>
            </a:r>
            <a:r>
              <a:rPr lang="en-US" sz="2400" b="1" dirty="0" err="1">
                <a:solidFill>
                  <a:schemeClr val="bg1"/>
                </a:solidFill>
              </a:rPr>
              <a:t>www.wmo.int</a:t>
            </a:r>
            <a:r>
              <a:rPr lang="en-US" sz="2400" b="1" dirty="0">
                <a:solidFill>
                  <a:schemeClr val="bg1"/>
                </a:solidFill>
              </a:rPr>
              <a:t>/pages/prog/sat/</a:t>
            </a:r>
            <a:r>
              <a:rPr lang="en-US" sz="2400" b="1" dirty="0" err="1">
                <a:solidFill>
                  <a:schemeClr val="bg1"/>
                </a:solidFill>
              </a:rPr>
              <a:t>index_en.php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9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332CFC-C55E-7B44-8381-89F16925C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SCOPE-CM Status and Future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Sustainable Development Goals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WIGOS and Central WMO Processes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Architecture for Climate Monitoring from Space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SCOPE-CM Next Steps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A999530-1E9A-4C48-A582-024DFF8C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BF6B83-CF59-8540-95C2-1D3BB8B14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B2667C-C8F7-C441-982D-61639777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98F2E-971A-5941-860A-25BEC3D9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25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962CFDC-1477-BB4E-A640-063FC1FD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Where do we stand today with SCOPE-CM?</a:t>
            </a:r>
          </a:p>
          <a:p>
            <a:r>
              <a:rPr lang="en-GB" dirty="0"/>
              <a:t>The (changing) environment and where should SCOPE-CM should fit?</a:t>
            </a:r>
          </a:p>
          <a:p>
            <a:r>
              <a:rPr lang="en-GB" dirty="0"/>
              <a:t>What needs to be done next?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14B108-B077-134E-AB1A-33C9D264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SCOPE-CM Status and Future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CF41F5-1F78-DB41-B87B-55B456FF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2FF1AB-04E9-FD41-90F5-1CDA54E9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D97D1-3718-224F-A8B8-50B3AD89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9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 fontScale="90000"/>
          </a:bodyPr>
          <a:lstStyle/>
          <a:p>
            <a:r>
              <a:rPr lang="en-GB" dirty="0"/>
              <a:t>2030 Agenda </a:t>
            </a:r>
            <a:r>
              <a:rPr lang="en-GB"/>
              <a:t>for Sustainable Development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/>
              <a:t>12 September 2018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407" y="1308888"/>
            <a:ext cx="8751186" cy="43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581111" y="5845393"/>
            <a:ext cx="79817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See</a:t>
            </a:r>
            <a:r>
              <a:rPr lang="en-GB" dirty="0"/>
              <a:t> </a:t>
            </a:r>
            <a:r>
              <a:rPr lang="de-AT" dirty="0">
                <a:hlinkClick r:id="rId3"/>
              </a:rPr>
              <a:t>https://sustainabledevelopment.un.org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90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04B4A11-A087-2F42-B6C2-6AA03200D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992022"/>
            <a:ext cx="3695700" cy="26924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4AF7C72-1FA6-9346-B6EF-455CC76F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WMO Integrated Global Observing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FCBCB-B5EE-D24E-ABF3-629A5B8C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C3BEA-3CB9-D240-868E-31FC7D72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82F65F-741F-EC4E-9119-5F5317D6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5</a:t>
            </a:fld>
            <a:endParaRPr lang="en-GB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06A86E3-EE78-1D44-ADD2-4D44B61980B6}"/>
              </a:ext>
            </a:extLst>
          </p:cNvPr>
          <p:cNvSpPr txBox="1">
            <a:spLocks/>
          </p:cNvSpPr>
          <p:nvPr/>
        </p:nvSpPr>
        <p:spPr>
          <a:xfrm>
            <a:off x="457200" y="1124744"/>
            <a:ext cx="4402832" cy="5328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World Weather Watch (WWW), established in 1963.</a:t>
            </a:r>
          </a:p>
          <a:p>
            <a:r>
              <a:rPr lang="en-GB" dirty="0"/>
              <a:t>Need to upgrade observation system in response to societal changes, addressing weather, water, climate and environmental issues:</a:t>
            </a:r>
          </a:p>
          <a:p>
            <a:pPr lvl="1"/>
            <a:r>
              <a:rPr lang="en-GB" dirty="0"/>
              <a:t>WMO Integrated Global Observing System (WIGOS)</a:t>
            </a:r>
          </a:p>
          <a:p>
            <a:pPr lvl="1"/>
            <a:r>
              <a:rPr lang="en-GB" dirty="0"/>
              <a:t>WMO Information System (WIS)</a:t>
            </a:r>
          </a:p>
          <a:p>
            <a:r>
              <a:rPr lang="en-GB" dirty="0"/>
              <a:t>A common regulatory and management framework.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765611-F7A1-B645-94EA-65D0C0348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3775964"/>
            <a:ext cx="3695700" cy="24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96ECBD-8B8D-5A4B-808D-4FA2F934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WMO Integrated Global Observing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ABC57-22DC-5640-B9BF-D255F65E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5A0D6C-432A-F44C-B78F-1F43250E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E2DEF2-72B8-D842-A479-4CBE98BE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6</a:t>
            </a:fld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819B126-611A-814C-BD8D-71DE388B4928}"/>
              </a:ext>
            </a:extLst>
          </p:cNvPr>
          <p:cNvGrpSpPr/>
          <p:nvPr/>
        </p:nvGrpSpPr>
        <p:grpSpPr>
          <a:xfrm>
            <a:off x="318180" y="1274245"/>
            <a:ext cx="8507640" cy="4968875"/>
            <a:chOff x="395288" y="1052513"/>
            <a:chExt cx="8507640" cy="4968875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7465C507-D2AE-AE44-8CCE-B11FC83F8633}"/>
                </a:ext>
              </a:extLst>
            </p:cNvPr>
            <p:cNvSpPr/>
            <p:nvPr/>
          </p:nvSpPr>
          <p:spPr>
            <a:xfrm>
              <a:off x="395288" y="1052513"/>
              <a:ext cx="2160587" cy="496887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800" b="0" dirty="0"/>
                <a:t>World Weather Watch</a:t>
              </a:r>
            </a:p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800" b="0" dirty="0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3BB307DD-B97E-6446-8F53-14B2D8343777}"/>
                </a:ext>
              </a:extLst>
            </p:cNvPr>
            <p:cNvSpPr/>
            <p:nvPr/>
          </p:nvSpPr>
          <p:spPr>
            <a:xfrm>
              <a:off x="755650" y="2546350"/>
              <a:ext cx="1439863" cy="8429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GOS</a:t>
              </a: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EC65B02-05C5-AB43-AE6F-6FFF360404D4}"/>
                </a:ext>
              </a:extLst>
            </p:cNvPr>
            <p:cNvSpPr/>
            <p:nvPr/>
          </p:nvSpPr>
          <p:spPr>
            <a:xfrm>
              <a:off x="755650" y="3814763"/>
              <a:ext cx="1439863" cy="7667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GDPFS</a:t>
              </a: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4A2E7346-E554-194E-BF36-846D401E5205}"/>
                </a:ext>
              </a:extLst>
            </p:cNvPr>
            <p:cNvSpPr/>
            <p:nvPr/>
          </p:nvSpPr>
          <p:spPr>
            <a:xfrm>
              <a:off x="755650" y="5006975"/>
              <a:ext cx="1439863" cy="7667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GTS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EB133A62-F473-D949-8A88-CD8EC91056E7}"/>
                </a:ext>
              </a:extLst>
            </p:cNvPr>
            <p:cNvSpPr/>
            <p:nvPr/>
          </p:nvSpPr>
          <p:spPr>
            <a:xfrm>
              <a:off x="3560763" y="1901825"/>
              <a:ext cx="2298700" cy="21574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prstDash val="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3600" dirty="0"/>
                <a:t>WIGOS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1D34AFB9-A1A6-C44F-8F32-26EDB0603D89}"/>
                </a:ext>
              </a:extLst>
            </p:cNvPr>
            <p:cNvSpPr/>
            <p:nvPr/>
          </p:nvSpPr>
          <p:spPr>
            <a:xfrm>
              <a:off x="7380288" y="1955800"/>
              <a:ext cx="1439862" cy="393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GCW</a:t>
              </a: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8E1ACA63-4FC7-5942-9723-B039837F8F45}"/>
                </a:ext>
              </a:extLst>
            </p:cNvPr>
            <p:cNvSpPr/>
            <p:nvPr/>
          </p:nvSpPr>
          <p:spPr>
            <a:xfrm>
              <a:off x="7380288" y="1547813"/>
              <a:ext cx="1439862" cy="3667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GAW</a:t>
              </a:r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A9FB9083-3C5A-D844-BD68-35DD4270B195}"/>
                </a:ext>
              </a:extLst>
            </p:cNvPr>
            <p:cNvSpPr/>
            <p:nvPr/>
          </p:nvSpPr>
          <p:spPr>
            <a:xfrm>
              <a:off x="7380288" y="2389188"/>
              <a:ext cx="1439862" cy="3603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Hydro OS</a:t>
              </a: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870C5BB0-E784-9646-A9E1-348AC4E025BD}"/>
                </a:ext>
              </a:extLst>
            </p:cNvPr>
            <p:cNvSpPr/>
            <p:nvPr/>
          </p:nvSpPr>
          <p:spPr>
            <a:xfrm>
              <a:off x="3514520" y="4827673"/>
              <a:ext cx="5388408" cy="1079500"/>
            </a:xfrm>
            <a:prstGeom prst="rect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prstDash val="soli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3200" dirty="0"/>
                <a:t>WMO Information System -WIS</a:t>
              </a:r>
            </a:p>
          </p:txBody>
        </p:sp>
        <p:sp>
          <p:nvSpPr>
            <p:cNvPr id="17" name="Trapezoid 18">
              <a:extLst>
                <a:ext uri="{FF2B5EF4-FFF2-40B4-BE49-F238E27FC236}">
                  <a16:creationId xmlns:a16="http://schemas.microsoft.com/office/drawing/2014/main" id="{6D54AC86-FF22-2B42-85C0-20A1D346229C}"/>
                </a:ext>
              </a:extLst>
            </p:cNvPr>
            <p:cNvSpPr/>
            <p:nvPr/>
          </p:nvSpPr>
          <p:spPr>
            <a:xfrm rot="16200000">
              <a:off x="1807369" y="2274094"/>
              <a:ext cx="2112963" cy="1368425"/>
            </a:xfrm>
            <a:prstGeom prst="trapezoid">
              <a:avLst>
                <a:gd name="adj" fmla="val 46910"/>
              </a:avLst>
            </a:prstGeom>
            <a:blipFill dpi="0" rotWithShape="1">
              <a:blip r:embed="rId2">
                <a:extLst/>
              </a:blip>
              <a:srcRect/>
              <a:stretch>
                <a:fillRect/>
              </a:stretch>
            </a:blip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18" name="Trapezoid 19">
              <a:extLst>
                <a:ext uri="{FF2B5EF4-FFF2-40B4-BE49-F238E27FC236}">
                  <a16:creationId xmlns:a16="http://schemas.microsoft.com/office/drawing/2014/main" id="{A62758B0-EFAF-E14D-B130-2767B0F415A1}"/>
                </a:ext>
              </a:extLst>
            </p:cNvPr>
            <p:cNvSpPr/>
            <p:nvPr/>
          </p:nvSpPr>
          <p:spPr>
            <a:xfrm rot="16200000">
              <a:off x="5198270" y="2199481"/>
              <a:ext cx="2843212" cy="1520825"/>
            </a:xfrm>
            <a:prstGeom prst="trapezoid">
              <a:avLst>
                <a:gd name="adj" fmla="val 23746"/>
              </a:avLst>
            </a:prstGeom>
            <a:blipFill dpi="0" rotWithShape="1">
              <a:blip r:embed="rId3" cstate="print">
                <a:extLst/>
              </a:blip>
              <a:srcRect/>
              <a:stretch>
                <a:fillRect/>
              </a:stretch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7B4685C7-1B03-DC47-BC46-A68B02DB9D88}"/>
                </a:ext>
              </a:extLst>
            </p:cNvPr>
            <p:cNvSpPr/>
            <p:nvPr/>
          </p:nvSpPr>
          <p:spPr>
            <a:xfrm>
              <a:off x="7380312" y="3206268"/>
              <a:ext cx="144016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2">
              <a:schemeClr val="dk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GCOS</a:t>
              </a: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6E088500-ED92-434C-9146-5845F9019625}"/>
                </a:ext>
              </a:extLst>
            </p:cNvPr>
            <p:cNvSpPr/>
            <p:nvPr/>
          </p:nvSpPr>
          <p:spPr>
            <a:xfrm>
              <a:off x="7380312" y="3622550"/>
              <a:ext cx="144016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2">
              <a:schemeClr val="lt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Partners</a:t>
              </a:r>
            </a:p>
          </p:txBody>
        </p:sp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id="{DFE910E7-9627-F349-893F-412DF4513399}"/>
                </a:ext>
              </a:extLst>
            </p:cNvPr>
            <p:cNvSpPr/>
            <p:nvPr/>
          </p:nvSpPr>
          <p:spPr>
            <a:xfrm>
              <a:off x="7380312" y="4029774"/>
              <a:ext cx="144016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2">
              <a:schemeClr val="lt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b="0" dirty="0"/>
                <a:t>Co-sponsors</a:t>
              </a:r>
            </a:p>
          </p:txBody>
        </p:sp>
        <p:sp>
          <p:nvSpPr>
            <p:cNvPr id="22" name="Trapezoid 23">
              <a:extLst>
                <a:ext uri="{FF2B5EF4-FFF2-40B4-BE49-F238E27FC236}">
                  <a16:creationId xmlns:a16="http://schemas.microsoft.com/office/drawing/2014/main" id="{3AC15CD3-DB61-F942-84DB-6610F5A86DD9}"/>
                </a:ext>
              </a:extLst>
            </p:cNvPr>
            <p:cNvSpPr/>
            <p:nvPr/>
          </p:nvSpPr>
          <p:spPr>
            <a:xfrm rot="16200000">
              <a:off x="2285796" y="4679575"/>
              <a:ext cx="1047750" cy="1409700"/>
            </a:xfrm>
            <a:prstGeom prst="trapezoid">
              <a:avLst>
                <a:gd name="adj" fmla="val 13502"/>
              </a:avLst>
            </a:prstGeom>
            <a:blipFill dpi="0" rotWithShape="1">
              <a:blip r:embed="rId4" cstate="print">
                <a:extLst/>
              </a:blip>
              <a:srcRect/>
              <a:stretch>
                <a:fillRect/>
              </a:stretch>
            </a:blip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23" name="Up Arrow 24">
              <a:extLst>
                <a:ext uri="{FF2B5EF4-FFF2-40B4-BE49-F238E27FC236}">
                  <a16:creationId xmlns:a16="http://schemas.microsoft.com/office/drawing/2014/main" id="{45168F20-FDBA-EB4E-9478-1501F9A9C717}"/>
                </a:ext>
              </a:extLst>
            </p:cNvPr>
            <p:cNvSpPr/>
            <p:nvPr/>
          </p:nvSpPr>
          <p:spPr>
            <a:xfrm>
              <a:off x="4916213" y="4230602"/>
              <a:ext cx="449262" cy="527050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77CAE41E-9543-0F40-B87A-CE2252531793}"/>
                </a:ext>
              </a:extLst>
            </p:cNvPr>
            <p:cNvSpPr/>
            <p:nvPr/>
          </p:nvSpPr>
          <p:spPr>
            <a:xfrm>
              <a:off x="7380288" y="2805113"/>
              <a:ext cx="1439862" cy="3603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 dirty="0"/>
            </a:p>
          </p:txBody>
        </p:sp>
        <p:sp>
          <p:nvSpPr>
            <p:cNvPr id="25" name="Right Arrow 26">
              <a:extLst>
                <a:ext uri="{FF2B5EF4-FFF2-40B4-BE49-F238E27FC236}">
                  <a16:creationId xmlns:a16="http://schemas.microsoft.com/office/drawing/2014/main" id="{A6C22D5A-2722-CA40-8051-2F71CFC3561C}"/>
                </a:ext>
              </a:extLst>
            </p:cNvPr>
            <p:cNvSpPr/>
            <p:nvPr/>
          </p:nvSpPr>
          <p:spPr>
            <a:xfrm>
              <a:off x="3348038" y="2805113"/>
              <a:ext cx="452437" cy="36036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26" name="Right Arrow 27">
              <a:extLst>
                <a:ext uri="{FF2B5EF4-FFF2-40B4-BE49-F238E27FC236}">
                  <a16:creationId xmlns:a16="http://schemas.microsoft.com/office/drawing/2014/main" id="{747F04D6-6231-C440-81B8-F0D6B035419D}"/>
                </a:ext>
              </a:extLst>
            </p:cNvPr>
            <p:cNvSpPr/>
            <p:nvPr/>
          </p:nvSpPr>
          <p:spPr>
            <a:xfrm rot="10800000">
              <a:off x="5580063" y="2805113"/>
              <a:ext cx="452437" cy="36036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</p:grpSp>
    </p:spTree>
    <p:extLst>
      <p:ext uri="{BB962C8B-B14F-4D97-AF65-F5344CB8AC3E}">
        <p14:creationId xmlns:p14="http://schemas.microsoft.com/office/powerpoint/2010/main" val="62555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5447A2-D42E-5542-B850-ACA0AEB9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WMO Application Areas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339B47-7FAE-F443-AAA6-52799BC2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FA37FF-95C7-AE48-9C9E-7360F689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0BBFFE-58C5-1744-9253-58E7B303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B47CA1E-EA5F-6949-B864-8F68CC3142A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576" y="1124744"/>
          <a:ext cx="7776864" cy="5191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379209443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588019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r">
                        <a:buFont typeface="+mj-lt"/>
                        <a:buNone/>
                        <a:tabLst/>
                      </a:pPr>
                      <a:r>
                        <a:rPr lang="en-GB" dirty="0"/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Global numerical weather prediction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4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GB" sz="1800" dirty="0"/>
                        <a:t>High-resolution numerical weather prediction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02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GB" sz="1800" dirty="0"/>
                        <a:t>Nowcasting and very short range forecasting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5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 dirty="0"/>
                        <a:t>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GB" sz="1800" dirty="0"/>
                        <a:t>Seasonal and inter-annual forecasting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11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 dirty="0"/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Aeronautical meteorology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94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 dirty="0"/>
                        <a:t>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Forecasting atmospheric 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34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en-GB" dirty="0"/>
                        <a:t>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Monitoring atmospheric composition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686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 dirty="0"/>
                        <a:t>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Atmospheric composition for urban applications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8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Ocean applications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179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Agricultural meteorology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1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Hydrology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5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Climate monitoring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2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Climate applications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61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Space weather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874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79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64A83B-657D-904D-B58C-383CFE1F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Rolling Review of Requirements (RRR)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218ECF-0179-5040-B68E-B5A905BB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97056A-4811-E648-B4F1-F6D02258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E66692-B868-9441-A581-9334D516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6098F8-6544-744D-B26A-9B4A7303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84" y="1196752"/>
            <a:ext cx="6503431" cy="501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1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64A83B-657D-904D-B58C-383CFE1F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Rolling Review of Requirements (RRR)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218ECF-0179-5040-B68E-B5A905BB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/>
              <a:t>12 September 2018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97056A-4811-E648-B4F1-F6D02258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2018 CEOS SIT Technical Workshop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E66692-B868-9441-A581-9334D516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6098F8-6544-744D-B26A-9B4A7303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84" y="1196752"/>
            <a:ext cx="6503431" cy="501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Callout 3">
            <a:extLst>
              <a:ext uri="{FF2B5EF4-FFF2-40B4-BE49-F238E27FC236}">
                <a16:creationId xmlns:a16="http://schemas.microsoft.com/office/drawing/2014/main" id="{2DBAD3CA-D96E-534D-BC3E-7D11B51F478D}"/>
              </a:ext>
            </a:extLst>
          </p:cNvPr>
          <p:cNvSpPr/>
          <p:nvPr/>
        </p:nvSpPr>
        <p:spPr>
          <a:xfrm>
            <a:off x="107504" y="1309578"/>
            <a:ext cx="2057276" cy="89528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53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WMO Application Areas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ight Arrow Callout 3">
            <a:extLst>
              <a:ext uri="{FF2B5EF4-FFF2-40B4-BE49-F238E27FC236}">
                <a16:creationId xmlns:a16="http://schemas.microsoft.com/office/drawing/2014/main" id="{BCAE40E1-E0B1-9A48-9014-F36C2C5E6DF4}"/>
              </a:ext>
            </a:extLst>
          </p:cNvPr>
          <p:cNvSpPr/>
          <p:nvPr/>
        </p:nvSpPr>
        <p:spPr>
          <a:xfrm flipH="1">
            <a:off x="7308303" y="1974450"/>
            <a:ext cx="1728192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53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WIGOS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ight Arrow Callout 3">
            <a:extLst>
              <a:ext uri="{FF2B5EF4-FFF2-40B4-BE49-F238E27FC236}">
                <a16:creationId xmlns:a16="http://schemas.microsoft.com/office/drawing/2014/main" id="{37DBAEB9-1EF4-2740-B507-E94691798555}"/>
              </a:ext>
            </a:extLst>
          </p:cNvPr>
          <p:cNvSpPr/>
          <p:nvPr/>
        </p:nvSpPr>
        <p:spPr>
          <a:xfrm>
            <a:off x="971600" y="2806816"/>
            <a:ext cx="2057276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53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WG </a:t>
            </a:r>
            <a:r>
              <a:rPr lang="fr-CH" sz="2000" b="1" dirty="0" err="1">
                <a:solidFill>
                  <a:schemeClr val="tx1"/>
                </a:solidFill>
              </a:rPr>
              <a:t>Climate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ight Arrow Callout 3">
            <a:extLst>
              <a:ext uri="{FF2B5EF4-FFF2-40B4-BE49-F238E27FC236}">
                <a16:creationId xmlns:a16="http://schemas.microsoft.com/office/drawing/2014/main" id="{E9CA56F5-CFE1-EB44-A67E-2C1C31FBEFBA}"/>
              </a:ext>
            </a:extLst>
          </p:cNvPr>
          <p:cNvSpPr/>
          <p:nvPr/>
        </p:nvSpPr>
        <p:spPr>
          <a:xfrm flipH="1">
            <a:off x="6701912" y="4091119"/>
            <a:ext cx="1984887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53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WIGOS Vision 2040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ight Arrow Callout 3">
            <a:extLst>
              <a:ext uri="{FF2B5EF4-FFF2-40B4-BE49-F238E27FC236}">
                <a16:creationId xmlns:a16="http://schemas.microsoft.com/office/drawing/2014/main" id="{01C82FBA-7531-1D48-B7D6-DD5500C6FDA1}"/>
              </a:ext>
            </a:extLst>
          </p:cNvPr>
          <p:cNvSpPr/>
          <p:nvPr/>
        </p:nvSpPr>
        <p:spPr>
          <a:xfrm flipH="1">
            <a:off x="4731832" y="5732255"/>
            <a:ext cx="2720487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53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Agenda 2030 </a:t>
            </a:r>
            <a:r>
              <a:rPr lang="fr-CH" sz="2000" b="1" dirty="0" err="1">
                <a:solidFill>
                  <a:schemeClr val="tx1"/>
                </a:solidFill>
              </a:rPr>
              <a:t>Implementation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525</Words>
  <Application>Microsoft Macintosh PowerPoint</Application>
  <PresentationFormat>Bildschirmpräsentation (4:3)</PresentationFormat>
  <Paragraphs>141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Custom Design</vt:lpstr>
      <vt:lpstr>SCOPE-CM Status and future</vt:lpstr>
      <vt:lpstr>Contents</vt:lpstr>
      <vt:lpstr>SCOPE-CM Status and Future</vt:lpstr>
      <vt:lpstr>2030 Agenda for Sustainable Development</vt:lpstr>
      <vt:lpstr>WMO Integrated Global Observing System</vt:lpstr>
      <vt:lpstr>WMO Integrated Global Observing System</vt:lpstr>
      <vt:lpstr>WMO Application Areas</vt:lpstr>
      <vt:lpstr>Rolling Review of Requirements (RRR)</vt:lpstr>
      <vt:lpstr>Rolling Review of Requirements (RRR)</vt:lpstr>
      <vt:lpstr>Architecture for Climate Monitoring</vt:lpstr>
      <vt:lpstr>Architecture for Climate Monitoring</vt:lpstr>
      <vt:lpstr>Architecture for Climate Monitoring</vt:lpstr>
      <vt:lpstr>Global Framework for Climate Services</vt:lpstr>
      <vt:lpstr>Global Framework for Climate Services</vt:lpstr>
      <vt:lpstr>Global Framework for Climate Services</vt:lpstr>
      <vt:lpstr>SCOPE-CM Next Steps</vt:lpstr>
      <vt:lpstr>PowerPoint-Präsentation</vt:lpstr>
    </vt:vector>
  </TitlesOfParts>
  <Company>WMO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 Balogh</dc:creator>
  <cp:lastModifiedBy>Werner Balogh</cp:lastModifiedBy>
  <cp:revision>1040</cp:revision>
  <cp:lastPrinted>2017-10-16T15:08:43Z</cp:lastPrinted>
  <dcterms:created xsi:type="dcterms:W3CDTF">2015-11-02T10:13:01Z</dcterms:created>
  <dcterms:modified xsi:type="dcterms:W3CDTF">2018-09-13T11:25:36Z</dcterms:modified>
</cp:coreProperties>
</file>