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70" r:id="rId3"/>
    <p:sldId id="264" r:id="rId4"/>
    <p:sldId id="265" r:id="rId5"/>
    <p:sldId id="257" r:id="rId6"/>
    <p:sldId id="258" r:id="rId7"/>
    <p:sldId id="268" r:id="rId8"/>
    <p:sldId id="271" r:id="rId9"/>
    <p:sldId id="262" r:id="rId10"/>
    <p:sldId id="272" r:id="rId11"/>
    <p:sldId id="274" r:id="rId12"/>
    <p:sldId id="273" r:id="rId13"/>
    <p:sldId id="277" r:id="rId14"/>
    <p:sldId id="261" r:id="rId15"/>
    <p:sldId id="26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694" autoAdjust="0"/>
  </p:normalViewPr>
  <p:slideViewPr>
    <p:cSldViewPr>
      <p:cViewPr varScale="1">
        <p:scale>
          <a:sx n="98" d="100"/>
          <a:sy n="98" d="100"/>
        </p:scale>
        <p:origin x="-90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6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D5BF05-F9A0-467F-ABE8-05BB06B20E82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15C93-6942-45DD-AA86-8BF816EB9B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3023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05441EF-DA6B-4DE7-98FE-435B76707385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465407-9DC0-47EB-BC75-8700E0872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5441EF-DA6B-4DE7-98FE-435B76707385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65407-9DC0-47EB-BC75-8700E0872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5441EF-DA6B-4DE7-98FE-435B76707385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65407-9DC0-47EB-BC75-8700E0872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5441EF-DA6B-4DE7-98FE-435B76707385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65407-9DC0-47EB-BC75-8700E0872F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5441EF-DA6B-4DE7-98FE-435B76707385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65407-9DC0-47EB-BC75-8700E0872F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5441EF-DA6B-4DE7-98FE-435B76707385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65407-9DC0-47EB-BC75-8700E0872F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5441EF-DA6B-4DE7-98FE-435B76707385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65407-9DC0-47EB-BC75-8700E0872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5441EF-DA6B-4DE7-98FE-435B76707385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65407-9DC0-47EB-BC75-8700E0872F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5441EF-DA6B-4DE7-98FE-435B76707385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65407-9DC0-47EB-BC75-8700E0872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05441EF-DA6B-4DE7-98FE-435B76707385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65407-9DC0-47EB-BC75-8700E0872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05441EF-DA6B-4DE7-98FE-435B76707385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465407-9DC0-47EB-BC75-8700E0872F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05441EF-DA6B-4DE7-98FE-435B76707385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A465407-9DC0-47EB-BC75-8700E0872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Sustained production of the International Satellite Cloud Climatology Project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ISCCP) cloud products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Prepared by Ken Knapp, NOAA/NCDC</a:t>
            </a:r>
          </a:p>
          <a:p>
            <a:r>
              <a:rPr lang="en-US" dirty="0"/>
              <a:t>3</a:t>
            </a:r>
            <a:r>
              <a:rPr lang="en-US" dirty="0" smtClean="0"/>
              <a:t>/19/2015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3065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ISCCP Background</a:t>
            </a:r>
          </a:p>
          <a:p>
            <a:r>
              <a:rPr lang="en-US" dirty="0" smtClean="0"/>
              <a:t>Activities in 2014</a:t>
            </a:r>
          </a:p>
          <a:p>
            <a:r>
              <a:rPr lang="en-US" u="sng" dirty="0" smtClean="0"/>
              <a:t>Plans for 2015</a:t>
            </a:r>
          </a:p>
          <a:p>
            <a:r>
              <a:rPr lang="en-US" dirty="0" smtClean="0"/>
              <a:t>Potential interactions with other SCOPE-CM projects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6373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Continued Quality control</a:t>
            </a:r>
          </a:p>
          <a:p>
            <a:pPr lvl="1"/>
            <a:r>
              <a:rPr lang="en-US" dirty="0" smtClean="0"/>
              <a:t>Lots of issues with early GAC data.</a:t>
            </a:r>
          </a:p>
          <a:p>
            <a:pPr lvl="1"/>
            <a:r>
              <a:rPr lang="en-US" dirty="0" smtClean="0"/>
              <a:t>Filling gaps in the GEO B1 archive</a:t>
            </a:r>
          </a:p>
          <a:p>
            <a:r>
              <a:rPr lang="en-US" dirty="0" smtClean="0"/>
              <a:t>H-series Production</a:t>
            </a:r>
          </a:p>
          <a:p>
            <a:r>
              <a:rPr lang="en-US" dirty="0" smtClean="0"/>
              <a:t>Extension to pre-83 and post-09</a:t>
            </a:r>
          </a:p>
          <a:p>
            <a:pPr lvl="1"/>
            <a:r>
              <a:rPr lang="en-US" dirty="0" smtClean="0"/>
              <a:t>Possibly 1981 to 2014</a:t>
            </a:r>
          </a:p>
          <a:p>
            <a:r>
              <a:rPr lang="en-US" dirty="0" smtClean="0"/>
              <a:t>Continued data provision from partners</a:t>
            </a:r>
          </a:p>
          <a:p>
            <a:r>
              <a:rPr lang="en-US" dirty="0" smtClean="0"/>
              <a:t>Investigate how close to real time we can get</a:t>
            </a:r>
          </a:p>
          <a:p>
            <a:pPr lvl="1"/>
            <a:r>
              <a:rPr lang="en-US" dirty="0" smtClean="0"/>
              <a:t>Climate monitoring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Plans for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323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ISCCP Background</a:t>
            </a:r>
          </a:p>
          <a:p>
            <a:r>
              <a:rPr lang="en-US" dirty="0" smtClean="0"/>
              <a:t>Activities in 2014</a:t>
            </a:r>
          </a:p>
          <a:p>
            <a:r>
              <a:rPr lang="en-US" dirty="0" smtClean="0"/>
              <a:t>Plans for 2015</a:t>
            </a:r>
          </a:p>
          <a:p>
            <a:r>
              <a:rPr lang="en-US" u="sng" dirty="0" smtClean="0"/>
              <a:t>Potential interactions with other SCOPE-CM projects</a:t>
            </a:r>
            <a:endParaRPr lang="en-US" u="sn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6373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SCM-03: </a:t>
            </a:r>
            <a:r>
              <a:rPr lang="en-US" dirty="0" smtClean="0"/>
              <a:t>LAGS</a:t>
            </a:r>
          </a:p>
          <a:p>
            <a:pPr lvl="1"/>
            <a:r>
              <a:rPr lang="en-US" dirty="0" smtClean="0"/>
              <a:t>Require geostationary </a:t>
            </a:r>
            <a:r>
              <a:rPr lang="en-US" dirty="0" err="1" smtClean="0"/>
              <a:t>intercalibration</a:t>
            </a:r>
            <a:r>
              <a:rPr lang="en-US" dirty="0" smtClean="0"/>
              <a:t> of visible channel.</a:t>
            </a:r>
          </a:p>
          <a:p>
            <a:pPr lvl="1"/>
            <a:r>
              <a:rPr lang="en-US" dirty="0" smtClean="0"/>
              <a:t>Should compare ISCCP coefficients with LAGS calibration</a:t>
            </a:r>
          </a:p>
          <a:p>
            <a:r>
              <a:rPr lang="en-US" dirty="0" smtClean="0"/>
              <a:t>SCM-06 IOGEO</a:t>
            </a:r>
          </a:p>
          <a:p>
            <a:pPr lvl="1"/>
            <a:r>
              <a:rPr lang="en-US" dirty="0" smtClean="0"/>
              <a:t>ISCCP performs IR and visible </a:t>
            </a:r>
            <a:r>
              <a:rPr lang="en-US" dirty="0" err="1" smtClean="0"/>
              <a:t>intercalibration</a:t>
            </a:r>
            <a:endParaRPr lang="en-US" dirty="0" smtClean="0"/>
          </a:p>
          <a:p>
            <a:pPr lvl="1"/>
            <a:r>
              <a:rPr lang="en-US" dirty="0" smtClean="0"/>
              <a:t>So does IOGEO</a:t>
            </a:r>
          </a:p>
          <a:p>
            <a:pPr lvl="1"/>
            <a:r>
              <a:rPr lang="en-US" dirty="0" smtClean="0"/>
              <a:t>Should </a:t>
            </a:r>
            <a:r>
              <a:rPr lang="en-US" dirty="0" err="1" smtClean="0"/>
              <a:t>intercompare</a:t>
            </a:r>
            <a:r>
              <a:rPr lang="en-US" dirty="0" smtClean="0"/>
              <a:t> results</a:t>
            </a:r>
          </a:p>
          <a:p>
            <a:r>
              <a:rPr lang="en-US" dirty="0"/>
              <a:t>SCM-10: </a:t>
            </a:r>
            <a:r>
              <a:rPr lang="en-US" dirty="0" smtClean="0"/>
              <a:t>Clear Sky Radiances</a:t>
            </a:r>
          </a:p>
          <a:p>
            <a:pPr lvl="1"/>
            <a:r>
              <a:rPr lang="en-US" dirty="0" smtClean="0"/>
              <a:t>ISCCP will also produce similar clear sky values</a:t>
            </a:r>
          </a:p>
          <a:p>
            <a:pPr lvl="1"/>
            <a:r>
              <a:rPr lang="en-US" dirty="0" smtClean="0"/>
              <a:t>Inter-comparisons should be performed when complete.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 during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7990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Currently almost 3 channels have global coverage:</a:t>
            </a:r>
          </a:p>
          <a:p>
            <a:pPr lvl="1"/>
            <a:r>
              <a:rPr lang="en-US" dirty="0" smtClean="0"/>
              <a:t>IR Window, Visible and Water Vapor*</a:t>
            </a:r>
          </a:p>
          <a:p>
            <a:r>
              <a:rPr lang="en-US" dirty="0" smtClean="0"/>
              <a:t>Lots of new satellites coming, so potentially more channels will be global </a:t>
            </a:r>
          </a:p>
          <a:p>
            <a:pPr lvl="1"/>
            <a:r>
              <a:rPr lang="en-US" dirty="0" smtClean="0"/>
              <a:t>MSG – 12 channels (available now)</a:t>
            </a:r>
          </a:p>
          <a:p>
            <a:pPr lvl="1"/>
            <a:r>
              <a:rPr lang="en-US" dirty="0" err="1" smtClean="0"/>
              <a:t>Himawari</a:t>
            </a:r>
            <a:r>
              <a:rPr lang="en-US" dirty="0" smtClean="0"/>
              <a:t> 8 – 15 channels (launches this summer)</a:t>
            </a:r>
          </a:p>
          <a:p>
            <a:pPr lvl="1"/>
            <a:r>
              <a:rPr lang="en-US" dirty="0" smtClean="0"/>
              <a:t>GOES-R – 16 channels (launches in 2016)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future of ISCCP:</a:t>
            </a:r>
            <a:br>
              <a:rPr lang="en-US" dirty="0" smtClean="0"/>
            </a:br>
            <a:r>
              <a:rPr lang="en-US" dirty="0" smtClean="0"/>
              <a:t>New capabilities?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5562600"/>
            <a:ext cx="9060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*NOAA HIRS not actually at the HIRS/2 wavelength anymore, but could be simulated with AIRS and IASI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362410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 to reprocess ISCCP by end of year</a:t>
            </a:r>
          </a:p>
          <a:p>
            <a:pPr lvl="1"/>
            <a:r>
              <a:rPr lang="en-US" dirty="0" smtClean="0"/>
              <a:t>Higher resolution</a:t>
            </a:r>
          </a:p>
          <a:p>
            <a:pPr lvl="1"/>
            <a:r>
              <a:rPr lang="en-US" dirty="0" smtClean="0"/>
              <a:t>Extended period of record</a:t>
            </a:r>
          </a:p>
          <a:p>
            <a:pPr lvl="1"/>
            <a:r>
              <a:rPr lang="en-US" dirty="0" smtClean="0"/>
              <a:t>More products</a:t>
            </a:r>
          </a:p>
          <a:p>
            <a:pPr lvl="1"/>
            <a:r>
              <a:rPr lang="en-US" dirty="0" smtClean="0"/>
              <a:t>New ISCCP production site</a:t>
            </a:r>
          </a:p>
          <a:p>
            <a:r>
              <a:rPr lang="en-US" dirty="0" smtClean="0"/>
              <a:t>Requires continued collaboration</a:t>
            </a:r>
          </a:p>
          <a:p>
            <a:pPr lvl="1"/>
            <a:r>
              <a:rPr lang="en-US" dirty="0" smtClean="0"/>
              <a:t>Agencies that provide data</a:t>
            </a:r>
          </a:p>
          <a:p>
            <a:r>
              <a:rPr lang="en-US" dirty="0" smtClean="0"/>
              <a:t>Need to plan for future capabilities</a:t>
            </a:r>
          </a:p>
          <a:p>
            <a:pPr lvl="1"/>
            <a:r>
              <a:rPr lang="en-US" dirty="0" smtClean="0"/>
              <a:t>New </a:t>
            </a:r>
            <a:r>
              <a:rPr lang="en-US" dirty="0"/>
              <a:t>g</a:t>
            </a:r>
            <a:r>
              <a:rPr lang="en-US" dirty="0" smtClean="0"/>
              <a:t>eostationary satellites may mean more coverage of other channels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0445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ISCCP Background</a:t>
            </a:r>
          </a:p>
          <a:p>
            <a:r>
              <a:rPr lang="en-US" dirty="0" smtClean="0"/>
              <a:t>Activities in 2014</a:t>
            </a:r>
          </a:p>
          <a:p>
            <a:r>
              <a:rPr lang="en-US" dirty="0" smtClean="0"/>
              <a:t>Plans for 2015</a:t>
            </a:r>
          </a:p>
          <a:p>
            <a:r>
              <a:rPr lang="en-US" dirty="0" smtClean="0"/>
              <a:t>Potential interactions with other SCOPE-CM projects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3810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City College New York</a:t>
            </a:r>
          </a:p>
          <a:p>
            <a:pPr lvl="1"/>
            <a:r>
              <a:rPr lang="en-US" dirty="0" smtClean="0"/>
              <a:t>William Rossow</a:t>
            </a:r>
          </a:p>
          <a:p>
            <a:r>
              <a:rPr lang="en-US" dirty="0" smtClean="0"/>
              <a:t>NOAA/NCDC</a:t>
            </a:r>
          </a:p>
          <a:p>
            <a:pPr lvl="1"/>
            <a:r>
              <a:rPr lang="en-US" dirty="0" smtClean="0"/>
              <a:t>Ken Knapp, Alisa Young</a:t>
            </a:r>
          </a:p>
          <a:p>
            <a:r>
              <a:rPr lang="en-US" dirty="0" smtClean="0"/>
              <a:t>EUMETSAT</a:t>
            </a:r>
          </a:p>
          <a:p>
            <a:pPr lvl="1"/>
            <a:r>
              <a:rPr lang="en-US" dirty="0" err="1" smtClean="0"/>
              <a:t>Harald</a:t>
            </a:r>
            <a:r>
              <a:rPr lang="en-US" dirty="0" smtClean="0"/>
              <a:t> </a:t>
            </a:r>
            <a:r>
              <a:rPr lang="en-US" dirty="0" err="1" smtClean="0"/>
              <a:t>Rothfuss</a:t>
            </a:r>
            <a:endParaRPr lang="en-US" dirty="0" smtClean="0"/>
          </a:p>
          <a:p>
            <a:r>
              <a:rPr lang="en-US" dirty="0" smtClean="0"/>
              <a:t>JMA</a:t>
            </a:r>
          </a:p>
          <a:p>
            <a:pPr lvl="1"/>
            <a:r>
              <a:rPr lang="en-US" dirty="0"/>
              <a:t>Hiroaki </a:t>
            </a:r>
            <a:r>
              <a:rPr lang="en-US" dirty="0" err="1" smtClean="0"/>
              <a:t>Tsuchiyama</a:t>
            </a:r>
            <a:endParaRPr lang="en-US" dirty="0" smtClean="0"/>
          </a:p>
          <a:p>
            <a:r>
              <a:rPr lang="en-US" dirty="0" smtClean="0"/>
              <a:t>CMA</a:t>
            </a:r>
          </a:p>
          <a:p>
            <a:pPr lvl="1"/>
            <a:r>
              <a:rPr lang="en-GB" dirty="0"/>
              <a:t>Liu Jian</a:t>
            </a:r>
            <a:endParaRPr lang="en-US" dirty="0"/>
          </a:p>
          <a:p>
            <a:r>
              <a:rPr lang="en-US" dirty="0" smtClean="0"/>
              <a:t>INPE</a:t>
            </a:r>
          </a:p>
          <a:p>
            <a:pPr lvl="1"/>
            <a:r>
              <a:rPr lang="en-GB" dirty="0"/>
              <a:t>Nelson de Jesus Ferreira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SCOPE-CM ISCCP Personnel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0457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NOAA Climate Data Record Program</a:t>
            </a:r>
          </a:p>
          <a:p>
            <a:pPr lvl="1"/>
            <a:r>
              <a:rPr lang="en-US" dirty="0" smtClean="0"/>
              <a:t>Provides some funds to W. Rossow for transfer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Agency support</a:t>
            </a:r>
          </a:p>
          <a:p>
            <a:pPr lvl="1"/>
            <a:r>
              <a:rPr lang="en-US" dirty="0" smtClean="0"/>
              <a:t>Each agency has faithfully provided data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4937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Capture capability at NCDC to process ISCCP</a:t>
            </a:r>
          </a:p>
          <a:p>
            <a:endParaRPr lang="en-US" dirty="0" smtClean="0"/>
          </a:p>
          <a:p>
            <a:r>
              <a:rPr lang="en-US" dirty="0"/>
              <a:t>Extend record of ISCCP </a:t>
            </a:r>
            <a:r>
              <a:rPr lang="en-US" dirty="0" smtClean="0"/>
              <a:t>Processing </a:t>
            </a:r>
          </a:p>
          <a:p>
            <a:pPr lvl="1"/>
            <a:r>
              <a:rPr lang="en-US" dirty="0" smtClean="0"/>
              <a:t>currently 1983-2009</a:t>
            </a:r>
          </a:p>
          <a:p>
            <a:pPr lvl="1"/>
            <a:r>
              <a:rPr lang="en-US" dirty="0" smtClean="0"/>
              <a:t>~1981-2014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Increase ISCCP capability</a:t>
            </a:r>
          </a:p>
          <a:p>
            <a:pPr lvl="1"/>
            <a:r>
              <a:rPr lang="en-US" dirty="0" smtClean="0"/>
              <a:t>Higher spatial resolution than before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Maintain capability to extend record</a:t>
            </a:r>
          </a:p>
          <a:p>
            <a:pPr lvl="1"/>
            <a:r>
              <a:rPr lang="en-US" dirty="0" smtClean="0"/>
              <a:t>Develop processes to not only perform initial reprocessing but keep the record current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054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791200" cy="4525963"/>
          </a:xfrm>
        </p:spPr>
        <p:txBody>
          <a:bodyPr/>
          <a:lstStyle/>
          <a:p>
            <a:r>
              <a:rPr lang="en-US" dirty="0" smtClean="0"/>
              <a:t>Requires international collaboration</a:t>
            </a:r>
          </a:p>
          <a:p>
            <a:pPr lvl="1"/>
            <a:r>
              <a:rPr lang="en-US" dirty="0" smtClean="0"/>
              <a:t>Image scene scheduling (3-hr full disk scans)</a:t>
            </a:r>
          </a:p>
          <a:p>
            <a:pPr lvl="1"/>
            <a:r>
              <a:rPr lang="en-US" dirty="0" smtClean="0"/>
              <a:t>Sharing of …</a:t>
            </a:r>
          </a:p>
          <a:p>
            <a:pPr lvl="2"/>
            <a:r>
              <a:rPr lang="en-US" dirty="0" smtClean="0"/>
              <a:t>Data</a:t>
            </a:r>
          </a:p>
          <a:p>
            <a:pPr lvl="2"/>
            <a:r>
              <a:rPr lang="en-US" dirty="0" smtClean="0"/>
              <a:t>Calibration results</a:t>
            </a:r>
          </a:p>
          <a:p>
            <a:pPr lvl="2"/>
            <a:r>
              <a:rPr lang="en-US" dirty="0" smtClean="0"/>
              <a:t>Processing</a:t>
            </a:r>
          </a:p>
          <a:p>
            <a:pPr lvl="2"/>
            <a:r>
              <a:rPr lang="en-US" dirty="0" smtClean="0"/>
              <a:t>Format requirements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ISCCP is truly international</a:t>
            </a:r>
            <a:endParaRPr lang="en-US" dirty="0"/>
          </a:p>
        </p:txBody>
      </p:sp>
      <p:pic>
        <p:nvPicPr>
          <p:cNvPr id="4" name="Picture 3" descr="C:\Users\Ken.Knapp.NCDC\Desktop\GriSat\isccp_coverage_VZA60_nolegend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178" t="8098" r="14887" b="5455"/>
          <a:stretch/>
        </p:blipFill>
        <p:spPr bwMode="auto">
          <a:xfrm>
            <a:off x="6324600" y="1676400"/>
            <a:ext cx="2333625" cy="403415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366106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200" b="1" dirty="0" smtClean="0"/>
              <a:t>NEW ISCCP DATA PRODUCTS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33400"/>
            <a:ext cx="9144000" cy="6324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b="1" dirty="0" smtClean="0">
                <a:solidFill>
                  <a:srgbClr val="FF0000"/>
                </a:solidFill>
              </a:rPr>
              <a:t>B1U</a:t>
            </a:r>
            <a:r>
              <a:rPr lang="en-US" sz="2000" dirty="0" smtClean="0"/>
              <a:t> Radiances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b="1" dirty="0" smtClean="0">
                <a:solidFill>
                  <a:srgbClr val="FF0000"/>
                </a:solidFill>
              </a:rPr>
              <a:t>ANCILLARY</a:t>
            </a:r>
            <a:r>
              <a:rPr lang="en-US" sz="2000" dirty="0" smtClean="0"/>
              <a:t>: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600" dirty="0" err="1" smtClean="0"/>
              <a:t>Lnd</a:t>
            </a:r>
            <a:r>
              <a:rPr lang="en-US" sz="1600" dirty="0" smtClean="0"/>
              <a:t>/</a:t>
            </a:r>
            <a:r>
              <a:rPr lang="en-US" sz="1600" dirty="0" err="1" smtClean="0"/>
              <a:t>Wtr</a:t>
            </a:r>
            <a:r>
              <a:rPr lang="en-US" sz="1600" dirty="0" smtClean="0"/>
              <a:t> Mask &amp; Topography,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600" dirty="0" err="1" smtClean="0"/>
              <a:t>Landcover</a:t>
            </a:r>
            <a:r>
              <a:rPr lang="en-US" sz="1600" dirty="0" smtClean="0"/>
              <a:t>, Ozone,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600" dirty="0" smtClean="0"/>
              <a:t>Merged Snow-Ice,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600" dirty="0" smtClean="0"/>
              <a:t>Atmospheric Temperature &amp; Humidity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b="1" dirty="0" smtClean="0">
                <a:solidFill>
                  <a:srgbClr val="FF0000"/>
                </a:solidFill>
              </a:rPr>
              <a:t>Pixel-scale products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600" b="1" dirty="0" smtClean="0">
                <a:solidFill>
                  <a:schemeClr val="bg1">
                    <a:lumMod val="75000"/>
                  </a:schemeClr>
                </a:solidFill>
              </a:rPr>
              <a:t>HXS</a:t>
            </a:r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: high-res, pixel (10 km), single-satellite  (like old DX)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600" b="1" dirty="0" smtClean="0">
                <a:solidFill>
                  <a:srgbClr val="FF0000"/>
                </a:solidFill>
              </a:rPr>
              <a:t>HXG</a:t>
            </a:r>
            <a:r>
              <a:rPr lang="en-US" sz="1600" dirty="0" smtClean="0"/>
              <a:t>: high-res, pixel, global  (global-DX reduced to common variables, in </a:t>
            </a:r>
            <a:r>
              <a:rPr lang="en-US" sz="1600" dirty="0" err="1" smtClean="0"/>
              <a:t>netCDF</a:t>
            </a:r>
            <a:r>
              <a:rPr lang="en-US" sz="1600" dirty="0" smtClean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All gridded products in </a:t>
            </a:r>
            <a:r>
              <a:rPr lang="en-US" sz="2000" dirty="0" err="1" smtClean="0"/>
              <a:t>netCDF</a:t>
            </a:r>
            <a:endParaRPr lang="en-US" sz="2000" dirty="0" smtClean="0"/>
          </a:p>
          <a:p>
            <a:pPr lvl="1">
              <a:lnSpc>
                <a:spcPct val="90000"/>
              </a:lnSpc>
              <a:defRPr/>
            </a:pPr>
            <a:r>
              <a:rPr lang="en-US" sz="1600" b="1" dirty="0" smtClean="0">
                <a:solidFill>
                  <a:schemeClr val="bg1">
                    <a:lumMod val="75000"/>
                  </a:schemeClr>
                </a:solidFill>
              </a:rPr>
              <a:t>HGS</a:t>
            </a:r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: high-res, gridded (1°), single-satellite  		(DS-plus)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600" b="1" dirty="0" smtClean="0">
                <a:solidFill>
                  <a:srgbClr val="FF0000"/>
                </a:solidFill>
              </a:rPr>
              <a:t>HGG</a:t>
            </a:r>
            <a:r>
              <a:rPr lang="en-US" sz="1600" dirty="0" smtClean="0"/>
              <a:t>: high-res, gridded, global  			(like old </a:t>
            </a:r>
            <a:r>
              <a:rPr lang="en-US" sz="1600" b="1" dirty="0" smtClean="0"/>
              <a:t>D1</a:t>
            </a:r>
            <a:r>
              <a:rPr lang="en-US" sz="1600" dirty="0" smtClean="0"/>
              <a:t>, merged DS)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600" b="1" dirty="0" smtClean="0">
                <a:solidFill>
                  <a:srgbClr val="FF0000"/>
                </a:solidFill>
              </a:rPr>
              <a:t>HGH</a:t>
            </a:r>
            <a:r>
              <a:rPr lang="en-US" sz="1600" dirty="0" smtClean="0"/>
              <a:t>: high-res, gridded, hourly-monthly mean  		(like old </a:t>
            </a:r>
            <a:r>
              <a:rPr lang="en-US" sz="1600" b="1" dirty="0" smtClean="0"/>
              <a:t>D2</a:t>
            </a:r>
            <a:r>
              <a:rPr lang="en-US" sz="1600" dirty="0" smtClean="0"/>
              <a:t>)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600" b="1" dirty="0" smtClean="0">
                <a:solidFill>
                  <a:srgbClr val="FF0000"/>
                </a:solidFill>
              </a:rPr>
              <a:t>HGM</a:t>
            </a:r>
            <a:r>
              <a:rPr lang="en-US" sz="1600" dirty="0" smtClean="0"/>
              <a:t>: high-res, gridded, monthly-mean  		(like old </a:t>
            </a:r>
            <a:r>
              <a:rPr lang="en-US" sz="1600" b="1" dirty="0" smtClean="0"/>
              <a:t>D3</a:t>
            </a:r>
            <a:r>
              <a:rPr lang="en-US" sz="1600" dirty="0" smtClean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20459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ISCCP Background</a:t>
            </a:r>
          </a:p>
          <a:p>
            <a:r>
              <a:rPr lang="en-US" u="sng" dirty="0" smtClean="0"/>
              <a:t>Activities in 2014</a:t>
            </a:r>
          </a:p>
          <a:p>
            <a:r>
              <a:rPr lang="en-US" dirty="0" smtClean="0"/>
              <a:t>Plans for 2015</a:t>
            </a:r>
          </a:p>
          <a:p>
            <a:r>
              <a:rPr lang="en-US" dirty="0" smtClean="0"/>
              <a:t>Potential interactions with other SCOPE-CM projects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5618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Input data</a:t>
            </a:r>
          </a:p>
          <a:p>
            <a:pPr lvl="1"/>
            <a:r>
              <a:rPr lang="en-US" dirty="0" smtClean="0"/>
              <a:t>NCDC reprocessed atmospheric data (temperature and humidity profiles) for </a:t>
            </a:r>
            <a:r>
              <a:rPr lang="en-US" dirty="0" err="1" smtClean="0"/>
              <a:t>Rossow</a:t>
            </a:r>
            <a:endParaRPr lang="en-US" dirty="0" smtClean="0"/>
          </a:p>
          <a:p>
            <a:pPr lvl="1"/>
            <a:r>
              <a:rPr lang="en-US" dirty="0" err="1" smtClean="0"/>
              <a:t>Rossow’s</a:t>
            </a:r>
            <a:r>
              <a:rPr lang="en-US" dirty="0" smtClean="0"/>
              <a:t> group has prepared all ancillary files for processing</a:t>
            </a:r>
          </a:p>
          <a:p>
            <a:r>
              <a:rPr lang="en-US" dirty="0" smtClean="0"/>
              <a:t>Processing Capability</a:t>
            </a:r>
          </a:p>
          <a:p>
            <a:pPr lvl="1"/>
            <a:r>
              <a:rPr lang="en-US" dirty="0" smtClean="0"/>
              <a:t>Developed Quality Control (QC) Algorithm</a:t>
            </a:r>
          </a:p>
          <a:p>
            <a:pPr lvl="1"/>
            <a:r>
              <a:rPr lang="en-US" dirty="0" smtClean="0"/>
              <a:t>Ported code to run at NCDC</a:t>
            </a:r>
          </a:p>
          <a:p>
            <a:pPr lvl="1"/>
            <a:r>
              <a:rPr lang="en-US" dirty="0" smtClean="0"/>
              <a:t>Tested one initial month and verified</a:t>
            </a:r>
          </a:p>
          <a:p>
            <a:r>
              <a:rPr lang="en-US" dirty="0" smtClean="0"/>
              <a:t>Progress (current status)</a:t>
            </a:r>
          </a:p>
          <a:p>
            <a:pPr lvl="1"/>
            <a:r>
              <a:rPr lang="en-US" dirty="0" err="1" smtClean="0"/>
              <a:t>QCing</a:t>
            </a:r>
            <a:r>
              <a:rPr lang="en-US" dirty="0" smtClean="0"/>
              <a:t> Geostationary and AVHRR files (nearly 2 decades complete)</a:t>
            </a:r>
          </a:p>
          <a:p>
            <a:pPr lvl="1"/>
            <a:r>
              <a:rPr lang="en-US" dirty="0" smtClean="0"/>
              <a:t>Testing production (nearly 1 decade complete)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Progress during 2014 </a:t>
            </a:r>
            <a:br>
              <a:rPr lang="en-US" dirty="0" smtClean="0"/>
            </a:br>
            <a:r>
              <a:rPr lang="en-US" dirty="0" smtClean="0"/>
              <a:t>(through Feb. 2015)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070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2485</TotalTime>
  <Words>566</Words>
  <Application>Microsoft Office PowerPoint</Application>
  <PresentationFormat>On-screen Show (4:3)</PresentationFormat>
  <Paragraphs>133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Sustained production of the International Satellite Cloud Climatology Project  (ISCCP) cloud products</vt:lpstr>
      <vt:lpstr>Overview</vt:lpstr>
      <vt:lpstr>SCOPE-CM ISCCP Personnel</vt:lpstr>
      <vt:lpstr>Current Support</vt:lpstr>
      <vt:lpstr>Motivation</vt:lpstr>
      <vt:lpstr>ISCCP is truly international</vt:lpstr>
      <vt:lpstr>NEW ISCCP DATA PRODUCTS</vt:lpstr>
      <vt:lpstr>Overview</vt:lpstr>
      <vt:lpstr>Progress during 2014  (through Feb. 2015)</vt:lpstr>
      <vt:lpstr>Overview</vt:lpstr>
      <vt:lpstr>Plans for 2015</vt:lpstr>
      <vt:lpstr>Overview</vt:lpstr>
      <vt:lpstr>Progress during 2014</vt:lpstr>
      <vt:lpstr>The future of ISCCP: New capabilities?</vt:lpstr>
      <vt:lpstr>Summary</vt:lpstr>
    </vt:vector>
  </TitlesOfParts>
  <Company>NCDC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Sustained production of the International Satellite Cloud Climatology Project (ISCCP) cloud products</dc:title>
  <dc:creator>Ken Knapp</dc:creator>
  <cp:lastModifiedBy>Marie Doutriaux Boucher</cp:lastModifiedBy>
  <cp:revision>15</cp:revision>
  <dcterms:created xsi:type="dcterms:W3CDTF">2014-02-27T20:52:06Z</dcterms:created>
  <dcterms:modified xsi:type="dcterms:W3CDTF">2015-03-20T12:26:52Z</dcterms:modified>
</cp:coreProperties>
</file>