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  <p:sldMasterId id="2147483650" r:id="rId2"/>
  </p:sldMasterIdLst>
  <p:notesMasterIdLst>
    <p:notesMasterId r:id="rId29"/>
  </p:notesMasterIdLst>
  <p:sldIdLst>
    <p:sldId id="256" r:id="rId3"/>
    <p:sldId id="295" r:id="rId4"/>
    <p:sldId id="299" r:id="rId5"/>
    <p:sldId id="300" r:id="rId6"/>
    <p:sldId id="306" r:id="rId7"/>
    <p:sldId id="308" r:id="rId8"/>
    <p:sldId id="307" r:id="rId9"/>
    <p:sldId id="322" r:id="rId10"/>
    <p:sldId id="323" r:id="rId11"/>
    <p:sldId id="301" r:id="rId12"/>
    <p:sldId id="309" r:id="rId13"/>
    <p:sldId id="310" r:id="rId14"/>
    <p:sldId id="311" r:id="rId15"/>
    <p:sldId id="318" r:id="rId16"/>
    <p:sldId id="319" r:id="rId17"/>
    <p:sldId id="320" r:id="rId18"/>
    <p:sldId id="321" r:id="rId19"/>
    <p:sldId id="302" r:id="rId20"/>
    <p:sldId id="312" r:id="rId21"/>
    <p:sldId id="313" r:id="rId22"/>
    <p:sldId id="303" r:id="rId23"/>
    <p:sldId id="314" r:id="rId24"/>
    <p:sldId id="315" r:id="rId25"/>
    <p:sldId id="316" r:id="rId26"/>
    <p:sldId id="324" r:id="rId27"/>
    <p:sldId id="317" r:id="rId28"/>
  </p:sldIdLst>
  <p:sldSz cx="9144000" cy="6858000" type="screen4x3"/>
  <p:notesSz cx="7099300" cy="10234613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llanmörkt forma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1" d="100"/>
          <a:sy n="81" d="100"/>
        </p:scale>
        <p:origin x="-1848" y="-648"/>
      </p:cViewPr>
      <p:guideLst>
        <p:guide orient="horz" pos="2160"/>
        <p:guide orient="horz" pos="1798"/>
        <p:guide orient="horz" pos="1914"/>
        <p:guide pos="339"/>
        <p:guide pos="550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 smtClean="0"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 smtClean="0"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 smtClean="0"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 smtClean="0"/>
            </a:lvl1pPr>
          </a:lstStyle>
          <a:p>
            <a:pPr>
              <a:defRPr/>
            </a:pPr>
            <a:fld id="{15FFA5FE-87AD-4DA6-9A2E-D30237E2C1E1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792260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FFA5FE-87AD-4DA6-9A2E-D30237E2C1E1}" type="slidenum">
              <a:rPr lang="sv-SE" smtClean="0"/>
              <a:pPr>
                <a:defRPr/>
              </a:pPr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49122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FFA5FE-87AD-4DA6-9A2E-D30237E2C1E1}" type="slidenum">
              <a:rPr lang="sv-SE" smtClean="0"/>
              <a:pPr>
                <a:defRPr/>
              </a:pPr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7254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FFA5FE-87AD-4DA6-9A2E-D30237E2C1E1}" type="slidenum">
              <a:rPr lang="sv-SE" smtClean="0"/>
              <a:pPr>
                <a:defRPr/>
              </a:pPr>
              <a:t>22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7254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FFA5FE-87AD-4DA6-9A2E-D30237E2C1E1}" type="slidenum">
              <a:rPr lang="sv-SE" smtClean="0"/>
              <a:pPr>
                <a:defRPr/>
              </a:pPr>
              <a:t>23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7254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FFA5FE-87AD-4DA6-9A2E-D30237E2C1E1}" type="slidenum">
              <a:rPr lang="sv-SE" smtClean="0"/>
              <a:pPr>
                <a:defRPr/>
              </a:pPr>
              <a:t>24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72545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FFA5FE-87AD-4DA6-9A2E-D30237E2C1E1}" type="slidenum">
              <a:rPr lang="sv-SE" smtClean="0"/>
              <a:pPr>
                <a:defRPr/>
              </a:pPr>
              <a:t>25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72545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FFA5FE-87AD-4DA6-9A2E-D30237E2C1E1}" type="slidenum">
              <a:rPr lang="sv-SE" smtClean="0"/>
              <a:pPr>
                <a:defRPr/>
              </a:pPr>
              <a:t>26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7254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7" name="Picture 13" descr="front_whit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4288"/>
            <a:ext cx="9182100" cy="688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4" name="Picture 11" descr="SMHI Logotype_svart_new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63" y="293688"/>
            <a:ext cx="118586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3" y="2962275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/>
            </a:lvl1pPr>
          </a:lstStyle>
          <a:p>
            <a:pPr lvl="0"/>
            <a:r>
              <a:rPr lang="sv-SE" noProof="0" smtClean="0"/>
              <a:t>Klicka här för att ändra format</a:t>
            </a:r>
          </a:p>
        </p:txBody>
      </p:sp>
      <p:sp>
        <p:nvSpPr>
          <p:cNvPr id="368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3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latin typeface="Arial Black" pitchFamily="34" charset="0"/>
              </a:defRPr>
            </a:lvl1pPr>
          </a:lstStyle>
          <a:p>
            <a:pPr lvl="0"/>
            <a:r>
              <a:rPr lang="sv-SE" noProof="0" smtClean="0"/>
              <a:t>Klicka här för att ändra format på underrubrik i bakgrunden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ESA - CLOUD- CCI</a:t>
            </a:r>
            <a:endParaRPr lang="sv-S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D8A9C-38C7-4A0C-B2B1-37A0A9BBDF21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AF2B73-04A1-4D1C-9338-8DA1CEE4264C}" type="datetime1">
              <a:rPr lang="sv-SE" smtClean="0"/>
              <a:t>2015-02-27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6669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0" y="828675"/>
            <a:ext cx="1908175" cy="53800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8" y="828675"/>
            <a:ext cx="5573712" cy="538003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ESA - CLOUD- CCI</a:t>
            </a:r>
            <a:endParaRPr lang="sv-S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074959-2E62-418B-AA74-A92BDEAE2A0A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C48EF9-E931-4E5B-B090-3E4E135BACE2}" type="datetime1">
              <a:rPr lang="sv-SE" smtClean="0"/>
              <a:t>2015-02-27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39792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828675"/>
            <a:ext cx="7634287" cy="817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ESA - CLOUD- CCI</a:t>
            </a:r>
            <a:endParaRPr lang="sv-S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8338B4-5E8C-41F3-8010-3F6A1943E19A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7990C6-503F-41E6-8E7B-078F0A008C87}" type="datetime1">
              <a:rPr lang="sv-SE" smtClean="0"/>
              <a:t>2015-02-27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924893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2" name="Picture 14" descr="fro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Picture 5" descr="SMHI Logotype_white_ne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93688"/>
            <a:ext cx="119062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3" y="2962275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 smtClean="0"/>
              <a:t>Klicka här för att ändra format</a:t>
            </a: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3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sv-SE" noProof="0" smtClean="0"/>
              <a:t>Klicka här för att ändra format på underrubrik i bakgrunden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ESA - CLOUD- CCI</a:t>
            </a:r>
            <a:endParaRPr lang="sv-S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6C72C-8EEC-40CC-8E61-01681377D7D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E9FCD6-901A-4CB5-A302-3564087C578D}" type="datetime1">
              <a:rPr lang="sv-SE" smtClean="0"/>
              <a:t>2015-02-27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144699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ESA - CLOUD- CCI</a:t>
            </a:r>
            <a:endParaRPr lang="sv-S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96DE5-8AC3-44EB-9060-3BE435D794BD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C9262E-191B-4BCB-9D04-6FF914D77F9E}" type="datetime1">
              <a:rPr lang="sv-SE" smtClean="0"/>
              <a:t>2015-02-27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814324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8"/>
            <a:ext cx="3740150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ESA - CLOUD- CCI</a:t>
            </a:r>
            <a:endParaRPr lang="sv-S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9021D-92AD-478A-B95D-14EB6B4478BE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E11416-CCCE-4DD8-A506-F1E6A1B8BCF0}" type="datetime1">
              <a:rPr lang="sv-SE" smtClean="0"/>
              <a:t>2015-02-27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734221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ESA - CLOUD- CCI</a:t>
            </a:r>
            <a:endParaRPr lang="sv-SE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8BE2BC-E5A0-459E-9174-AA387440CD0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99C6BB-829D-4F81-9340-2E3270E2F613}" type="datetime1">
              <a:rPr lang="sv-SE" smtClean="0"/>
              <a:t>2015-02-27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065382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ESA - CLOUD- CCI</a:t>
            </a:r>
            <a:endParaRPr lang="sv-SE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00055-6DEB-42BD-9651-2667B6F4E1C6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7D369D-7333-45FE-B49C-2B05B47D95C9}" type="datetime1">
              <a:rPr lang="sv-SE" smtClean="0"/>
              <a:t>2015-02-27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473866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ESA - CLOUD- CCI</a:t>
            </a:r>
            <a:endParaRPr lang="sv-SE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B1867-C8B4-4B2B-AFE4-D4EA6979A5B1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757851-ED6C-4D97-893E-47E5826F8813}" type="datetime1">
              <a:rPr lang="sv-SE" smtClean="0"/>
              <a:t>2015-02-27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7685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ESA - CLOUD- CCI</a:t>
            </a:r>
            <a:endParaRPr lang="sv-S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957B1-77C0-4AA2-A551-BB9DB8EC2836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3561D0-481B-4DE2-BA6A-5D30BE00D7E5}" type="datetime1">
              <a:rPr lang="sv-SE" smtClean="0"/>
              <a:t>2015-02-27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163676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ESA - CLOUD- CCI</a:t>
            </a:r>
            <a:endParaRPr lang="sv-S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46AC6-1874-4291-8C9A-82E3EB7B4B8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D12685-F754-4441-BBEE-561400DB9ADE}" type="datetime1">
              <a:rPr lang="sv-SE" smtClean="0"/>
              <a:t>2015-02-27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072424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dirty="0" smtClean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ESA - CLOUD- CCI</a:t>
            </a:r>
            <a:endParaRPr lang="sv-S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337DA-EE7A-4590-AC01-B121396E2CF1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294AD6-A2E6-47A7-A1CE-912BA1275543}" type="datetime1">
              <a:rPr lang="sv-SE" smtClean="0"/>
              <a:t>2015-02-27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867308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ESA - CLOUD- CCI</a:t>
            </a:r>
            <a:endParaRPr lang="sv-S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F5403-AB56-4110-85EA-58767273ABCC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ADE3B9-0F35-40AC-9DFD-BD3AE5F45650}" type="datetime1">
              <a:rPr lang="sv-SE" smtClean="0"/>
              <a:t>2015-02-27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949132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0" y="828675"/>
            <a:ext cx="1908175" cy="529748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8" y="828675"/>
            <a:ext cx="5573712" cy="529748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ESA - CLOUD- CCI</a:t>
            </a:r>
            <a:endParaRPr lang="sv-S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8B2F8-0BEA-4A99-9E19-C03017F44E72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AD86D5-34BB-449C-82D7-D44A8625516F}" type="datetime1">
              <a:rPr lang="sv-SE" smtClean="0"/>
              <a:t>2015-02-27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190845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828675"/>
            <a:ext cx="7634287" cy="817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>
          <a:xfrm>
            <a:off x="431800" y="568325"/>
            <a:ext cx="6858000" cy="10795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ESA - CLOUD- CCI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>
          <a:xfrm>
            <a:off x="8234363" y="6548438"/>
            <a:ext cx="511175" cy="107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249D2-C16D-4EC5-908A-7E3E61BCC7E3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2"/>
          </p:nvPr>
        </p:nvSpPr>
        <p:spPr>
          <a:xfrm>
            <a:off x="431800" y="431800"/>
            <a:ext cx="2133600" cy="107950"/>
          </a:xfrm>
        </p:spPr>
        <p:txBody>
          <a:bodyPr/>
          <a:lstStyle>
            <a:lvl1pPr>
              <a:defRPr/>
            </a:lvl1pPr>
          </a:lstStyle>
          <a:p>
            <a:fld id="{B839F98D-8FCA-4FF3-AD89-90E495996FA8}" type="datetime1">
              <a:rPr lang="sv-SE" smtClean="0"/>
              <a:t>2015-02-27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03595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ESA - CLOUD- CCI</a:t>
            </a:r>
            <a:endParaRPr lang="sv-S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B440C-D868-40EB-8A8C-D9B8A9F0566F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194686-134E-4CC8-A81B-2CFF0DE86E88}" type="datetime1">
              <a:rPr lang="sv-SE" smtClean="0"/>
              <a:t>2015-02-27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45732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ESA - CLOUD- CCI</a:t>
            </a:r>
            <a:endParaRPr lang="sv-S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EC11E1-8607-4E6F-8B6D-6DA8D226217F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D79D18-1961-4779-9982-E54064ABD094}" type="datetime1">
              <a:rPr lang="sv-SE" smtClean="0"/>
              <a:t>2015-02-27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06531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ESA - CLOUD- CCI</a:t>
            </a:r>
            <a:endParaRPr lang="sv-SE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8726E9-04ED-4124-BCFB-11C0B9DB738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532977-5621-493C-A83D-9AA2C237795C}" type="datetime1">
              <a:rPr lang="sv-SE" smtClean="0"/>
              <a:t>2015-02-27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53352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ESA - CLOUD- CCI</a:t>
            </a:r>
            <a:endParaRPr lang="sv-SE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BDB5D-0C82-43F7-B6E5-E3A4198642B2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CF89A6-72B6-4B6C-AE9F-9077234A6AA3}" type="datetime1">
              <a:rPr lang="sv-SE" smtClean="0"/>
              <a:t>2015-02-27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19558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ESA - CLOUD- CCI</a:t>
            </a:r>
            <a:endParaRPr lang="sv-SE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AA786-1196-46B1-BE79-8D310900059F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E1E468-600B-4FD2-987D-21FC334BF8F3}" type="datetime1">
              <a:rPr lang="sv-SE" smtClean="0"/>
              <a:t>2015-02-27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24793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ESA - CLOUD- CCI</a:t>
            </a:r>
            <a:endParaRPr lang="sv-S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A903B0-1786-4CF1-A69F-4CFC072EA2DC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195E46-3473-42FB-A506-DC62BFEC77F5}" type="datetime1">
              <a:rPr lang="sv-SE" smtClean="0"/>
              <a:t>2015-02-27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94033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dirty="0" smtClean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ESA - CLOUD- CCI</a:t>
            </a:r>
            <a:endParaRPr lang="sv-S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36038-451C-4D71-A2EE-3CF32AC38FB5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E77EA7-10E1-447B-B316-614D0F16EAFB}" type="datetime1">
              <a:rPr lang="sv-SE" smtClean="0"/>
              <a:t>2015-02-27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68181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format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1722438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sv-SE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5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r>
              <a:rPr lang="sv-SE" dirty="0" smtClean="0"/>
              <a:t>ESA - CLOUD- CCI</a:t>
            </a:r>
            <a:endParaRPr lang="sv-SE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3" y="6548438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pPr>
              <a:defRPr/>
            </a:pPr>
            <a:fld id="{C949124D-09DE-4D59-9822-96C9149AA5DC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0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 dirty="0"/>
          </a:p>
        </p:txBody>
      </p:sp>
      <p:pic>
        <p:nvPicPr>
          <p:cNvPr id="2056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0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fld id="{3406112F-A14D-448B-BAFB-A6ECD0992179}" type="datetime1">
              <a:rPr lang="sv-SE" smtClean="0"/>
              <a:t>2015-02-27</a:t>
            </a:fld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87" r:id="rId2"/>
    <p:sldLayoutId id="2147483686" r:id="rId3"/>
    <p:sldLayoutId id="2147483685" r:id="rId4"/>
    <p:sldLayoutId id="2147483684" r:id="rId5"/>
    <p:sldLayoutId id="2147483683" r:id="rId6"/>
    <p:sldLayoutId id="2147483682" r:id="rId7"/>
    <p:sldLayoutId id="2147483681" r:id="rId8"/>
    <p:sldLayoutId id="2147483680" r:id="rId9"/>
    <p:sldLayoutId id="2147483679" r:id="rId10"/>
    <p:sldLayoutId id="2147483678" r:id="rId11"/>
    <p:sldLayoutId id="2147483677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format</a:t>
            </a:r>
          </a:p>
        </p:txBody>
      </p:sp>
      <p:sp>
        <p:nvSpPr>
          <p:cNvPr id="308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1722438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sv-SE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5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r>
              <a:rPr lang="sv-SE" dirty="0" smtClean="0"/>
              <a:t>ESA - CLOUD- CCI</a:t>
            </a:r>
            <a:endParaRPr lang="sv-SE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3" y="6548438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pPr>
              <a:defRPr/>
            </a:pPr>
            <a:fld id="{B63A893D-36DC-4BEA-9D04-FEC2CD6254CF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0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 dirty="0"/>
          </a:p>
        </p:txBody>
      </p:sp>
      <p:pic>
        <p:nvPicPr>
          <p:cNvPr id="3093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0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fld id="{C5A7902D-4788-4486-9B53-9E6068A23589}" type="datetime1">
              <a:rPr lang="sv-SE" smtClean="0"/>
              <a:t>2015-02-27</a:t>
            </a:fld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97" r:id="rId2"/>
    <p:sldLayoutId id="2147483696" r:id="rId3"/>
    <p:sldLayoutId id="2147483695" r:id="rId4"/>
    <p:sldLayoutId id="2147483694" r:id="rId5"/>
    <p:sldLayoutId id="2147483693" r:id="rId6"/>
    <p:sldLayoutId id="2147483692" r:id="rId7"/>
    <p:sldLayoutId id="2147483691" r:id="rId8"/>
    <p:sldLayoutId id="2147483690" r:id="rId9"/>
    <p:sldLayoutId id="2147483689" r:id="rId10"/>
    <p:sldLayoutId id="2147483688" r:id="rId11"/>
    <p:sldLayoutId id="2147483698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pygac.readthedocs.org/en/pre-master/" TargetMode="Externa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"/><Relationship Id="rId2" Type="http://schemas.openxmlformats.org/officeDocument/2006/relationships/image" Target="../media/image15.tif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7.t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7078" y="2789932"/>
            <a:ext cx="8226425" cy="1470025"/>
          </a:xfrm>
        </p:spPr>
        <p:txBody>
          <a:bodyPr/>
          <a:lstStyle/>
          <a:p>
            <a:pPr algn="ctr"/>
            <a:r>
              <a:rPr lang="en-US" dirty="0" smtClean="0"/>
              <a:t>Advancing the AVHRR FCDR – a SCOPE-CM cooperation project between EUMETSAT, NOAA and ESA</a:t>
            </a:r>
            <a:br>
              <a:rPr lang="en-US" dirty="0" smtClean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>Status report for SEP-10 meeting, Geneva</a:t>
            </a:r>
            <a:br>
              <a:rPr lang="en-US" sz="1800" dirty="0" smtClean="0"/>
            </a:br>
            <a:r>
              <a:rPr lang="en-US" sz="1800" dirty="0" smtClean="0"/>
              <a:t>23-24 March 2015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4787" y="5387950"/>
            <a:ext cx="8213725" cy="561975"/>
          </a:xfrm>
        </p:spPr>
        <p:txBody>
          <a:bodyPr/>
          <a:lstStyle/>
          <a:p>
            <a:pPr algn="ctr"/>
            <a:r>
              <a:rPr lang="en-US" sz="1600" dirty="0"/>
              <a:t>K</a:t>
            </a:r>
            <a:r>
              <a:rPr lang="en-US" sz="1600" dirty="0" smtClean="0"/>
              <a:t>arl-Göran </a:t>
            </a:r>
            <a:r>
              <a:rPr lang="en-US" sz="1600" dirty="0" err="1" smtClean="0"/>
              <a:t>Karlsson</a:t>
            </a:r>
            <a:endParaRPr lang="en-US" sz="1600" dirty="0" smtClean="0"/>
          </a:p>
          <a:p>
            <a:pPr algn="ctr"/>
            <a:r>
              <a:rPr lang="en-US" sz="1600" dirty="0" smtClean="0"/>
              <a:t>SMHI</a:t>
            </a:r>
            <a:r>
              <a:rPr lang="en-US" sz="1600" dirty="0"/>
              <a:t>, Norrköping, </a:t>
            </a:r>
            <a:r>
              <a:rPr lang="en-US" sz="1600" dirty="0" smtClean="0"/>
              <a:t>Sweden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714" y="1279618"/>
            <a:ext cx="1358283" cy="597307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510" y="1423790"/>
            <a:ext cx="2547586" cy="1067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http://www.renci.org/wp-content/uploads/2009/06/noaa_logo2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71" y="1121576"/>
            <a:ext cx="2235448" cy="159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714" y="1957329"/>
            <a:ext cx="1325269" cy="780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pPr>
              <a:defRPr/>
            </a:pPr>
            <a:fld id="{7522BD84-9638-4B2C-ACE6-740544956123}" type="slidenum">
              <a:rPr lang="sv-SE"/>
              <a:pPr>
                <a:defRPr/>
              </a:pPr>
              <a:t>10</a:t>
            </a:fld>
            <a:endParaRPr lang="sv-S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607798" y="249381"/>
            <a:ext cx="6716638" cy="429636"/>
          </a:xfrm>
        </p:spPr>
        <p:txBody>
          <a:bodyPr/>
          <a:lstStyle/>
          <a:p>
            <a:r>
              <a:rPr lang="en-US" dirty="0" err="1" smtClean="0"/>
              <a:t>Timeplan</a:t>
            </a:r>
            <a:r>
              <a:rPr lang="en-US" dirty="0" smtClean="0"/>
              <a:t> and responsibilities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433926" y="2381876"/>
            <a:ext cx="678890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v-SE" sz="2000" b="1" dirty="0" err="1" smtClean="0"/>
              <a:t>Responsible</a:t>
            </a:r>
            <a:r>
              <a:rPr lang="sv-SE" sz="2000" b="1" dirty="0" smtClean="0"/>
              <a:t> partner:	 ESA (ESA-SST-CCI, Jon Mittaz)</a:t>
            </a:r>
            <a:endParaRPr lang="sv-SE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ruta 7"/>
          <p:cNvSpPr txBox="1"/>
          <p:nvPr/>
        </p:nvSpPr>
        <p:spPr>
          <a:xfrm>
            <a:off x="433927" y="3058169"/>
            <a:ext cx="678890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v-SE" sz="2000" b="1" dirty="0" err="1" smtClean="0"/>
              <a:t>Planned</a:t>
            </a:r>
            <a:r>
              <a:rPr lang="sv-SE" sz="2000" b="1" dirty="0" smtClean="0"/>
              <a:t> end:	 June 2015</a:t>
            </a:r>
            <a:endParaRPr lang="sv-SE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803564" y="3989565"/>
            <a:ext cx="7195127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spcBef>
                <a:spcPts val="600"/>
              </a:spcBef>
              <a:spcAft>
                <a:spcPts val="600"/>
              </a:spcAft>
              <a:tabLst>
                <a:tab pos="450215" algn="l"/>
              </a:tabLst>
            </a:pPr>
            <a:r>
              <a:rPr lang="en-US" sz="2400" b="1" cap="all" dirty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gradFill>
                  <a:gsLst>
                    <a:gs pos="0">
                      <a:srgbClr val="381563"/>
                    </a:gs>
                    <a:gs pos="43000">
                      <a:srgbClr val="7B34D2"/>
                    </a:gs>
                    <a:gs pos="48000">
                      <a:srgbClr val="7230C3"/>
                    </a:gs>
                    <a:gs pos="100000">
                      <a:srgbClr val="381563"/>
                    </a:gs>
                  </a:gsLst>
                  <a:lin ang="5400000" scaled="0"/>
                </a:gradFill>
                <a:effectLst>
                  <a:reflection blurRad="12700" stA="28000" endPos="45000" dist="1003" dir="5400000" sy="-100000" algn="bl"/>
                </a:effectLst>
                <a:highlight>
                  <a:srgbClr val="FFFF00"/>
                </a:highlight>
                <a:latin typeface="Times New Roman"/>
                <a:ea typeface="Times New Roman"/>
              </a:rPr>
              <a:t>Tentative AVHRR FCDR Release </a:t>
            </a:r>
            <a:r>
              <a:rPr lang="en-US" sz="2400" b="1" cap="all" dirty="0" smtClean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gradFill>
                  <a:gsLst>
                    <a:gs pos="0">
                      <a:srgbClr val="381563"/>
                    </a:gs>
                    <a:gs pos="43000">
                      <a:srgbClr val="7B34D2"/>
                    </a:gs>
                    <a:gs pos="48000">
                      <a:srgbClr val="7230C3"/>
                    </a:gs>
                    <a:gs pos="100000">
                      <a:srgbClr val="381563"/>
                    </a:gs>
                  </a:gsLst>
                  <a:lin ang="5400000" scaled="0"/>
                </a:gradFill>
                <a:effectLst>
                  <a:reflection blurRad="12700" stA="28000" endPos="45000" dist="1003" dir="5400000" sy="-100000" algn="bl"/>
                </a:effectLst>
                <a:highlight>
                  <a:srgbClr val="FFFF00"/>
                </a:highlight>
                <a:latin typeface="Times New Roman"/>
                <a:ea typeface="Times New Roman"/>
              </a:rPr>
              <a:t>2</a:t>
            </a:r>
            <a:endParaRPr lang="sv-SE" sz="2400" dirty="0">
              <a:latin typeface="Times New Roman"/>
              <a:ea typeface="Times New Roman"/>
            </a:endParaRPr>
          </a:p>
          <a:p>
            <a:pPr marL="457200" algn="just">
              <a:spcBef>
                <a:spcPts val="600"/>
              </a:spcBef>
              <a:spcAft>
                <a:spcPts val="600"/>
              </a:spcAft>
              <a:tabLst>
                <a:tab pos="450215" algn="l"/>
              </a:tabLst>
            </a:pPr>
            <a:r>
              <a:rPr lang="en-US" sz="2400" b="1" cap="all" dirty="0" smtClean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gradFill>
                  <a:gsLst>
                    <a:gs pos="0">
                      <a:srgbClr val="381563"/>
                    </a:gs>
                    <a:gs pos="43000">
                      <a:srgbClr val="7B34D2"/>
                    </a:gs>
                    <a:gs pos="48000">
                      <a:srgbClr val="7230C3"/>
                    </a:gs>
                    <a:gs pos="100000">
                      <a:srgbClr val="381563"/>
                    </a:gs>
                  </a:gsLst>
                  <a:lin ang="5400000" scaled="0"/>
                </a:gradFill>
                <a:effectLst>
                  <a:reflection blurRad="12700" stA="28000" endPos="45000" dist="1003" dir="5400000" sy="-100000" algn="bl"/>
                </a:effectLst>
                <a:latin typeface="Times New Roman"/>
                <a:ea typeface="Times New Roman"/>
              </a:rPr>
              <a:t>Jul 2015 infrared CALIBRATION </a:t>
            </a:r>
            <a:r>
              <a:rPr lang="en-US" sz="2400" b="1" cap="all" dirty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gradFill>
                  <a:gsLst>
                    <a:gs pos="0">
                      <a:srgbClr val="381563"/>
                    </a:gs>
                    <a:gs pos="43000">
                      <a:srgbClr val="7B34D2"/>
                    </a:gs>
                    <a:gs pos="48000">
                      <a:srgbClr val="7230C3"/>
                    </a:gs>
                    <a:gs pos="100000">
                      <a:srgbClr val="381563"/>
                    </a:gs>
                  </a:gsLst>
                  <a:lin ang="5400000" scaled="0"/>
                </a:gradFill>
                <a:effectLst>
                  <a:reflection blurRad="12700" stA="28000" endPos="45000" dist="1003" dir="5400000" sy="-100000" algn="bl"/>
                </a:effectLst>
                <a:latin typeface="Times New Roman"/>
                <a:ea typeface="Times New Roman"/>
              </a:rPr>
              <a:t>UPDATE</a:t>
            </a:r>
            <a:endParaRPr lang="sv-SE" sz="2400" dirty="0">
              <a:effectLst/>
              <a:latin typeface="Times New Roman"/>
              <a:ea typeface="Times New Roman"/>
            </a:endParaRPr>
          </a:p>
        </p:txBody>
      </p:sp>
      <p:sp>
        <p:nvSpPr>
          <p:cNvPr id="9" name="textruta 8"/>
          <p:cNvSpPr txBox="1"/>
          <p:nvPr/>
        </p:nvSpPr>
        <p:spPr>
          <a:xfrm>
            <a:off x="535527" y="1305840"/>
            <a:ext cx="8155891" cy="40011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sv-SE" sz="2000" b="1" dirty="0" err="1" smtClean="0"/>
              <a:t>Revised</a:t>
            </a:r>
            <a:r>
              <a:rPr lang="sv-SE" sz="2000" b="1" dirty="0" smtClean="0"/>
              <a:t> infrared </a:t>
            </a:r>
            <a:r>
              <a:rPr lang="sv-SE" sz="2000" b="1" dirty="0" err="1" smtClean="0"/>
              <a:t>calibration</a:t>
            </a:r>
            <a:r>
              <a:rPr lang="sv-SE" sz="2000" b="1" dirty="0" smtClean="0"/>
              <a:t> (new </a:t>
            </a:r>
            <a:r>
              <a:rPr lang="sv-SE" sz="2000" b="1" dirty="0" err="1" smtClean="0"/>
              <a:t>physical</a:t>
            </a:r>
            <a:r>
              <a:rPr lang="sv-SE" sz="2000" b="1" dirty="0" smtClean="0"/>
              <a:t> </a:t>
            </a:r>
            <a:r>
              <a:rPr lang="sv-SE" sz="2000" b="1" dirty="0" err="1" smtClean="0"/>
              <a:t>model</a:t>
            </a:r>
            <a:r>
              <a:rPr lang="sv-SE" sz="2000" b="1" dirty="0" smtClean="0"/>
              <a:t>)</a:t>
            </a:r>
            <a:endParaRPr lang="sv-SE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925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pPr>
              <a:defRPr/>
            </a:pPr>
            <a:fld id="{7522BD84-9638-4B2C-ACE6-740544956123}" type="slidenum">
              <a:rPr lang="sv-SE"/>
              <a:pPr>
                <a:defRPr/>
              </a:pPr>
              <a:t>11</a:t>
            </a:fld>
            <a:endParaRPr lang="sv-S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607798" y="249381"/>
            <a:ext cx="6716638" cy="429636"/>
          </a:xfrm>
        </p:spPr>
        <p:txBody>
          <a:bodyPr/>
          <a:lstStyle/>
          <a:p>
            <a:r>
              <a:rPr lang="en-US" dirty="0" smtClean="0"/>
              <a:t>Achievements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433926" y="2381876"/>
            <a:ext cx="678890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v-SE" sz="2000" b="1" dirty="0" err="1" smtClean="0"/>
              <a:t>Responsible</a:t>
            </a:r>
            <a:r>
              <a:rPr lang="sv-SE" sz="2000" b="1" dirty="0" smtClean="0"/>
              <a:t> partner:	 ESA (ESA-SST-CCI, Jon Mittaz)</a:t>
            </a:r>
            <a:endParaRPr lang="sv-SE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ruta 7"/>
          <p:cNvSpPr txBox="1"/>
          <p:nvPr/>
        </p:nvSpPr>
        <p:spPr>
          <a:xfrm>
            <a:off x="433927" y="3058169"/>
            <a:ext cx="8257491" cy="37856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b="1" dirty="0" err="1" smtClean="0"/>
              <a:t>Work</a:t>
            </a:r>
            <a:r>
              <a:rPr lang="sv-SE" sz="2000" b="1" dirty="0" smtClean="0"/>
              <a:t> is </a:t>
            </a:r>
            <a:r>
              <a:rPr lang="sv-SE" sz="2000" b="1" dirty="0" err="1" smtClean="0"/>
              <a:t>ongoing</a:t>
            </a:r>
            <a:r>
              <a:rPr lang="sv-SE" sz="2000" b="1" dirty="0" smtClean="0"/>
              <a:t> (</a:t>
            </a:r>
            <a:r>
              <a:rPr lang="sv-SE" sz="2000" b="1" dirty="0" err="1" smtClean="0"/>
              <a:t>described</a:t>
            </a:r>
            <a:r>
              <a:rPr lang="sv-SE" sz="2000" b="1" dirty="0" smtClean="0"/>
              <a:t> in </a:t>
            </a:r>
            <a:r>
              <a:rPr lang="sv-SE" sz="2000" b="1" dirty="0" err="1" smtClean="0"/>
              <a:t>following</a:t>
            </a:r>
            <a:r>
              <a:rPr lang="sv-SE" sz="2000" b="1" dirty="0" smtClean="0"/>
              <a:t> </a:t>
            </a:r>
            <a:r>
              <a:rPr lang="sv-SE" sz="2000" b="1" dirty="0" err="1" smtClean="0"/>
              <a:t>slides</a:t>
            </a:r>
            <a:r>
              <a:rPr lang="sv-SE" sz="2000" b="1" dirty="0" smtClean="0"/>
              <a:t> 12-16) </a:t>
            </a:r>
            <a:r>
              <a:rPr lang="sv-SE" sz="2000" b="1" dirty="0" err="1" smtClean="0"/>
              <a:t>but</a:t>
            </a:r>
            <a:r>
              <a:rPr lang="sv-SE" sz="2000" b="1" dirty="0" smtClean="0"/>
              <a:t> </a:t>
            </a:r>
            <a:r>
              <a:rPr lang="sv-SE" sz="2000" b="1" dirty="0" err="1" smtClean="0"/>
              <a:t>delayed</a:t>
            </a:r>
            <a:r>
              <a:rPr lang="sv-SE" sz="2000" b="1" dirty="0" smtClean="0"/>
              <a:t> </a:t>
            </a:r>
            <a:r>
              <a:rPr lang="sv-SE" sz="2000" b="1" dirty="0" err="1" smtClean="0"/>
              <a:t>with</a:t>
            </a:r>
            <a:r>
              <a:rPr lang="sv-SE" sz="2000" b="1" dirty="0" smtClean="0"/>
              <a:t> 4-5 </a:t>
            </a:r>
            <a:r>
              <a:rPr lang="sv-SE" sz="2000" b="1" dirty="0" err="1" smtClean="0"/>
              <a:t>months</a:t>
            </a:r>
            <a:r>
              <a:rPr lang="sv-SE" sz="2000" b="1" dirty="0" smtClean="0"/>
              <a:t/>
            </a:r>
            <a:br>
              <a:rPr lang="sv-SE" sz="2000" b="1" dirty="0" smtClean="0"/>
            </a:br>
            <a:endParaRPr lang="sv-SE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b="1" dirty="0" err="1" smtClean="0"/>
              <a:t>Discussions</a:t>
            </a:r>
            <a:r>
              <a:rPr lang="sv-SE" sz="2000" b="1" dirty="0" smtClean="0"/>
              <a:t> </a:t>
            </a:r>
            <a:r>
              <a:rPr lang="sv-SE" sz="2000" b="1" dirty="0" err="1" smtClean="0"/>
              <a:t>with</a:t>
            </a:r>
            <a:r>
              <a:rPr lang="sv-SE" sz="2000" b="1" dirty="0" smtClean="0"/>
              <a:t> CMSAF/ESA-CLOUD-CCI on common software (</a:t>
            </a:r>
            <a:r>
              <a:rPr lang="sv-SE" sz="2000" b="1" dirty="0" err="1" smtClean="0"/>
              <a:t>PyGAC</a:t>
            </a:r>
            <a:r>
              <a:rPr lang="sv-SE" sz="2000" b="1" dirty="0" smtClean="0"/>
              <a:t> – </a:t>
            </a:r>
            <a:r>
              <a:rPr lang="sv-SE" sz="2000" b="1" dirty="0" err="1" smtClean="0"/>
              <a:t>see</a:t>
            </a:r>
            <a:r>
              <a:rPr lang="sv-SE" sz="2000" b="1" dirty="0" smtClean="0"/>
              <a:t> </a:t>
            </a:r>
            <a:r>
              <a:rPr lang="sv-SE" sz="2000" b="1" dirty="0" err="1" smtClean="0"/>
              <a:t>next</a:t>
            </a:r>
            <a:r>
              <a:rPr lang="sv-SE" sz="2000" b="1" dirty="0" smtClean="0"/>
              <a:t> </a:t>
            </a:r>
            <a:r>
              <a:rPr lang="sv-SE" sz="2000" b="1" dirty="0" err="1" smtClean="0"/>
              <a:t>two</a:t>
            </a:r>
            <a:r>
              <a:rPr lang="sv-SE" sz="2000" b="1" dirty="0" smtClean="0"/>
              <a:t> </a:t>
            </a:r>
            <a:r>
              <a:rPr lang="sv-SE" sz="2000" b="1" dirty="0" err="1" smtClean="0"/>
              <a:t>slides</a:t>
            </a:r>
            <a:r>
              <a:rPr lang="sv-SE" sz="2000" b="1" dirty="0" smtClean="0"/>
              <a:t>)</a:t>
            </a:r>
            <a:br>
              <a:rPr lang="sv-SE" sz="2000" b="1" dirty="0" smtClean="0"/>
            </a:br>
            <a:endParaRPr lang="sv-SE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b="1" dirty="0" err="1" smtClean="0"/>
              <a:t>This</a:t>
            </a:r>
            <a:r>
              <a:rPr lang="sv-SE" sz="2000" b="1" dirty="0" smtClean="0"/>
              <a:t> part </a:t>
            </a:r>
            <a:r>
              <a:rPr lang="sv-SE" sz="2000" b="1" dirty="0" err="1" smtClean="0"/>
              <a:t>of</a:t>
            </a:r>
            <a:r>
              <a:rPr lang="sv-SE" sz="2000" b="1" dirty="0" smtClean="0"/>
              <a:t> the SCOPE-CM </a:t>
            </a:r>
            <a:r>
              <a:rPr lang="sv-SE" sz="2000" b="1" dirty="0" err="1" smtClean="0"/>
              <a:t>project</a:t>
            </a:r>
            <a:r>
              <a:rPr lang="sv-SE" sz="2000" b="1" dirty="0" smtClean="0"/>
              <a:t> </a:t>
            </a:r>
            <a:r>
              <a:rPr lang="sv-SE" sz="2000" b="1" dirty="0"/>
              <a:t>on infrared </a:t>
            </a:r>
            <a:r>
              <a:rPr lang="sv-SE" sz="2000" b="1" dirty="0" err="1"/>
              <a:t>calibration</a:t>
            </a:r>
            <a:r>
              <a:rPr lang="sv-SE" sz="2000" b="1" dirty="0"/>
              <a:t> has </a:t>
            </a:r>
            <a:r>
              <a:rPr lang="sv-SE" sz="2000" b="1" dirty="0" err="1" smtClean="0"/>
              <a:t>been</a:t>
            </a:r>
            <a:r>
              <a:rPr lang="sv-SE" sz="2000" b="1" dirty="0" smtClean="0"/>
              <a:t> </a:t>
            </a:r>
            <a:r>
              <a:rPr lang="sv-SE" sz="2000" b="1" dirty="0" err="1" smtClean="0"/>
              <a:t>greatly</a:t>
            </a:r>
            <a:r>
              <a:rPr lang="sv-SE" sz="2000" b="1" dirty="0" smtClean="0"/>
              <a:t> </a:t>
            </a:r>
            <a:r>
              <a:rPr lang="sv-SE" sz="2000" b="1" dirty="0" err="1" smtClean="0"/>
              <a:t>enhanced</a:t>
            </a:r>
            <a:r>
              <a:rPr lang="sv-SE" sz="2000" b="1" dirty="0" smtClean="0"/>
              <a:t> </a:t>
            </a:r>
            <a:r>
              <a:rPr lang="sv-SE" sz="2000" b="1" dirty="0" err="1" smtClean="0"/>
              <a:t>lately</a:t>
            </a:r>
            <a:r>
              <a:rPr lang="sv-SE" sz="2000" b="1" dirty="0" smtClean="0"/>
              <a:t> by the </a:t>
            </a:r>
            <a:r>
              <a:rPr lang="sv-SE" sz="2000" b="1" dirty="0" err="1" smtClean="0"/>
              <a:t>approval</a:t>
            </a:r>
            <a:r>
              <a:rPr lang="sv-SE" sz="2000" b="1" dirty="0" smtClean="0"/>
              <a:t> </a:t>
            </a:r>
            <a:r>
              <a:rPr lang="sv-SE" sz="2000" b="1" dirty="0" err="1" smtClean="0"/>
              <a:t>of</a:t>
            </a:r>
            <a:r>
              <a:rPr lang="sv-SE" sz="2000" b="1" dirty="0" smtClean="0"/>
              <a:t> the EU </a:t>
            </a:r>
            <a:r>
              <a:rPr lang="sv-SE" sz="2000" b="1" dirty="0" err="1" smtClean="0"/>
              <a:t>Horizon</a:t>
            </a:r>
            <a:r>
              <a:rPr lang="sv-SE" sz="2000" b="1" dirty="0" smtClean="0"/>
              <a:t> 2020 </a:t>
            </a:r>
            <a:r>
              <a:rPr lang="sv-SE" sz="2000" b="1" dirty="0" err="1" smtClean="0"/>
              <a:t>project</a:t>
            </a:r>
            <a:r>
              <a:rPr lang="sv-SE" sz="2000" b="1" dirty="0" smtClean="0"/>
              <a:t> FIDUCEO (</a:t>
            </a:r>
            <a:r>
              <a:rPr lang="sv-SE" sz="2000" b="1" dirty="0" err="1" smtClean="0"/>
              <a:t>including</a:t>
            </a:r>
            <a:r>
              <a:rPr lang="sv-SE" sz="2000" b="1" dirty="0" smtClean="0"/>
              <a:t> a </a:t>
            </a:r>
            <a:r>
              <a:rPr lang="sv-SE" sz="2000" b="1" dirty="0" err="1" smtClean="0"/>
              <a:t>thorough</a:t>
            </a:r>
            <a:r>
              <a:rPr lang="sv-SE" sz="2000" b="1" dirty="0" smtClean="0"/>
              <a:t> revision </a:t>
            </a:r>
            <a:r>
              <a:rPr lang="sv-SE" sz="2000" b="1" dirty="0" err="1" smtClean="0"/>
              <a:t>of</a:t>
            </a:r>
            <a:r>
              <a:rPr lang="sv-SE" sz="2000" b="1" dirty="0" smtClean="0"/>
              <a:t> the AVHRR infrared </a:t>
            </a:r>
            <a:r>
              <a:rPr lang="sv-SE" sz="2000" b="1" dirty="0" err="1" smtClean="0"/>
              <a:t>calibration</a:t>
            </a:r>
            <a:r>
              <a:rPr lang="sv-SE" sz="2000" b="1" dirty="0" smtClean="0"/>
              <a:t> </a:t>
            </a:r>
            <a:r>
              <a:rPr lang="sv-SE" sz="2000" b="1" dirty="0" err="1" smtClean="0"/>
              <a:t>procedure</a:t>
            </a:r>
            <a:r>
              <a:rPr lang="sv-SE" sz="2000" b="1" dirty="0" smtClean="0"/>
              <a:t>)  </a:t>
            </a:r>
            <a:br>
              <a:rPr lang="sv-SE" sz="2000" b="1" dirty="0" smtClean="0"/>
            </a:br>
            <a:endParaRPr lang="sv-SE" sz="2000" b="1" dirty="0" smtClean="0"/>
          </a:p>
          <a:p>
            <a:endParaRPr lang="sv-SE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ruta 8"/>
          <p:cNvSpPr txBox="1"/>
          <p:nvPr/>
        </p:nvSpPr>
        <p:spPr>
          <a:xfrm>
            <a:off x="535527" y="1305840"/>
            <a:ext cx="8155891" cy="40011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sv-SE" sz="2000" b="1" dirty="0" err="1" smtClean="0"/>
              <a:t>Revised</a:t>
            </a:r>
            <a:r>
              <a:rPr lang="sv-SE" sz="2000" b="1" dirty="0" smtClean="0"/>
              <a:t> infrared </a:t>
            </a:r>
            <a:r>
              <a:rPr lang="sv-SE" sz="2000" b="1" dirty="0" err="1" smtClean="0"/>
              <a:t>calibration</a:t>
            </a:r>
            <a:r>
              <a:rPr lang="sv-SE" sz="2000" b="1" dirty="0" smtClean="0"/>
              <a:t> (new </a:t>
            </a:r>
            <a:r>
              <a:rPr lang="sv-SE" sz="2000" b="1" dirty="0" err="1" smtClean="0"/>
              <a:t>physical</a:t>
            </a:r>
            <a:r>
              <a:rPr lang="sv-SE" sz="2000" b="1" dirty="0" smtClean="0"/>
              <a:t> </a:t>
            </a:r>
            <a:r>
              <a:rPr lang="sv-SE" sz="2000" b="1" dirty="0" err="1" smtClean="0"/>
              <a:t>model</a:t>
            </a:r>
            <a:r>
              <a:rPr lang="sv-SE" sz="2000" b="1" dirty="0" smtClean="0"/>
              <a:t>)</a:t>
            </a:r>
            <a:endParaRPr lang="sv-SE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312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pPr>
              <a:defRPr/>
            </a:pPr>
            <a:fld id="{7522BD84-9638-4B2C-ACE6-740544956123}" type="slidenum">
              <a:rPr lang="sv-SE"/>
              <a:pPr>
                <a:defRPr/>
              </a:pPr>
              <a:t>12</a:t>
            </a:fld>
            <a:endParaRPr lang="sv-S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607798" y="249381"/>
            <a:ext cx="6716638" cy="429636"/>
          </a:xfrm>
        </p:spPr>
        <p:txBody>
          <a:bodyPr/>
          <a:lstStyle/>
          <a:p>
            <a:r>
              <a:rPr lang="en-US" dirty="0" smtClean="0"/>
              <a:t>Achievements – </a:t>
            </a:r>
            <a:r>
              <a:rPr lang="en-US" dirty="0" err="1" smtClean="0"/>
              <a:t>PyGAC</a:t>
            </a:r>
            <a:r>
              <a:rPr lang="en-US" dirty="0" smtClean="0"/>
              <a:t> link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535527" y="1875914"/>
            <a:ext cx="8257491" cy="47089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b="1" dirty="0" err="1" smtClean="0"/>
              <a:t>PyGAC</a:t>
            </a:r>
            <a:r>
              <a:rPr lang="sv-SE" sz="2000" b="1" dirty="0" smtClean="0"/>
              <a:t> is a </a:t>
            </a:r>
            <a:r>
              <a:rPr lang="sv-SE" sz="2000" b="1" dirty="0" err="1" smtClean="0"/>
              <a:t>standalone</a:t>
            </a:r>
            <a:r>
              <a:rPr lang="sv-SE" sz="2000" b="1" dirty="0" smtClean="0"/>
              <a:t> </a:t>
            </a:r>
            <a:r>
              <a:rPr lang="sv-SE" sz="2000" b="1" dirty="0" err="1" smtClean="0"/>
              <a:t>Python</a:t>
            </a:r>
            <a:r>
              <a:rPr lang="sv-SE" sz="2000" b="1" dirty="0" smtClean="0"/>
              <a:t> </a:t>
            </a:r>
            <a:r>
              <a:rPr lang="sv-SE" sz="2000" b="1" dirty="0" err="1" smtClean="0"/>
              <a:t>module</a:t>
            </a:r>
            <a:r>
              <a:rPr lang="sv-SE" sz="2000" b="1" dirty="0" smtClean="0"/>
              <a:t> </a:t>
            </a:r>
            <a:r>
              <a:rPr lang="sv-SE" sz="2000" b="1" dirty="0" err="1" smtClean="0"/>
              <a:t>developed</a:t>
            </a:r>
            <a:r>
              <a:rPr lang="sv-SE" sz="2000" b="1" dirty="0" smtClean="0"/>
              <a:t> by CMSAF and ESA-CLOUD-CCI (A. Devasthale, SMHI) for transferring original AVHRR </a:t>
            </a:r>
            <a:r>
              <a:rPr lang="sv-SE" sz="2000" b="1" dirty="0" err="1" smtClean="0"/>
              <a:t>Level</a:t>
            </a:r>
            <a:r>
              <a:rPr lang="sv-SE" sz="2000" b="1" dirty="0" smtClean="0"/>
              <a:t> 1b data (</a:t>
            </a:r>
            <a:r>
              <a:rPr lang="sv-SE" sz="2000" b="1" dirty="0" err="1" smtClean="0"/>
              <a:t>counts</a:t>
            </a:r>
            <a:r>
              <a:rPr lang="sv-SE" sz="2000" b="1" dirty="0" smtClean="0"/>
              <a:t>)  </a:t>
            </a:r>
            <a:r>
              <a:rPr lang="sv-SE" sz="2000" b="1" dirty="0" err="1" smtClean="0"/>
              <a:t>to</a:t>
            </a:r>
            <a:r>
              <a:rPr lang="sv-SE" sz="2000" b="1" dirty="0" smtClean="0"/>
              <a:t> </a:t>
            </a:r>
            <a:r>
              <a:rPr lang="sv-SE" sz="2000" b="1" dirty="0" err="1" smtClean="0"/>
              <a:t>Level</a:t>
            </a:r>
            <a:r>
              <a:rPr lang="sv-SE" sz="2000" b="1" dirty="0" smtClean="0"/>
              <a:t> 1c (</a:t>
            </a:r>
            <a:r>
              <a:rPr lang="sv-SE" sz="2000" b="1" dirty="0" err="1" smtClean="0"/>
              <a:t>radiances</a:t>
            </a:r>
            <a:r>
              <a:rPr lang="sv-SE" sz="2000" b="1" dirty="0" smtClean="0"/>
              <a:t>) </a:t>
            </a:r>
            <a:r>
              <a:rPr lang="sv-SE" sz="2000" b="1" dirty="0" err="1" smtClean="0"/>
              <a:t>applying</a:t>
            </a:r>
            <a:r>
              <a:rPr lang="sv-SE" sz="2000" b="1" dirty="0" smtClean="0"/>
              <a:t> the </a:t>
            </a:r>
            <a:r>
              <a:rPr lang="sv-SE" sz="2000" b="1" dirty="0" err="1" smtClean="0"/>
              <a:t>latest</a:t>
            </a:r>
            <a:r>
              <a:rPr lang="sv-SE" sz="2000" b="1" dirty="0" smtClean="0"/>
              <a:t> </a:t>
            </a:r>
            <a:r>
              <a:rPr lang="sv-SE" sz="2000" b="1" dirty="0" err="1" smtClean="0"/>
              <a:t>available</a:t>
            </a:r>
            <a:r>
              <a:rPr lang="sv-SE" sz="2000" b="1" dirty="0" smtClean="0"/>
              <a:t> inter-</a:t>
            </a:r>
            <a:r>
              <a:rPr lang="sv-SE" sz="2000" b="1" dirty="0" err="1" smtClean="0"/>
              <a:t>calibration</a:t>
            </a:r>
            <a:r>
              <a:rPr lang="sv-SE" sz="2000" b="1" dirty="0" smtClean="0"/>
              <a:t> </a:t>
            </a:r>
            <a:r>
              <a:rPr lang="sv-SE" sz="2000" b="1" dirty="0" err="1" smtClean="0"/>
              <a:t>methods</a:t>
            </a:r>
            <a:r>
              <a:rPr lang="sv-SE" sz="2000" b="1" dirty="0" smtClean="0"/>
              <a:t> (</a:t>
            </a:r>
            <a:r>
              <a:rPr lang="sv-SE" sz="2000" b="1" dirty="0" err="1" smtClean="0"/>
              <a:t>both</a:t>
            </a:r>
            <a:r>
              <a:rPr lang="sv-SE" sz="2000" b="1" dirty="0" smtClean="0"/>
              <a:t> </a:t>
            </a:r>
            <a:r>
              <a:rPr lang="sv-SE" sz="2000" b="1" dirty="0" err="1" smtClean="0"/>
              <a:t>visible</a:t>
            </a:r>
            <a:r>
              <a:rPr lang="sv-SE" sz="2000" b="1" dirty="0" smtClean="0"/>
              <a:t> and infrared)</a:t>
            </a:r>
            <a:br>
              <a:rPr lang="sv-SE" sz="2000" b="1" dirty="0" smtClean="0"/>
            </a:br>
            <a:endParaRPr lang="sv-SE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b="1" dirty="0" err="1" smtClean="0"/>
              <a:t>Introduction</a:t>
            </a:r>
            <a:r>
              <a:rPr lang="sv-SE" sz="2000" b="1" dirty="0" smtClean="0"/>
              <a:t> </a:t>
            </a:r>
            <a:r>
              <a:rPr lang="sv-SE" sz="2000" b="1" dirty="0" err="1" smtClean="0"/>
              <a:t>available</a:t>
            </a:r>
            <a:r>
              <a:rPr lang="sv-SE" sz="2000" b="1" dirty="0" smtClean="0"/>
              <a:t> at </a:t>
            </a:r>
            <a:br>
              <a:rPr lang="sv-SE" sz="2000" b="1" dirty="0" smtClean="0"/>
            </a:br>
            <a:r>
              <a:rPr lang="sv-SE" sz="2000" b="1" dirty="0" smtClean="0">
                <a:hlinkClick r:id="rId2"/>
              </a:rPr>
              <a:t>https</a:t>
            </a:r>
            <a:r>
              <a:rPr lang="sv-SE" sz="2000" b="1" dirty="0">
                <a:hlinkClick r:id="rId2"/>
              </a:rPr>
              <a:t>://pygac.readthedocs.org/en/pre-master</a:t>
            </a:r>
            <a:r>
              <a:rPr lang="sv-SE" sz="2000" b="1" dirty="0" smtClean="0">
                <a:hlinkClick r:id="rId2"/>
              </a:rPr>
              <a:t>/</a:t>
            </a:r>
            <a:r>
              <a:rPr lang="sv-SE" sz="2000" b="1" dirty="0" smtClean="0"/>
              <a:t> </a:t>
            </a:r>
            <a:br>
              <a:rPr lang="sv-SE" sz="2000" b="1" dirty="0" smtClean="0"/>
            </a:br>
            <a:endParaRPr lang="sv-SE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b="1" dirty="0" smtClean="0"/>
              <a:t>New </a:t>
            </a:r>
            <a:r>
              <a:rPr lang="sv-SE" sz="2000" b="1" dirty="0" err="1" smtClean="0"/>
              <a:t>visible</a:t>
            </a:r>
            <a:r>
              <a:rPr lang="sv-SE" sz="2000" b="1" dirty="0" smtClean="0"/>
              <a:t> </a:t>
            </a:r>
            <a:r>
              <a:rPr lang="sv-SE" sz="2000" b="1" dirty="0" err="1" smtClean="0"/>
              <a:t>calibration</a:t>
            </a:r>
            <a:r>
              <a:rPr lang="sv-SE" sz="2000" b="1" dirty="0" smtClean="0"/>
              <a:t> </a:t>
            </a:r>
            <a:r>
              <a:rPr lang="sv-SE" sz="2000" b="1" dirty="0" err="1" smtClean="0"/>
              <a:t>implemented</a:t>
            </a:r>
            <a:r>
              <a:rPr lang="sv-SE" sz="2000" b="1" dirty="0" smtClean="0"/>
              <a:t> in </a:t>
            </a:r>
            <a:r>
              <a:rPr lang="sv-SE" sz="2000" b="1" dirty="0" err="1" smtClean="0"/>
              <a:t>PyGAC</a:t>
            </a:r>
            <a:r>
              <a:rPr lang="sv-SE" sz="2000" b="1" dirty="0" smtClean="0"/>
              <a:t> plus a </a:t>
            </a:r>
            <a:r>
              <a:rPr lang="sv-SE" sz="2000" b="1" dirty="0" err="1" smtClean="0"/>
              <a:t>revised</a:t>
            </a:r>
            <a:r>
              <a:rPr lang="sv-SE" sz="2000" b="1" dirty="0" smtClean="0"/>
              <a:t> infrared </a:t>
            </a:r>
            <a:r>
              <a:rPr lang="sv-SE" sz="2000" b="1" dirty="0" err="1" smtClean="0"/>
              <a:t>methodology</a:t>
            </a:r>
            <a:r>
              <a:rPr lang="sv-SE" sz="2000" b="1" dirty="0" smtClean="0"/>
              <a:t> (</a:t>
            </a:r>
            <a:r>
              <a:rPr lang="sv-SE" sz="2000" b="1" dirty="0" err="1" smtClean="0"/>
              <a:t>compared</a:t>
            </a:r>
            <a:r>
              <a:rPr lang="sv-SE" sz="2000" b="1" dirty="0" smtClean="0"/>
              <a:t> </a:t>
            </a:r>
            <a:r>
              <a:rPr lang="sv-SE" sz="2000" b="1" dirty="0" err="1" smtClean="0"/>
              <a:t>to</a:t>
            </a:r>
            <a:r>
              <a:rPr lang="sv-SE" sz="2000" b="1" dirty="0" smtClean="0"/>
              <a:t> </a:t>
            </a:r>
            <a:r>
              <a:rPr lang="sv-SE" sz="2000" b="1" dirty="0" err="1" smtClean="0"/>
              <a:t>method</a:t>
            </a:r>
            <a:r>
              <a:rPr lang="sv-SE" sz="2000" b="1" dirty="0" smtClean="0"/>
              <a:t> </a:t>
            </a:r>
            <a:r>
              <a:rPr lang="sv-SE" sz="2000" b="1" dirty="0" err="1" smtClean="0"/>
              <a:t>previously</a:t>
            </a:r>
            <a:r>
              <a:rPr lang="sv-SE" sz="2000" b="1" dirty="0" smtClean="0"/>
              <a:t> </a:t>
            </a:r>
            <a:r>
              <a:rPr lang="sv-SE" sz="2000" b="1" dirty="0" err="1" smtClean="0"/>
              <a:t>used</a:t>
            </a:r>
            <a:r>
              <a:rPr lang="sv-SE" sz="2000" b="1" dirty="0" smtClean="0"/>
              <a:t> in CMSAF CLARA-A1 </a:t>
            </a:r>
            <a:r>
              <a:rPr lang="sv-SE" sz="2000" b="1" dirty="0" err="1" smtClean="0"/>
              <a:t>dataset</a:t>
            </a:r>
            <a:r>
              <a:rPr lang="sv-SE" sz="2000" b="1" dirty="0" smtClean="0"/>
              <a:t>). </a:t>
            </a:r>
            <a:r>
              <a:rPr lang="sv-SE" sz="2000" b="1" dirty="0" err="1" smtClean="0"/>
              <a:t>However</a:t>
            </a:r>
            <a:r>
              <a:rPr lang="sv-SE" sz="2000" b="1" dirty="0" smtClean="0"/>
              <a:t>, still no input from revisions </a:t>
            </a:r>
            <a:r>
              <a:rPr lang="sv-SE" sz="2000" b="1" dirty="0" err="1" smtClean="0"/>
              <a:t>worked</a:t>
            </a:r>
            <a:r>
              <a:rPr lang="sv-SE" sz="2000" b="1" dirty="0" smtClean="0"/>
              <a:t> at in ESA-SST-CCI.</a:t>
            </a:r>
            <a:br>
              <a:rPr lang="sv-SE" sz="2000" b="1" dirty="0" smtClean="0"/>
            </a:br>
            <a:endParaRPr lang="sv-SE" sz="2000" b="1" dirty="0" smtClean="0"/>
          </a:p>
          <a:p>
            <a:endParaRPr lang="sv-SE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ruta 8"/>
          <p:cNvSpPr txBox="1"/>
          <p:nvPr/>
        </p:nvSpPr>
        <p:spPr>
          <a:xfrm>
            <a:off x="535527" y="1305840"/>
            <a:ext cx="8155891" cy="40011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sv-SE" sz="2000" b="1" dirty="0" err="1" smtClean="0"/>
              <a:t>Revised</a:t>
            </a:r>
            <a:r>
              <a:rPr lang="sv-SE" sz="2000" b="1" dirty="0" smtClean="0"/>
              <a:t> infrared </a:t>
            </a:r>
            <a:r>
              <a:rPr lang="sv-SE" sz="2000" b="1" dirty="0" err="1" smtClean="0"/>
              <a:t>calibration</a:t>
            </a:r>
            <a:r>
              <a:rPr lang="sv-SE" sz="2000" b="1" dirty="0" smtClean="0"/>
              <a:t> (new </a:t>
            </a:r>
            <a:r>
              <a:rPr lang="sv-SE" sz="2000" b="1" dirty="0" err="1" smtClean="0"/>
              <a:t>physical</a:t>
            </a:r>
            <a:r>
              <a:rPr lang="sv-SE" sz="2000" b="1" dirty="0" smtClean="0"/>
              <a:t> </a:t>
            </a:r>
            <a:r>
              <a:rPr lang="sv-SE" sz="2000" b="1" dirty="0" err="1" smtClean="0"/>
              <a:t>model</a:t>
            </a:r>
            <a:r>
              <a:rPr lang="sv-SE" sz="2000" b="1" dirty="0" smtClean="0"/>
              <a:t>)</a:t>
            </a:r>
            <a:endParaRPr lang="sv-SE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184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pPr>
              <a:defRPr/>
            </a:pPr>
            <a:fld id="{7522BD84-9638-4B2C-ACE6-740544956123}" type="slidenum">
              <a:rPr lang="sv-SE"/>
              <a:pPr>
                <a:defRPr/>
              </a:pPr>
              <a:t>13</a:t>
            </a:fld>
            <a:endParaRPr lang="sv-S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607798" y="249381"/>
            <a:ext cx="6716638" cy="429636"/>
          </a:xfrm>
        </p:spPr>
        <p:txBody>
          <a:bodyPr/>
          <a:lstStyle/>
          <a:p>
            <a:r>
              <a:rPr lang="en-US" dirty="0" smtClean="0"/>
              <a:t>Achievements – </a:t>
            </a:r>
            <a:r>
              <a:rPr lang="en-US" dirty="0" err="1" smtClean="0"/>
              <a:t>PyGAC</a:t>
            </a:r>
            <a:r>
              <a:rPr lang="en-US" dirty="0" smtClean="0"/>
              <a:t> 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304617" y="1072349"/>
            <a:ext cx="8626947" cy="563231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b="1" dirty="0" err="1" smtClean="0"/>
              <a:t>Latest</a:t>
            </a:r>
            <a:r>
              <a:rPr lang="sv-SE" sz="2000" b="1" dirty="0" smtClean="0"/>
              <a:t> </a:t>
            </a:r>
            <a:r>
              <a:rPr lang="sv-SE" sz="2000" b="1" dirty="0" err="1" smtClean="0"/>
              <a:t>PyGAC</a:t>
            </a:r>
            <a:r>
              <a:rPr lang="sv-SE" sz="2000" b="1" dirty="0" smtClean="0"/>
              <a:t> and CMSAF </a:t>
            </a:r>
            <a:r>
              <a:rPr lang="sv-SE" sz="2000" b="1" dirty="0" err="1" smtClean="0"/>
              <a:t>development</a:t>
            </a:r>
            <a:r>
              <a:rPr lang="sv-SE" sz="2000" b="1" dirty="0" smtClean="0"/>
              <a:t> has </a:t>
            </a:r>
            <a:r>
              <a:rPr lang="sv-SE" sz="2000" b="1" dirty="0" err="1" smtClean="0"/>
              <a:t>addressed</a:t>
            </a:r>
            <a:r>
              <a:rPr lang="sv-SE" sz="2000" b="1" dirty="0" smtClean="0"/>
              <a:t> a long list </a:t>
            </a:r>
            <a:r>
              <a:rPr lang="sv-SE" sz="2000" b="1" dirty="0" err="1" smtClean="0"/>
              <a:t>of</a:t>
            </a:r>
            <a:r>
              <a:rPr lang="sv-SE" sz="2000" b="1" dirty="0" smtClean="0"/>
              <a:t> </a:t>
            </a:r>
            <a:r>
              <a:rPr lang="sv-SE" sz="2000" b="1" dirty="0" err="1" smtClean="0"/>
              <a:t>weaknesses</a:t>
            </a:r>
            <a:r>
              <a:rPr lang="sv-SE" sz="2000" b="1" dirty="0" smtClean="0"/>
              <a:t> and </a:t>
            </a:r>
            <a:r>
              <a:rPr lang="sv-SE" sz="2000" b="1" dirty="0" err="1" smtClean="0"/>
              <a:t>quality</a:t>
            </a:r>
            <a:r>
              <a:rPr lang="sv-SE" sz="2000" b="1" dirty="0" smtClean="0"/>
              <a:t> </a:t>
            </a:r>
            <a:r>
              <a:rPr lang="sv-SE" sz="2000" b="1" dirty="0" err="1" smtClean="0"/>
              <a:t>issues</a:t>
            </a:r>
            <a:r>
              <a:rPr lang="sv-SE" sz="2000" b="1" dirty="0" smtClean="0"/>
              <a:t> </a:t>
            </a:r>
            <a:r>
              <a:rPr lang="sv-SE" sz="2000" b="1" dirty="0" err="1" smtClean="0"/>
              <a:t>of</a:t>
            </a:r>
            <a:r>
              <a:rPr lang="sv-SE" sz="2000" b="1" dirty="0" smtClean="0"/>
              <a:t> the original </a:t>
            </a:r>
            <a:r>
              <a:rPr lang="sv-SE" sz="2000" b="1" dirty="0" err="1" smtClean="0"/>
              <a:t>Level</a:t>
            </a:r>
            <a:r>
              <a:rPr lang="sv-SE" sz="2000" b="1" dirty="0" smtClean="0"/>
              <a:t> 1b </a:t>
            </a:r>
            <a:r>
              <a:rPr lang="sv-SE" sz="2000" b="1" dirty="0" err="1" smtClean="0"/>
              <a:t>dataset</a:t>
            </a:r>
            <a:r>
              <a:rPr lang="sv-SE" sz="2000" b="1" dirty="0" smtClean="0"/>
              <a:t>:</a:t>
            </a:r>
            <a:br>
              <a:rPr lang="sv-SE" sz="2000" b="1" dirty="0" smtClean="0"/>
            </a:br>
            <a:r>
              <a:rPr lang="sv-SE" sz="2000" b="1" dirty="0" smtClean="0"/>
              <a:t/>
            </a:r>
            <a:br>
              <a:rPr lang="sv-SE" sz="2000" b="1" dirty="0" smtClean="0"/>
            </a:br>
            <a:r>
              <a:rPr lang="sv-SE" sz="2000" dirty="0" smtClean="0"/>
              <a:t>- </a:t>
            </a:r>
            <a:r>
              <a:rPr lang="sv-SE" sz="2000" dirty="0" err="1" smtClean="0"/>
              <a:t>Overlapping</a:t>
            </a:r>
            <a:r>
              <a:rPr lang="sv-SE" sz="2000" dirty="0" smtClean="0"/>
              <a:t> </a:t>
            </a:r>
            <a:r>
              <a:rPr lang="sv-SE" sz="2000" dirty="0" err="1" smtClean="0"/>
              <a:t>of</a:t>
            </a:r>
            <a:r>
              <a:rPr lang="sv-SE" sz="2000" dirty="0" smtClean="0"/>
              <a:t> GAC </a:t>
            </a:r>
            <a:r>
              <a:rPr lang="sv-SE" sz="2000" dirty="0" err="1" smtClean="0"/>
              <a:t>orbits</a:t>
            </a:r>
            <a:r>
              <a:rPr lang="sv-SE" sz="2000" dirty="0" smtClean="0"/>
              <a:t> (</a:t>
            </a:r>
            <a:r>
              <a:rPr lang="sv-SE" sz="2000" dirty="0" err="1" smtClean="0"/>
              <a:t>method</a:t>
            </a:r>
            <a:r>
              <a:rPr lang="sv-SE" sz="2000" dirty="0" smtClean="0"/>
              <a:t> for </a:t>
            </a:r>
            <a:r>
              <a:rPr lang="sv-SE" sz="2000" dirty="0" err="1" smtClean="0"/>
              <a:t>removing</a:t>
            </a:r>
            <a:r>
              <a:rPr lang="sv-SE" sz="2000" dirty="0" smtClean="0"/>
              <a:t> </a:t>
            </a:r>
            <a:r>
              <a:rPr lang="sv-SE" sz="2000" dirty="0" err="1" smtClean="0"/>
              <a:t>overlap</a:t>
            </a:r>
            <a:r>
              <a:rPr lang="sv-SE" sz="2000" dirty="0" smtClean="0"/>
              <a:t>)</a:t>
            </a:r>
            <a:br>
              <a:rPr lang="sv-SE" sz="2000" dirty="0" smtClean="0"/>
            </a:br>
            <a:r>
              <a:rPr lang="sv-SE" sz="2000" dirty="0" smtClean="0"/>
              <a:t>- </a:t>
            </a:r>
            <a:r>
              <a:rPr lang="sv-SE" sz="2000" dirty="0" err="1" smtClean="0"/>
              <a:t>Identification</a:t>
            </a:r>
            <a:r>
              <a:rPr lang="sv-SE" sz="2000" dirty="0" smtClean="0"/>
              <a:t> and </a:t>
            </a:r>
            <a:r>
              <a:rPr lang="sv-SE" sz="2000" dirty="0" err="1" smtClean="0"/>
              <a:t>removal</a:t>
            </a:r>
            <a:r>
              <a:rPr lang="sv-SE" sz="2000" dirty="0" smtClean="0"/>
              <a:t> </a:t>
            </a:r>
            <a:r>
              <a:rPr lang="sv-SE" sz="2000" dirty="0" err="1" smtClean="0"/>
              <a:t>of</a:t>
            </a:r>
            <a:r>
              <a:rPr lang="sv-SE" sz="2000" dirty="0" smtClean="0"/>
              <a:t> </a:t>
            </a:r>
            <a:r>
              <a:rPr lang="sv-SE" sz="2000" dirty="0" err="1" smtClean="0"/>
              <a:t>duplicated</a:t>
            </a:r>
            <a:r>
              <a:rPr lang="sv-SE" sz="2000" dirty="0" smtClean="0"/>
              <a:t> or </a:t>
            </a:r>
            <a:r>
              <a:rPr lang="sv-SE" sz="2000" dirty="0" err="1" smtClean="0"/>
              <a:t>corrupt</a:t>
            </a:r>
            <a:r>
              <a:rPr lang="sv-SE" sz="2000" dirty="0" smtClean="0"/>
              <a:t> </a:t>
            </a:r>
            <a:r>
              <a:rPr lang="sv-SE" sz="2000" dirty="0" err="1" smtClean="0"/>
              <a:t>Level</a:t>
            </a:r>
            <a:r>
              <a:rPr lang="sv-SE" sz="2000" dirty="0" smtClean="0"/>
              <a:t> 1b </a:t>
            </a:r>
            <a:r>
              <a:rPr lang="sv-SE" sz="2000" dirty="0" err="1" smtClean="0"/>
              <a:t>files</a:t>
            </a:r>
            <a:r>
              <a:rPr lang="sv-SE" sz="2000" dirty="0" smtClean="0"/>
              <a:t/>
            </a:r>
            <a:br>
              <a:rPr lang="sv-SE" sz="2000" dirty="0" smtClean="0"/>
            </a:br>
            <a:r>
              <a:rPr lang="sv-SE" sz="2000" dirty="0" smtClean="0"/>
              <a:t>- </a:t>
            </a:r>
            <a:r>
              <a:rPr lang="sv-SE" sz="2000" dirty="0" err="1" smtClean="0"/>
              <a:t>Errors</a:t>
            </a:r>
            <a:r>
              <a:rPr lang="sv-SE" sz="2000" dirty="0" smtClean="0"/>
              <a:t> in </a:t>
            </a:r>
            <a:r>
              <a:rPr lang="sv-SE" sz="2000" dirty="0" err="1" smtClean="0"/>
              <a:t>scan</a:t>
            </a:r>
            <a:r>
              <a:rPr lang="sv-SE" sz="2000" dirty="0" smtClean="0"/>
              <a:t> </a:t>
            </a:r>
            <a:r>
              <a:rPr lang="sv-SE" sz="2000" dirty="0" err="1" smtClean="0"/>
              <a:t>line</a:t>
            </a:r>
            <a:r>
              <a:rPr lang="sv-SE" sz="2000" dirty="0" smtClean="0"/>
              <a:t> </a:t>
            </a:r>
            <a:r>
              <a:rPr lang="sv-SE" sz="2000" dirty="0" err="1" smtClean="0"/>
              <a:t>numbering</a:t>
            </a:r>
            <a:r>
              <a:rPr lang="sv-SE" sz="2000" dirty="0" smtClean="0"/>
              <a:t/>
            </a:r>
            <a:br>
              <a:rPr lang="sv-SE" sz="2000" dirty="0" smtClean="0"/>
            </a:br>
            <a:r>
              <a:rPr lang="sv-SE" sz="2000" dirty="0" smtClean="0"/>
              <a:t>- </a:t>
            </a:r>
            <a:r>
              <a:rPr lang="sv-SE" sz="2000" dirty="0" err="1" smtClean="0"/>
              <a:t>Incorrect</a:t>
            </a:r>
            <a:r>
              <a:rPr lang="sv-SE" sz="2000" dirty="0" smtClean="0"/>
              <a:t> </a:t>
            </a:r>
            <a:r>
              <a:rPr lang="sv-SE" sz="2000" dirty="0" err="1" smtClean="0"/>
              <a:t>time</a:t>
            </a:r>
            <a:r>
              <a:rPr lang="sv-SE" sz="2000" dirty="0" smtClean="0"/>
              <a:t> stamps</a:t>
            </a:r>
            <a:br>
              <a:rPr lang="sv-SE" sz="2000" dirty="0" smtClean="0"/>
            </a:br>
            <a:r>
              <a:rPr lang="sv-SE" sz="2000" dirty="0" smtClean="0"/>
              <a:t>- </a:t>
            </a:r>
            <a:r>
              <a:rPr lang="en-US" sz="2000" dirty="0"/>
              <a:t>Inconsistent PRT numbering and value </a:t>
            </a:r>
            <a:r>
              <a:rPr lang="en-US" sz="2000" dirty="0" smtClean="0"/>
              <a:t>range (threatening quality</a:t>
            </a:r>
            <a:br>
              <a:rPr lang="en-US" sz="2000" dirty="0" smtClean="0"/>
            </a:br>
            <a:r>
              <a:rPr lang="en-US" sz="2000" dirty="0" smtClean="0"/>
              <a:t>  of </a:t>
            </a:r>
            <a:r>
              <a:rPr lang="en-US" sz="2000" dirty="0"/>
              <a:t>infrared calibration)</a:t>
            </a:r>
            <a:br>
              <a:rPr lang="en-US" sz="2000" dirty="0"/>
            </a:br>
            <a:r>
              <a:rPr lang="en-US" sz="2000" dirty="0"/>
              <a:t>- </a:t>
            </a:r>
            <a:r>
              <a:rPr lang="en-US" sz="2000" dirty="0" smtClean="0"/>
              <a:t>Lack of roll</a:t>
            </a:r>
            <a:r>
              <a:rPr lang="en-US" sz="2000" dirty="0"/>
              <a:t>, pitch and yaw (RPY) </a:t>
            </a:r>
            <a:r>
              <a:rPr lang="en-US" sz="2000" dirty="0" smtClean="0"/>
              <a:t>corrections for </a:t>
            </a:r>
            <a:r>
              <a:rPr lang="en-US" sz="2000" dirty="0"/>
              <a:t>POD satellites</a:t>
            </a:r>
            <a:br>
              <a:rPr lang="en-US" sz="2000" dirty="0"/>
            </a:br>
            <a:r>
              <a:rPr lang="en-US" sz="2000" dirty="0"/>
              <a:t>- Time stamp mismatch in header and data</a:t>
            </a:r>
            <a:br>
              <a:rPr lang="en-US" sz="2000" dirty="0"/>
            </a:br>
            <a:r>
              <a:rPr lang="en-US" sz="2000" dirty="0"/>
              <a:t>- </a:t>
            </a:r>
            <a:r>
              <a:rPr lang="en-US" sz="2000" dirty="0" smtClean="0"/>
              <a:t>Spurious erroneous </a:t>
            </a:r>
            <a:r>
              <a:rPr lang="en-US" sz="2000" dirty="0" err="1"/>
              <a:t>geolocation</a:t>
            </a:r>
            <a:r>
              <a:rPr lang="en-US" sz="2000" dirty="0"/>
              <a:t> values</a:t>
            </a:r>
            <a:br>
              <a:rPr lang="en-US" sz="2000" dirty="0"/>
            </a:br>
            <a:r>
              <a:rPr lang="en-US" sz="2000" dirty="0"/>
              <a:t>- Saturation of channel </a:t>
            </a:r>
            <a:r>
              <a:rPr lang="en-US" sz="2000" dirty="0" smtClean="0"/>
              <a:t>3b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>
                <a:sym typeface="Wingdings" panose="05000000000000000000" pitchFamily="2" charset="2"/>
              </a:rPr>
              <a:t> solving these issues + more accurate visible and infrared calibration (smoothing over 50 </a:t>
            </a:r>
            <a:r>
              <a:rPr lang="en-US" sz="2000" dirty="0" err="1" smtClean="0">
                <a:sym typeface="Wingdings" panose="05000000000000000000" pitchFamily="2" charset="2"/>
              </a:rPr>
              <a:t>scanlines</a:t>
            </a:r>
            <a:r>
              <a:rPr lang="en-US" sz="2000" dirty="0" smtClean="0">
                <a:sym typeface="Wingdings" panose="05000000000000000000" pitchFamily="2" charset="2"/>
              </a:rPr>
              <a:t>) have already greatly improved the AVHRR FCDR (Level 1c dataset) used by CMSAF</a:t>
            </a:r>
            <a:endParaRPr lang="sv-SE" sz="2000" dirty="0" smtClean="0"/>
          </a:p>
          <a:p>
            <a:endParaRPr lang="sv-SE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386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pPr>
              <a:defRPr/>
            </a:pPr>
            <a:fld id="{7522BD84-9638-4B2C-ACE6-740544956123}" type="slidenum">
              <a:rPr lang="sv-SE"/>
              <a:pPr>
                <a:defRPr/>
              </a:pPr>
              <a:t>14</a:t>
            </a:fld>
            <a:endParaRPr lang="sv-S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355107" y="249381"/>
            <a:ext cx="7377343" cy="429636"/>
          </a:xfrm>
        </p:spPr>
        <p:txBody>
          <a:bodyPr/>
          <a:lstStyle/>
          <a:p>
            <a:r>
              <a:rPr lang="en-US" dirty="0" smtClean="0"/>
              <a:t>Achievements – ESA-SST-CCI project (1)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535527" y="1875914"/>
            <a:ext cx="8257491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sv-SE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v-SE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v-SE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v-SE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ruta 8"/>
          <p:cNvSpPr txBox="1"/>
          <p:nvPr/>
        </p:nvSpPr>
        <p:spPr>
          <a:xfrm>
            <a:off x="535527" y="1305840"/>
            <a:ext cx="8155891" cy="40011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sv-SE" sz="2000" b="1" dirty="0" err="1" smtClean="0"/>
              <a:t>Revised</a:t>
            </a:r>
            <a:r>
              <a:rPr lang="sv-SE" sz="2000" b="1" dirty="0" smtClean="0"/>
              <a:t> infrared </a:t>
            </a:r>
            <a:r>
              <a:rPr lang="sv-SE" sz="2000" b="1" dirty="0" err="1" smtClean="0"/>
              <a:t>calibration</a:t>
            </a:r>
            <a:r>
              <a:rPr lang="sv-SE" sz="2000" b="1" dirty="0" smtClean="0"/>
              <a:t> (new </a:t>
            </a:r>
            <a:r>
              <a:rPr lang="sv-SE" sz="2000" b="1" dirty="0" err="1" smtClean="0"/>
              <a:t>physical</a:t>
            </a:r>
            <a:r>
              <a:rPr lang="sv-SE" sz="2000" b="1" dirty="0" smtClean="0"/>
              <a:t> </a:t>
            </a:r>
            <a:r>
              <a:rPr lang="sv-SE" sz="2000" b="1" dirty="0" err="1" smtClean="0"/>
              <a:t>model</a:t>
            </a:r>
            <a:r>
              <a:rPr lang="sv-SE" sz="2000" b="1" dirty="0" smtClean="0"/>
              <a:t>)</a:t>
            </a:r>
            <a:endParaRPr lang="sv-SE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92458" y="1875915"/>
            <a:ext cx="8100561" cy="4761952"/>
          </a:xfrm>
        </p:spPr>
        <p:txBody>
          <a:bodyPr>
            <a:normAutofit fontScale="62500" lnSpcReduction="20000"/>
          </a:bodyPr>
          <a:lstStyle/>
          <a:p>
            <a:r>
              <a:rPr lang="en-GB" dirty="0" smtClean="0"/>
              <a:t>Within the ESA CCI SST project there are deliverables related to the update of the AVHRR Thermal (3.7-12 micron) channels</a:t>
            </a:r>
          </a:p>
          <a:p>
            <a:pPr lvl="1"/>
            <a:r>
              <a:rPr lang="en-GB" dirty="0" smtClean="0"/>
              <a:t>25% of </a:t>
            </a:r>
            <a:r>
              <a:rPr lang="en-GB" dirty="0" err="1" smtClean="0"/>
              <a:t>J.Mittaz</a:t>
            </a:r>
            <a:r>
              <a:rPr lang="en-GB" dirty="0" smtClean="0"/>
              <a:t> time covered so very limited manpower </a:t>
            </a:r>
          </a:p>
          <a:p>
            <a:r>
              <a:rPr lang="en-GB" dirty="0" smtClean="0"/>
              <a:t>Consists of a number of steps in the schedule</a:t>
            </a:r>
          </a:p>
          <a:p>
            <a:pPr lvl="1"/>
            <a:r>
              <a:rPr lang="en-GB" dirty="0" smtClean="0"/>
              <a:t>Obtain complete AVHRR data archive</a:t>
            </a:r>
          </a:p>
          <a:p>
            <a:pPr lvl="2"/>
            <a:r>
              <a:rPr lang="en-GB" dirty="0" smtClean="0"/>
              <a:t>Complete </a:t>
            </a:r>
          </a:p>
          <a:p>
            <a:pPr lvl="2"/>
            <a:r>
              <a:rPr lang="en-GB" dirty="0" smtClean="0"/>
              <a:t>Includes University of Miami extra orbits and extra NOAA-06 data from NOAA CLASS</a:t>
            </a:r>
          </a:p>
          <a:p>
            <a:pPr lvl="1"/>
            <a:r>
              <a:rPr lang="en-GB" dirty="0" smtClean="0"/>
              <a:t>Creation of satellite-to-satellite and satellite against in-situ (ocean)</a:t>
            </a:r>
          </a:p>
          <a:p>
            <a:pPr lvl="1"/>
            <a:r>
              <a:rPr lang="en-GB" dirty="0" smtClean="0"/>
              <a:t>Create new AVHRR calibration coefficients (fundamental) for well behaved periods of AVHRR</a:t>
            </a:r>
          </a:p>
          <a:p>
            <a:pPr lvl="2"/>
            <a:r>
              <a:rPr lang="en-GB" dirty="0" smtClean="0"/>
              <a:t>Use SNO like matchups</a:t>
            </a:r>
          </a:p>
          <a:p>
            <a:pPr lvl="3"/>
            <a:r>
              <a:rPr lang="en-GB" dirty="0" smtClean="0"/>
              <a:t>Primary set (A)ATSR-to-AVHRR when available</a:t>
            </a:r>
          </a:p>
          <a:p>
            <a:pPr lvl="3"/>
            <a:r>
              <a:rPr lang="en-GB" dirty="0" smtClean="0"/>
              <a:t>Before (A)ATSR use newest (closest to (A)ATSR) AVHRR as reference</a:t>
            </a:r>
          </a:p>
          <a:p>
            <a:pPr lvl="2"/>
            <a:r>
              <a:rPr lang="en-GB" dirty="0" smtClean="0"/>
              <a:t>None exist for NOAA-15</a:t>
            </a:r>
          </a:p>
          <a:p>
            <a:pPr lvl="2"/>
            <a:r>
              <a:rPr lang="en-GB" dirty="0" smtClean="0"/>
              <a:t>Will be problematic for the earliest AVHRRs</a:t>
            </a:r>
          </a:p>
          <a:p>
            <a:pPr lvl="1"/>
            <a:r>
              <a:rPr lang="en-GB" dirty="0" smtClean="0"/>
              <a:t>Determine time dependent bias </a:t>
            </a:r>
          </a:p>
          <a:p>
            <a:pPr lvl="2"/>
            <a:r>
              <a:rPr lang="en-GB" dirty="0" smtClean="0"/>
              <a:t>When (A)ATSR data available use as much as possible</a:t>
            </a:r>
          </a:p>
          <a:p>
            <a:pPr lvl="2"/>
            <a:r>
              <a:rPr lang="en-GB" dirty="0" smtClean="0"/>
              <a:t>Pre-(A)ATSR only have satellite-to-satellite matches at beginning/end of operational life for AVHRRs with matches equator crossing times</a:t>
            </a:r>
          </a:p>
          <a:p>
            <a:pPr lvl="3"/>
            <a:r>
              <a:rPr lang="en-GB" dirty="0" smtClean="0"/>
              <a:t>Can use other set (morning/afternoon) but even no AVHRRs have much less data for early satellites</a:t>
            </a:r>
          </a:p>
          <a:p>
            <a:pPr lvl="2"/>
            <a:r>
              <a:rPr lang="en-GB" dirty="0" smtClean="0"/>
              <a:t>Look into using RTM BTs as reference	</a:t>
            </a:r>
          </a:p>
          <a:p>
            <a:pPr lvl="3"/>
            <a:r>
              <a:rPr lang="en-GB" dirty="0" smtClean="0"/>
              <a:t>Validate using modern AVHRRs</a:t>
            </a:r>
          </a:p>
        </p:txBody>
      </p:sp>
    </p:spTree>
    <p:extLst>
      <p:ext uri="{BB962C8B-B14F-4D97-AF65-F5344CB8AC3E}">
        <p14:creationId xmlns:p14="http://schemas.microsoft.com/office/powerpoint/2010/main" val="169401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pPr>
              <a:defRPr/>
            </a:pPr>
            <a:fld id="{7522BD84-9638-4B2C-ACE6-740544956123}" type="slidenum">
              <a:rPr lang="sv-SE"/>
              <a:pPr>
                <a:defRPr/>
              </a:pPr>
              <a:t>15</a:t>
            </a:fld>
            <a:endParaRPr lang="sv-S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355107" y="249381"/>
            <a:ext cx="7377343" cy="429636"/>
          </a:xfrm>
        </p:spPr>
        <p:txBody>
          <a:bodyPr/>
          <a:lstStyle/>
          <a:p>
            <a:r>
              <a:rPr lang="en-US" dirty="0" smtClean="0"/>
              <a:t>Achievements – ESA-SST-CCI project (2)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535527" y="1875914"/>
            <a:ext cx="8257491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sv-SE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v-SE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v-SE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v-SE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ruta 8"/>
          <p:cNvSpPr txBox="1"/>
          <p:nvPr/>
        </p:nvSpPr>
        <p:spPr>
          <a:xfrm>
            <a:off x="535527" y="1305840"/>
            <a:ext cx="8155891" cy="40011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sv-SE" sz="2000" b="1" dirty="0" err="1" smtClean="0"/>
              <a:t>Revised</a:t>
            </a:r>
            <a:r>
              <a:rPr lang="sv-SE" sz="2000" b="1" dirty="0" smtClean="0"/>
              <a:t> infrared </a:t>
            </a:r>
            <a:r>
              <a:rPr lang="sv-SE" sz="2000" b="1" dirty="0" err="1" smtClean="0"/>
              <a:t>calibration</a:t>
            </a:r>
            <a:r>
              <a:rPr lang="sv-SE" sz="2000" b="1" dirty="0" smtClean="0"/>
              <a:t> (new </a:t>
            </a:r>
            <a:r>
              <a:rPr lang="sv-SE" sz="2000" b="1" dirty="0" err="1" smtClean="0"/>
              <a:t>physical</a:t>
            </a:r>
            <a:r>
              <a:rPr lang="sv-SE" sz="2000" b="1" dirty="0" smtClean="0"/>
              <a:t> </a:t>
            </a:r>
            <a:r>
              <a:rPr lang="sv-SE" sz="2000" b="1" dirty="0" err="1" smtClean="0"/>
              <a:t>model</a:t>
            </a:r>
            <a:r>
              <a:rPr lang="sv-SE" sz="2000" b="1" dirty="0" smtClean="0"/>
              <a:t>)</a:t>
            </a:r>
            <a:endParaRPr lang="sv-SE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35527" y="1617173"/>
            <a:ext cx="8478175" cy="5058834"/>
          </a:xfrm>
        </p:spPr>
        <p:txBody>
          <a:bodyPr>
            <a:normAutofit fontScale="62500" lnSpcReduction="20000"/>
          </a:bodyPr>
          <a:lstStyle/>
          <a:p>
            <a:pPr lvl="1"/>
            <a:endParaRPr lang="en-GB" dirty="0" smtClean="0"/>
          </a:p>
          <a:p>
            <a:pPr marL="457200" lvl="1" indent="0">
              <a:buNone/>
            </a:pPr>
            <a:r>
              <a:rPr lang="en-GB" sz="3200" b="1" dirty="0" smtClean="0"/>
              <a:t>MATCHUP GENERATION</a:t>
            </a:r>
            <a:endParaRPr lang="en-GB" sz="3200" b="1" dirty="0"/>
          </a:p>
          <a:p>
            <a:pPr lvl="1"/>
            <a:endParaRPr lang="en-GB" dirty="0" smtClean="0"/>
          </a:p>
          <a:p>
            <a:pPr lvl="1"/>
            <a:r>
              <a:rPr lang="en-GB" sz="2900" dirty="0" smtClean="0"/>
              <a:t>Undertaken by </a:t>
            </a:r>
            <a:r>
              <a:rPr lang="en-GB" sz="2900" dirty="0" err="1" smtClean="0"/>
              <a:t>Brockmann</a:t>
            </a:r>
            <a:r>
              <a:rPr lang="en-GB" sz="2900" dirty="0" smtClean="0"/>
              <a:t> </a:t>
            </a:r>
            <a:r>
              <a:rPr lang="en-GB" sz="2900" dirty="0" err="1" smtClean="0"/>
              <a:t>Consuly</a:t>
            </a:r>
            <a:r>
              <a:rPr lang="en-GB" sz="2900" dirty="0" smtClean="0"/>
              <a:t> for the ESA-CCI SST project</a:t>
            </a:r>
          </a:p>
          <a:p>
            <a:pPr lvl="1"/>
            <a:r>
              <a:rPr lang="en-GB" sz="2900" dirty="0" smtClean="0"/>
              <a:t>Creation of satellite-to-satellite and satellite against in-situ (ocean)</a:t>
            </a:r>
          </a:p>
          <a:p>
            <a:pPr lvl="2"/>
            <a:r>
              <a:rPr lang="en-GB" dirty="0" smtClean="0"/>
              <a:t>Matchup against in-situ (buoy) data	</a:t>
            </a:r>
          </a:p>
          <a:p>
            <a:pPr lvl="3"/>
            <a:r>
              <a:rPr lang="en-GB" dirty="0" smtClean="0"/>
              <a:t>Clear sky only</a:t>
            </a:r>
          </a:p>
          <a:p>
            <a:pPr lvl="3"/>
            <a:r>
              <a:rPr lang="en-GB" dirty="0" smtClean="0"/>
              <a:t>Information of interest – RTM generated BTs</a:t>
            </a:r>
          </a:p>
          <a:p>
            <a:pPr lvl="2"/>
            <a:r>
              <a:rPr lang="en-GB" dirty="0" smtClean="0"/>
              <a:t>Creation of SNO like matchups</a:t>
            </a:r>
          </a:p>
          <a:p>
            <a:pPr lvl="3"/>
            <a:r>
              <a:rPr lang="en-GB" dirty="0" smtClean="0"/>
              <a:t>Clear and cloudy matchups included</a:t>
            </a:r>
          </a:p>
          <a:p>
            <a:pPr lvl="3"/>
            <a:r>
              <a:rPr lang="en-GB" dirty="0" smtClean="0"/>
              <a:t>BTs available where clear sky present</a:t>
            </a:r>
          </a:p>
          <a:p>
            <a:pPr lvl="2"/>
            <a:r>
              <a:rPr lang="en-GB" dirty="0" smtClean="0"/>
              <a:t>Will be done for </a:t>
            </a:r>
          </a:p>
          <a:p>
            <a:pPr lvl="3"/>
            <a:r>
              <a:rPr lang="en-GB" dirty="0" smtClean="0"/>
              <a:t>(A)ATSR vs buoy</a:t>
            </a:r>
          </a:p>
          <a:p>
            <a:pPr lvl="3"/>
            <a:r>
              <a:rPr lang="en-GB" dirty="0" smtClean="0"/>
              <a:t>AVHRR vs buoy</a:t>
            </a:r>
          </a:p>
          <a:p>
            <a:pPr lvl="3"/>
            <a:r>
              <a:rPr lang="en-GB" dirty="0" smtClean="0"/>
              <a:t>(A)ATSR vs AVHRR</a:t>
            </a:r>
          </a:p>
          <a:p>
            <a:pPr lvl="3"/>
            <a:r>
              <a:rPr lang="en-GB" dirty="0" smtClean="0"/>
              <a:t>AVHRR vs AVHRR</a:t>
            </a:r>
          </a:p>
          <a:p>
            <a:pPr lvl="1"/>
            <a:r>
              <a:rPr lang="en-GB" sz="2900" dirty="0" smtClean="0"/>
              <a:t>Current status</a:t>
            </a:r>
          </a:p>
          <a:p>
            <a:pPr lvl="2"/>
            <a:r>
              <a:rPr lang="en-GB" dirty="0" smtClean="0"/>
              <a:t>In-situ matches for (A)ATSR and AVHRR for post-1991 period complete</a:t>
            </a:r>
          </a:p>
          <a:p>
            <a:pPr lvl="2"/>
            <a:r>
              <a:rPr lang="en-GB" dirty="0" smtClean="0"/>
              <a:t>Waiting for SNO like matches for post-1991 period</a:t>
            </a:r>
          </a:p>
          <a:p>
            <a:pPr lvl="3"/>
            <a:r>
              <a:rPr lang="en-GB" dirty="0" smtClean="0"/>
              <a:t>Currently 1991-2005 complete</a:t>
            </a:r>
          </a:p>
          <a:p>
            <a:pPr lvl="2"/>
            <a:r>
              <a:rPr lang="en-GB" dirty="0" smtClean="0"/>
              <a:t>Work on pre-1991 matchups yet to start</a:t>
            </a:r>
          </a:p>
          <a:p>
            <a:pPr lvl="3"/>
            <a:r>
              <a:rPr lang="en-GB" dirty="0" smtClean="0"/>
              <a:t>Some code changes are needed</a:t>
            </a:r>
          </a:p>
          <a:p>
            <a:pPr lvl="3"/>
            <a:r>
              <a:rPr lang="en-GB" dirty="0" smtClean="0"/>
              <a:t>Should be done in next couple of months</a:t>
            </a:r>
          </a:p>
        </p:txBody>
      </p:sp>
    </p:spTree>
    <p:extLst>
      <p:ext uri="{BB962C8B-B14F-4D97-AF65-F5344CB8AC3E}">
        <p14:creationId xmlns:p14="http://schemas.microsoft.com/office/powerpoint/2010/main" val="161034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pPr>
              <a:defRPr/>
            </a:pPr>
            <a:fld id="{7522BD84-9638-4B2C-ACE6-740544956123}" type="slidenum">
              <a:rPr lang="sv-SE"/>
              <a:pPr>
                <a:defRPr/>
              </a:pPr>
              <a:t>16</a:t>
            </a:fld>
            <a:endParaRPr lang="sv-S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355107" y="249381"/>
            <a:ext cx="7377343" cy="429636"/>
          </a:xfrm>
        </p:spPr>
        <p:txBody>
          <a:bodyPr/>
          <a:lstStyle/>
          <a:p>
            <a:r>
              <a:rPr lang="en-US" dirty="0" smtClean="0"/>
              <a:t>Achievements – ESA-SST-CCI project (3)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535527" y="1875914"/>
            <a:ext cx="8257491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sv-SE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v-SE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v-SE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v-SE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ruta 8"/>
          <p:cNvSpPr txBox="1"/>
          <p:nvPr/>
        </p:nvSpPr>
        <p:spPr>
          <a:xfrm>
            <a:off x="535527" y="1305840"/>
            <a:ext cx="8155891" cy="40011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sv-SE" sz="2000" b="1" dirty="0" err="1" smtClean="0"/>
              <a:t>Revised</a:t>
            </a:r>
            <a:r>
              <a:rPr lang="sv-SE" sz="2000" b="1" dirty="0" smtClean="0"/>
              <a:t> infrared </a:t>
            </a:r>
            <a:r>
              <a:rPr lang="sv-SE" sz="2000" b="1" dirty="0" err="1" smtClean="0"/>
              <a:t>calibration</a:t>
            </a:r>
            <a:r>
              <a:rPr lang="sv-SE" sz="2000" b="1" dirty="0" smtClean="0"/>
              <a:t> (new </a:t>
            </a:r>
            <a:r>
              <a:rPr lang="sv-SE" sz="2000" b="1" dirty="0" err="1" smtClean="0"/>
              <a:t>physical</a:t>
            </a:r>
            <a:r>
              <a:rPr lang="sv-SE" sz="2000" b="1" dirty="0" smtClean="0"/>
              <a:t> </a:t>
            </a:r>
            <a:r>
              <a:rPr lang="sv-SE" sz="2000" b="1" dirty="0" err="1" smtClean="0"/>
              <a:t>model</a:t>
            </a:r>
            <a:r>
              <a:rPr lang="sv-SE" sz="2000" b="1" dirty="0" smtClean="0"/>
              <a:t>)</a:t>
            </a:r>
            <a:endParaRPr lang="sv-SE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757619" y="1875914"/>
            <a:ext cx="7813306" cy="419343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b="1" dirty="0" smtClean="0"/>
              <a:t>RECALIBRATION</a:t>
            </a:r>
          </a:p>
          <a:p>
            <a:endParaRPr lang="en-GB" dirty="0"/>
          </a:p>
          <a:p>
            <a:r>
              <a:rPr lang="en-GB" dirty="0" smtClean="0"/>
              <a:t>Just at point of starting to look at matchup data</a:t>
            </a:r>
          </a:p>
          <a:p>
            <a:pPr lvl="1"/>
            <a:r>
              <a:rPr lang="en-GB" dirty="0" smtClean="0"/>
              <a:t>Need to write code to interpret format of matches</a:t>
            </a:r>
          </a:p>
          <a:p>
            <a:pPr lvl="1"/>
            <a:r>
              <a:rPr lang="en-GB" dirty="0" smtClean="0"/>
              <a:t>SNO for NOAA-12,14 fully available</a:t>
            </a:r>
          </a:p>
          <a:p>
            <a:pPr lvl="2"/>
            <a:r>
              <a:rPr lang="en-GB" dirty="0" smtClean="0"/>
              <a:t>Will start analysing in next couple of weeks</a:t>
            </a:r>
          </a:p>
          <a:p>
            <a:pPr lvl="1"/>
            <a:r>
              <a:rPr lang="en-GB" dirty="0" smtClean="0"/>
              <a:t>SNO for NOAA-16 doesn’t yet cover important instrument thermal variations</a:t>
            </a:r>
          </a:p>
          <a:p>
            <a:pPr lvl="2"/>
            <a:r>
              <a:rPr lang="en-GB" dirty="0" smtClean="0"/>
              <a:t>Should be available In a couple of weeks</a:t>
            </a:r>
          </a:p>
          <a:p>
            <a:pPr lvl="2"/>
            <a:r>
              <a:rPr lang="en-GB" dirty="0" smtClean="0"/>
              <a:t>Investigate time dependent biases using AATSR matches</a:t>
            </a:r>
          </a:p>
          <a:p>
            <a:pPr lvl="2"/>
            <a:r>
              <a:rPr lang="en-GB" dirty="0" smtClean="0"/>
              <a:t>Validate possible use of RTM BTs for time dependent biases</a:t>
            </a:r>
          </a:p>
          <a:p>
            <a:pPr lvl="1"/>
            <a:r>
              <a:rPr lang="en-GB" dirty="0" smtClean="0"/>
              <a:t>Pre-1991 AVHRRs</a:t>
            </a:r>
          </a:p>
          <a:p>
            <a:pPr lvl="2"/>
            <a:r>
              <a:rPr lang="en-GB" dirty="0" smtClean="0"/>
              <a:t>More limited matches so need to assess accuracy of recalibration procedure</a:t>
            </a:r>
          </a:p>
          <a:p>
            <a:pPr lvl="3"/>
            <a:r>
              <a:rPr lang="en-GB" dirty="0" smtClean="0"/>
              <a:t>Simulation code already available to test uncertainty on calibration parameters</a:t>
            </a:r>
          </a:p>
          <a:p>
            <a:pPr lvl="2"/>
            <a:r>
              <a:rPr lang="en-GB" dirty="0" smtClean="0"/>
              <a:t>Time dependent method needs investigating</a:t>
            </a:r>
          </a:p>
          <a:p>
            <a:r>
              <a:rPr lang="en-GB" dirty="0" smtClean="0"/>
              <a:t>In current ESA CCI schedule this work is to take ~ 6 months real time (1.5 months available work as funded)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659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pPr>
              <a:defRPr/>
            </a:pPr>
            <a:fld id="{7522BD84-9638-4B2C-ACE6-740544956123}" type="slidenum">
              <a:rPr lang="sv-SE"/>
              <a:pPr>
                <a:defRPr/>
              </a:pPr>
              <a:t>17</a:t>
            </a:fld>
            <a:endParaRPr lang="sv-S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355107" y="249381"/>
            <a:ext cx="7377343" cy="429636"/>
          </a:xfrm>
        </p:spPr>
        <p:txBody>
          <a:bodyPr/>
          <a:lstStyle/>
          <a:p>
            <a:r>
              <a:rPr lang="en-US" dirty="0" smtClean="0"/>
              <a:t>Achievements – AVHRR and FIDUCEO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535527" y="1875914"/>
            <a:ext cx="8257491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sv-SE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v-SE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v-SE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v-SE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ruta 8"/>
          <p:cNvSpPr txBox="1"/>
          <p:nvPr/>
        </p:nvSpPr>
        <p:spPr>
          <a:xfrm>
            <a:off x="535527" y="1305840"/>
            <a:ext cx="8155891" cy="40011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sv-SE" sz="2000" b="1" dirty="0" err="1" smtClean="0"/>
              <a:t>Revised</a:t>
            </a:r>
            <a:r>
              <a:rPr lang="sv-SE" sz="2000" b="1" dirty="0" smtClean="0"/>
              <a:t> infrared </a:t>
            </a:r>
            <a:r>
              <a:rPr lang="sv-SE" sz="2000" b="1" dirty="0" err="1" smtClean="0"/>
              <a:t>calibration</a:t>
            </a:r>
            <a:r>
              <a:rPr lang="sv-SE" sz="2000" b="1" dirty="0" smtClean="0"/>
              <a:t> (new </a:t>
            </a:r>
            <a:r>
              <a:rPr lang="sv-SE" sz="2000" b="1" dirty="0" err="1" smtClean="0"/>
              <a:t>physical</a:t>
            </a:r>
            <a:r>
              <a:rPr lang="sv-SE" sz="2000" b="1" dirty="0" smtClean="0"/>
              <a:t> </a:t>
            </a:r>
            <a:r>
              <a:rPr lang="sv-SE" sz="2000" b="1" dirty="0" err="1" smtClean="0"/>
              <a:t>model</a:t>
            </a:r>
            <a:r>
              <a:rPr lang="sv-SE" sz="2000" b="1" dirty="0" smtClean="0"/>
              <a:t>)</a:t>
            </a:r>
            <a:endParaRPr lang="sv-SE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90051" y="2154099"/>
            <a:ext cx="8202967" cy="3678530"/>
          </a:xfrm>
        </p:spPr>
        <p:txBody>
          <a:bodyPr/>
          <a:lstStyle/>
          <a:p>
            <a:r>
              <a:rPr lang="en-GB" sz="1800" b="1" dirty="0" smtClean="0"/>
              <a:t>FIDUCEO project kicks off in March 2015 (next month)</a:t>
            </a:r>
          </a:p>
          <a:p>
            <a:r>
              <a:rPr lang="en-GB" sz="1800" b="1" dirty="0" smtClean="0"/>
              <a:t>2 post-docs to cover both AVHRR and HIRS calibration</a:t>
            </a:r>
          </a:p>
          <a:p>
            <a:pPr lvl="1"/>
            <a:r>
              <a:rPr lang="en-GB" sz="1800" dirty="0" smtClean="0"/>
              <a:t>AVHRR recalibration to look at using HIRS as a reference for pre-(A)ATSR period</a:t>
            </a:r>
          </a:p>
          <a:p>
            <a:pPr lvl="1"/>
            <a:r>
              <a:rPr lang="en-GB" sz="1800" dirty="0" smtClean="0"/>
              <a:t>As part of AVHRR calibration training will probably get a post-doc to help with CCI recalibration work</a:t>
            </a:r>
          </a:p>
          <a:p>
            <a:pPr lvl="1"/>
            <a:r>
              <a:rPr lang="en-GB" sz="1800" dirty="0" smtClean="0"/>
              <a:t>One post-doc due to start April 2015</a:t>
            </a:r>
          </a:p>
          <a:p>
            <a:pPr lvl="2"/>
            <a:r>
              <a:rPr lang="en-GB" sz="1800" dirty="0" smtClean="0"/>
              <a:t>2</a:t>
            </a:r>
            <a:r>
              <a:rPr lang="en-GB" sz="1800" baseline="30000" dirty="0" smtClean="0"/>
              <a:t>nd</a:t>
            </a:r>
            <a:r>
              <a:rPr lang="en-GB" sz="1800" dirty="0" smtClean="0"/>
              <a:t> post awaiting final reply from candidate</a:t>
            </a:r>
          </a:p>
          <a:p>
            <a:pPr lvl="1"/>
            <a:r>
              <a:rPr lang="en-GB" sz="1800" dirty="0" smtClean="0"/>
              <a:t>Will create a new AVHRR Level 1 format including uncertainty information</a:t>
            </a:r>
          </a:p>
          <a:p>
            <a:pPr lvl="2"/>
            <a:r>
              <a:rPr lang="en-GB" sz="1800" dirty="0" smtClean="0"/>
              <a:t>NPL work already started of estimates of AVHRR uncertainty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23011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pPr>
              <a:defRPr/>
            </a:pPr>
            <a:fld id="{7522BD84-9638-4B2C-ACE6-740544956123}" type="slidenum">
              <a:rPr lang="sv-SE"/>
              <a:pPr>
                <a:defRPr/>
              </a:pPr>
              <a:t>18</a:t>
            </a:fld>
            <a:endParaRPr lang="sv-S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607798" y="249381"/>
            <a:ext cx="6716638" cy="429636"/>
          </a:xfrm>
        </p:spPr>
        <p:txBody>
          <a:bodyPr/>
          <a:lstStyle/>
          <a:p>
            <a:r>
              <a:rPr lang="en-US" dirty="0" err="1" smtClean="0"/>
              <a:t>Timeplan</a:t>
            </a:r>
            <a:r>
              <a:rPr lang="en-US" dirty="0" smtClean="0"/>
              <a:t> and responsibilities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433926" y="2381876"/>
            <a:ext cx="825749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v-SE" sz="2000" b="1" dirty="0" err="1" smtClean="0"/>
              <a:t>Responsible</a:t>
            </a:r>
            <a:r>
              <a:rPr lang="sv-SE" sz="2000" b="1" dirty="0" smtClean="0"/>
              <a:t> partner:	 EUMETSAT (CM SAF, K-G Karlsson) </a:t>
            </a:r>
            <a:br>
              <a:rPr lang="sv-SE" sz="2000" b="1" dirty="0" smtClean="0"/>
            </a:br>
            <a:r>
              <a:rPr lang="sv-SE" sz="2000" b="1" dirty="0" smtClean="0"/>
              <a:t>			+ ESA (ESA-CLOUD-CCI, M. Raspaud)</a:t>
            </a:r>
            <a:endParaRPr lang="sv-SE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ruta 7"/>
          <p:cNvSpPr txBox="1"/>
          <p:nvPr/>
        </p:nvSpPr>
        <p:spPr>
          <a:xfrm>
            <a:off x="433927" y="3258224"/>
            <a:ext cx="678890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v-SE" sz="2000" b="1" dirty="0" err="1" smtClean="0"/>
              <a:t>Planned</a:t>
            </a:r>
            <a:r>
              <a:rPr lang="sv-SE" sz="2000" b="1" dirty="0" smtClean="0"/>
              <a:t> end:	 June 2016</a:t>
            </a:r>
            <a:endParaRPr lang="sv-SE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803564" y="3989565"/>
            <a:ext cx="7195127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spcBef>
                <a:spcPts val="600"/>
              </a:spcBef>
              <a:spcAft>
                <a:spcPts val="600"/>
              </a:spcAft>
              <a:tabLst>
                <a:tab pos="450215" algn="l"/>
              </a:tabLst>
            </a:pPr>
            <a:r>
              <a:rPr lang="en-US" sz="2400" b="1" cap="all" dirty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gradFill>
                  <a:gsLst>
                    <a:gs pos="0">
                      <a:srgbClr val="381563"/>
                    </a:gs>
                    <a:gs pos="43000">
                      <a:srgbClr val="7B34D2"/>
                    </a:gs>
                    <a:gs pos="48000">
                      <a:srgbClr val="7230C3"/>
                    </a:gs>
                    <a:gs pos="100000">
                      <a:srgbClr val="381563"/>
                    </a:gs>
                  </a:gsLst>
                  <a:lin ang="5400000" scaled="0"/>
                </a:gradFill>
                <a:effectLst>
                  <a:reflection blurRad="12700" stA="28000" endPos="45000" dist="1003" dir="5400000" sy="-100000" algn="bl"/>
                </a:effectLst>
                <a:highlight>
                  <a:srgbClr val="FFFF00"/>
                </a:highlight>
                <a:latin typeface="Times New Roman"/>
                <a:ea typeface="Times New Roman"/>
              </a:rPr>
              <a:t>Tentative AVHRR FCDR Release 3</a:t>
            </a:r>
            <a:endParaRPr lang="sv-SE" sz="2400" dirty="0">
              <a:latin typeface="Times New Roman"/>
              <a:ea typeface="Times New Roman"/>
            </a:endParaRPr>
          </a:p>
          <a:p>
            <a:pPr marL="457200" algn="just">
              <a:spcBef>
                <a:spcPts val="600"/>
              </a:spcBef>
              <a:spcAft>
                <a:spcPts val="600"/>
              </a:spcAft>
              <a:tabLst>
                <a:tab pos="450215" algn="l"/>
              </a:tabLst>
            </a:pPr>
            <a:r>
              <a:rPr lang="en-US" sz="2400" b="1" cap="all" dirty="0" smtClean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gradFill>
                  <a:gsLst>
                    <a:gs pos="0">
                      <a:srgbClr val="381563"/>
                    </a:gs>
                    <a:gs pos="43000">
                      <a:srgbClr val="7B34D2"/>
                    </a:gs>
                    <a:gs pos="48000">
                      <a:srgbClr val="7230C3"/>
                    </a:gs>
                    <a:gs pos="100000">
                      <a:srgbClr val="381563"/>
                    </a:gs>
                  </a:gsLst>
                  <a:lin ang="5400000" scaled="0"/>
                </a:gradFill>
                <a:effectLst>
                  <a:reflection blurRad="12700" stA="28000" endPos="45000" dist="1003" dir="5400000" sy="-100000" algn="bl"/>
                </a:effectLst>
                <a:latin typeface="Times New Roman"/>
                <a:ea typeface="Times New Roman"/>
              </a:rPr>
              <a:t>Jul 2016 navigation UPDATE</a:t>
            </a:r>
            <a:endParaRPr lang="sv-SE" sz="24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535527" y="1305840"/>
            <a:ext cx="8155891" cy="70788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sv-SE" sz="2000" b="1" dirty="0" err="1" smtClean="0"/>
              <a:t>Revised</a:t>
            </a:r>
            <a:r>
              <a:rPr lang="sv-SE" sz="2000" b="1" dirty="0" smtClean="0"/>
              <a:t> navigation </a:t>
            </a:r>
            <a:r>
              <a:rPr lang="sv-SE" sz="2000" b="1" dirty="0" err="1" smtClean="0"/>
              <a:t>based</a:t>
            </a:r>
            <a:r>
              <a:rPr lang="sv-SE" sz="2000" b="1" dirty="0" smtClean="0"/>
              <a:t> on image-</a:t>
            </a:r>
            <a:r>
              <a:rPr lang="sv-SE" sz="2000" b="1" dirty="0" err="1" smtClean="0"/>
              <a:t>retrieved</a:t>
            </a:r>
            <a:r>
              <a:rPr lang="sv-SE" sz="2000" b="1" dirty="0" smtClean="0"/>
              <a:t> (</a:t>
            </a:r>
            <a:r>
              <a:rPr lang="sv-SE" sz="2000" b="1" dirty="0" err="1" smtClean="0"/>
              <a:t>coast-line</a:t>
            </a:r>
            <a:r>
              <a:rPr lang="sv-SE" sz="2000" b="1" dirty="0" smtClean="0"/>
              <a:t> </a:t>
            </a:r>
            <a:r>
              <a:rPr lang="sv-SE" sz="2000" b="1" dirty="0" err="1" smtClean="0"/>
              <a:t>matched</a:t>
            </a:r>
            <a:r>
              <a:rPr lang="sv-SE" sz="2000" b="1" dirty="0" smtClean="0"/>
              <a:t>) </a:t>
            </a:r>
            <a:r>
              <a:rPr lang="sv-SE" sz="2000" b="1" dirty="0" err="1" smtClean="0"/>
              <a:t>update</a:t>
            </a:r>
            <a:r>
              <a:rPr lang="sv-SE" sz="2000" b="1" dirty="0" smtClean="0"/>
              <a:t> </a:t>
            </a:r>
            <a:r>
              <a:rPr lang="sv-SE" sz="2000" b="1" dirty="0" err="1" smtClean="0"/>
              <a:t>of</a:t>
            </a:r>
            <a:r>
              <a:rPr lang="sv-SE" sz="2000" b="1" dirty="0" smtClean="0"/>
              <a:t> </a:t>
            </a:r>
            <a:r>
              <a:rPr lang="sv-SE" sz="2000" b="1" dirty="0" err="1" smtClean="0"/>
              <a:t>orbital</a:t>
            </a:r>
            <a:r>
              <a:rPr lang="sv-SE" sz="2000" b="1" dirty="0" smtClean="0"/>
              <a:t> </a:t>
            </a:r>
            <a:r>
              <a:rPr lang="sv-SE" sz="2000" b="1" dirty="0" err="1" smtClean="0"/>
              <a:t>model</a:t>
            </a:r>
            <a:r>
              <a:rPr lang="sv-SE" sz="2000" b="1" dirty="0" smtClean="0"/>
              <a:t> (</a:t>
            </a:r>
            <a:r>
              <a:rPr lang="sv-SE" sz="2000" b="1" dirty="0" err="1" smtClean="0"/>
              <a:t>yaw</a:t>
            </a:r>
            <a:r>
              <a:rPr lang="sv-SE" sz="2000" b="1" dirty="0" smtClean="0"/>
              <a:t>, </a:t>
            </a:r>
            <a:r>
              <a:rPr lang="sv-SE" sz="2000" b="1" dirty="0" err="1" smtClean="0"/>
              <a:t>pitch,roll</a:t>
            </a:r>
            <a:r>
              <a:rPr lang="sv-SE" sz="2000" b="1" dirty="0" smtClean="0"/>
              <a:t> </a:t>
            </a:r>
            <a:r>
              <a:rPr lang="sv-SE" sz="2000" b="1" dirty="0" err="1" smtClean="0"/>
              <a:t>corrections</a:t>
            </a:r>
            <a:r>
              <a:rPr lang="sv-SE" sz="2000" b="1" dirty="0" smtClean="0"/>
              <a:t>)</a:t>
            </a:r>
            <a:endParaRPr lang="sv-SE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089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pPr>
              <a:defRPr/>
            </a:pPr>
            <a:fld id="{7522BD84-9638-4B2C-ACE6-740544956123}" type="slidenum">
              <a:rPr lang="sv-SE"/>
              <a:pPr>
                <a:defRPr/>
              </a:pPr>
              <a:t>19</a:t>
            </a:fld>
            <a:endParaRPr lang="sv-S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607798" y="249381"/>
            <a:ext cx="6716638" cy="429636"/>
          </a:xfrm>
        </p:spPr>
        <p:txBody>
          <a:bodyPr/>
          <a:lstStyle/>
          <a:p>
            <a:r>
              <a:rPr lang="en-US" dirty="0" smtClean="0"/>
              <a:t>Achievements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433926" y="2381876"/>
            <a:ext cx="825749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v-SE" sz="2000" b="1" dirty="0" err="1" smtClean="0"/>
              <a:t>Responsible</a:t>
            </a:r>
            <a:r>
              <a:rPr lang="sv-SE" sz="2000" b="1" dirty="0" smtClean="0"/>
              <a:t> partner:	 EUMETSAT (CM SAF, K-G Karlsson) </a:t>
            </a:r>
            <a:br>
              <a:rPr lang="sv-SE" sz="2000" b="1" dirty="0" smtClean="0"/>
            </a:br>
            <a:r>
              <a:rPr lang="sv-SE" sz="2000" b="1" dirty="0" smtClean="0"/>
              <a:t>			+ ESA (ESA-CLOUD-CCI, M. Raspaud)</a:t>
            </a:r>
            <a:endParaRPr lang="sv-SE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ruta 7"/>
          <p:cNvSpPr txBox="1"/>
          <p:nvPr/>
        </p:nvSpPr>
        <p:spPr>
          <a:xfrm>
            <a:off x="433927" y="3258224"/>
            <a:ext cx="8257491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b="1" dirty="0" err="1" smtClean="0"/>
              <a:t>Work</a:t>
            </a:r>
            <a:r>
              <a:rPr lang="sv-SE" sz="2000" b="1" dirty="0" smtClean="0"/>
              <a:t> </a:t>
            </a:r>
            <a:r>
              <a:rPr lang="sv-SE" sz="2000" b="1" dirty="0" err="1" smtClean="0"/>
              <a:t>ongoing</a:t>
            </a:r>
            <a:r>
              <a:rPr lang="sv-SE" sz="2000" b="1" dirty="0" smtClean="0"/>
              <a:t> (</a:t>
            </a:r>
            <a:r>
              <a:rPr lang="sv-SE" sz="2000" b="1" dirty="0" err="1" smtClean="0"/>
              <a:t>according</a:t>
            </a:r>
            <a:r>
              <a:rPr lang="sv-SE" sz="2000" b="1" dirty="0" smtClean="0"/>
              <a:t> </a:t>
            </a:r>
            <a:r>
              <a:rPr lang="sv-SE" sz="2000" b="1" dirty="0" err="1" smtClean="0"/>
              <a:t>to</a:t>
            </a:r>
            <a:r>
              <a:rPr lang="sv-SE" sz="2000" b="1" dirty="0" smtClean="0"/>
              <a:t> plan)</a:t>
            </a:r>
            <a:br>
              <a:rPr lang="sv-SE" sz="2000" b="1" dirty="0" smtClean="0"/>
            </a:br>
            <a:endParaRPr lang="sv-SE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b="1" dirty="0" err="1" smtClean="0"/>
              <a:t>Available</a:t>
            </a:r>
            <a:r>
              <a:rPr lang="sv-SE" sz="2000" b="1" dirty="0" smtClean="0"/>
              <a:t> </a:t>
            </a:r>
            <a:r>
              <a:rPr lang="sv-SE" sz="2000" b="1" dirty="0" err="1" smtClean="0"/>
              <a:t>clock</a:t>
            </a:r>
            <a:r>
              <a:rPr lang="sv-SE" sz="2000" b="1" dirty="0" smtClean="0"/>
              <a:t> </a:t>
            </a:r>
            <a:r>
              <a:rPr lang="sv-SE" sz="2000" b="1" dirty="0" err="1" smtClean="0"/>
              <a:t>error</a:t>
            </a:r>
            <a:r>
              <a:rPr lang="sv-SE" sz="2000" b="1" dirty="0" smtClean="0"/>
              <a:t> </a:t>
            </a:r>
            <a:r>
              <a:rPr lang="sv-SE" sz="2000" b="1" dirty="0" err="1" smtClean="0"/>
              <a:t>corrections</a:t>
            </a:r>
            <a:r>
              <a:rPr lang="sv-SE" sz="2000" b="1" dirty="0" smtClean="0"/>
              <a:t> for POD </a:t>
            </a:r>
            <a:r>
              <a:rPr lang="sv-SE" sz="2000" b="1" dirty="0" err="1" smtClean="0"/>
              <a:t>afternoon</a:t>
            </a:r>
            <a:r>
              <a:rPr lang="sv-SE" sz="2000" b="1" dirty="0" smtClean="0"/>
              <a:t> </a:t>
            </a:r>
            <a:r>
              <a:rPr lang="sv-SE" sz="2000" b="1" dirty="0" err="1" smtClean="0"/>
              <a:t>satellites</a:t>
            </a:r>
            <a:r>
              <a:rPr lang="sv-SE" sz="2000" b="1" dirty="0" smtClean="0"/>
              <a:t> </a:t>
            </a:r>
            <a:r>
              <a:rPr lang="sv-SE" sz="2000" b="1" dirty="0" err="1" smtClean="0"/>
              <a:t>have</a:t>
            </a:r>
            <a:r>
              <a:rPr lang="sv-SE" sz="2000" b="1" dirty="0" smtClean="0"/>
              <a:t> </a:t>
            </a:r>
            <a:r>
              <a:rPr lang="sv-SE" sz="2000" b="1" dirty="0" err="1" smtClean="0"/>
              <a:t>been</a:t>
            </a:r>
            <a:r>
              <a:rPr lang="sv-SE" sz="2000" b="1" dirty="0" smtClean="0"/>
              <a:t> </a:t>
            </a:r>
            <a:r>
              <a:rPr lang="sv-SE" sz="2000" b="1" dirty="0" err="1" smtClean="0"/>
              <a:t>added</a:t>
            </a:r>
            <a:r>
              <a:rPr lang="sv-SE" sz="2000" b="1" dirty="0" smtClean="0"/>
              <a:t> </a:t>
            </a:r>
            <a:r>
              <a:rPr lang="sv-SE" sz="2000" b="1" dirty="0" err="1" smtClean="0"/>
              <a:t>to</a:t>
            </a:r>
            <a:r>
              <a:rPr lang="sv-SE" sz="2000" b="1" dirty="0" smtClean="0"/>
              <a:t> the </a:t>
            </a:r>
            <a:r>
              <a:rPr lang="sv-SE" sz="2000" b="1" dirty="0" err="1" smtClean="0"/>
              <a:t>PyGAC</a:t>
            </a:r>
            <a:r>
              <a:rPr lang="sv-SE" sz="2000" b="1" dirty="0" smtClean="0"/>
              <a:t> </a:t>
            </a:r>
            <a:r>
              <a:rPr lang="sv-SE" sz="2000" b="1" dirty="0" err="1" smtClean="0"/>
              <a:t>module</a:t>
            </a:r>
            <a:r>
              <a:rPr lang="sv-SE" sz="2000" b="1" dirty="0" smtClean="0"/>
              <a:t> </a:t>
            </a:r>
            <a:br>
              <a:rPr lang="sv-SE" sz="2000" b="1" dirty="0" smtClean="0"/>
            </a:br>
            <a:endParaRPr lang="sv-SE" sz="2000" b="1" dirty="0" smtClean="0"/>
          </a:p>
        </p:txBody>
      </p:sp>
      <p:sp>
        <p:nvSpPr>
          <p:cNvPr id="10" name="textruta 9"/>
          <p:cNvSpPr txBox="1"/>
          <p:nvPr/>
        </p:nvSpPr>
        <p:spPr>
          <a:xfrm>
            <a:off x="535527" y="1305840"/>
            <a:ext cx="8155891" cy="70788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sv-SE" sz="2000" b="1" dirty="0" err="1" smtClean="0"/>
              <a:t>Revised</a:t>
            </a:r>
            <a:r>
              <a:rPr lang="sv-SE" sz="2000" b="1" dirty="0" smtClean="0"/>
              <a:t> navigation </a:t>
            </a:r>
            <a:r>
              <a:rPr lang="sv-SE" sz="2000" b="1" dirty="0" err="1" smtClean="0"/>
              <a:t>based</a:t>
            </a:r>
            <a:r>
              <a:rPr lang="sv-SE" sz="2000" b="1" dirty="0" smtClean="0"/>
              <a:t> on image-</a:t>
            </a:r>
            <a:r>
              <a:rPr lang="sv-SE" sz="2000" b="1" dirty="0" err="1" smtClean="0"/>
              <a:t>retrieved</a:t>
            </a:r>
            <a:r>
              <a:rPr lang="sv-SE" sz="2000" b="1" dirty="0" smtClean="0"/>
              <a:t> (</a:t>
            </a:r>
            <a:r>
              <a:rPr lang="sv-SE" sz="2000" b="1" dirty="0" err="1" smtClean="0"/>
              <a:t>coast-line</a:t>
            </a:r>
            <a:r>
              <a:rPr lang="sv-SE" sz="2000" b="1" dirty="0" smtClean="0"/>
              <a:t> </a:t>
            </a:r>
            <a:r>
              <a:rPr lang="sv-SE" sz="2000" b="1" dirty="0" err="1" smtClean="0"/>
              <a:t>matched</a:t>
            </a:r>
            <a:r>
              <a:rPr lang="sv-SE" sz="2000" b="1" dirty="0" smtClean="0"/>
              <a:t>) </a:t>
            </a:r>
            <a:r>
              <a:rPr lang="sv-SE" sz="2000" b="1" dirty="0" err="1" smtClean="0"/>
              <a:t>update</a:t>
            </a:r>
            <a:r>
              <a:rPr lang="sv-SE" sz="2000" b="1" dirty="0" smtClean="0"/>
              <a:t> </a:t>
            </a:r>
            <a:r>
              <a:rPr lang="sv-SE" sz="2000" b="1" dirty="0" err="1" smtClean="0"/>
              <a:t>of</a:t>
            </a:r>
            <a:r>
              <a:rPr lang="sv-SE" sz="2000" b="1" dirty="0" smtClean="0"/>
              <a:t> </a:t>
            </a:r>
            <a:r>
              <a:rPr lang="sv-SE" sz="2000" b="1" dirty="0" err="1" smtClean="0"/>
              <a:t>orbital</a:t>
            </a:r>
            <a:r>
              <a:rPr lang="sv-SE" sz="2000" b="1" dirty="0" smtClean="0"/>
              <a:t> </a:t>
            </a:r>
            <a:r>
              <a:rPr lang="sv-SE" sz="2000" b="1" dirty="0" err="1" smtClean="0"/>
              <a:t>model</a:t>
            </a:r>
            <a:r>
              <a:rPr lang="sv-SE" sz="2000" b="1" dirty="0" smtClean="0"/>
              <a:t> (</a:t>
            </a:r>
            <a:r>
              <a:rPr lang="sv-SE" sz="2000" b="1" dirty="0" err="1" smtClean="0"/>
              <a:t>yaw</a:t>
            </a:r>
            <a:r>
              <a:rPr lang="sv-SE" sz="2000" b="1" dirty="0" smtClean="0"/>
              <a:t>, </a:t>
            </a:r>
            <a:r>
              <a:rPr lang="sv-SE" sz="2000" b="1" dirty="0" err="1" smtClean="0"/>
              <a:t>pitch,roll</a:t>
            </a:r>
            <a:r>
              <a:rPr lang="sv-SE" sz="2000" b="1" dirty="0" smtClean="0"/>
              <a:t> </a:t>
            </a:r>
            <a:r>
              <a:rPr lang="sv-SE" sz="2000" b="1" dirty="0" err="1" smtClean="0"/>
              <a:t>corrections</a:t>
            </a:r>
            <a:r>
              <a:rPr lang="sv-SE" sz="2000" b="1" dirty="0" smtClean="0"/>
              <a:t>)</a:t>
            </a:r>
            <a:endParaRPr lang="sv-SE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667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pPr>
              <a:defRPr/>
            </a:pPr>
            <a:fld id="{7522BD84-9638-4B2C-ACE6-740544956123}" type="slidenum">
              <a:rPr lang="sv-SE"/>
              <a:pPr>
                <a:defRPr/>
              </a:pPr>
              <a:t>2</a:t>
            </a:fld>
            <a:endParaRPr lang="sv-S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607799" y="249381"/>
            <a:ext cx="5331184" cy="429636"/>
          </a:xfrm>
        </p:spPr>
        <p:txBody>
          <a:bodyPr/>
          <a:lstStyle/>
          <a:p>
            <a:r>
              <a:rPr lang="en-US" dirty="0" smtClean="0"/>
              <a:t>Background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581709" y="1213476"/>
            <a:ext cx="815589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b="1" dirty="0" smtClean="0"/>
              <a:t>The </a:t>
            </a:r>
            <a:r>
              <a:rPr lang="sv-SE" b="1" dirty="0" err="1" smtClean="0"/>
              <a:t>historic</a:t>
            </a:r>
            <a:r>
              <a:rPr lang="sv-SE" b="1" dirty="0" smtClean="0"/>
              <a:t> AVHRR GAC </a:t>
            </a:r>
            <a:r>
              <a:rPr lang="sv-SE" b="1" dirty="0" err="1" smtClean="0"/>
              <a:t>dataset</a:t>
            </a:r>
            <a:r>
              <a:rPr lang="sv-SE" b="1" dirty="0" smtClean="0"/>
              <a:t> (1978</a:t>
            </a:r>
            <a:r>
              <a:rPr lang="sv-SE" b="1" dirty="0" smtClean="0">
                <a:sym typeface="Wingdings" panose="05000000000000000000" pitchFamily="2" charset="2"/>
              </a:rPr>
              <a:t></a:t>
            </a:r>
            <a:r>
              <a:rPr lang="sv-SE" b="1" dirty="0" smtClean="0"/>
              <a:t>present</a:t>
            </a:r>
            <a:r>
              <a:rPr lang="sv-SE" b="1" dirty="0" smtClean="0">
                <a:sym typeface="Wingdings" panose="05000000000000000000" pitchFamily="2" charset="2"/>
              </a:rPr>
              <a:t>2025+ (?)) offers the </a:t>
            </a:r>
            <a:r>
              <a:rPr lang="sv-SE" b="1" dirty="0" err="1" smtClean="0">
                <a:sym typeface="Wingdings" panose="05000000000000000000" pitchFamily="2" charset="2"/>
              </a:rPr>
              <a:t>longest</a:t>
            </a:r>
            <a:r>
              <a:rPr lang="sv-SE" b="1" dirty="0" smtClean="0">
                <a:sym typeface="Wingdings" panose="05000000000000000000" pitchFamily="2" charset="2"/>
              </a:rPr>
              <a:t> data record </a:t>
            </a:r>
            <a:r>
              <a:rPr lang="sv-SE" b="1" dirty="0" err="1" smtClean="0">
                <a:sym typeface="Wingdings" panose="05000000000000000000" pitchFamily="2" charset="2"/>
              </a:rPr>
              <a:t>of</a:t>
            </a:r>
            <a:r>
              <a:rPr lang="sv-SE" b="1" dirty="0" smtClean="0">
                <a:sym typeface="Wingdings" panose="05000000000000000000" pitchFamily="2" charset="2"/>
              </a:rPr>
              <a:t> observations from a </a:t>
            </a:r>
            <a:r>
              <a:rPr lang="sv-SE" b="1" dirty="0" err="1" smtClean="0">
                <a:sym typeface="Wingdings" panose="05000000000000000000" pitchFamily="2" charset="2"/>
              </a:rPr>
              <a:t>single</a:t>
            </a:r>
            <a:r>
              <a:rPr lang="sv-SE" b="1" dirty="0" smtClean="0">
                <a:sym typeface="Wingdings" panose="05000000000000000000" pitchFamily="2" charset="2"/>
              </a:rPr>
              <a:t> </a:t>
            </a:r>
            <a:r>
              <a:rPr lang="sv-SE" b="1" dirty="0" err="1" smtClean="0">
                <a:sym typeface="Wingdings" panose="05000000000000000000" pitchFamily="2" charset="2"/>
              </a:rPr>
              <a:t>high</a:t>
            </a:r>
            <a:r>
              <a:rPr lang="sv-SE" b="1" dirty="0" smtClean="0">
                <a:sym typeface="Wingdings" panose="05000000000000000000" pitchFamily="2" charset="2"/>
              </a:rPr>
              <a:t> resolution </a:t>
            </a:r>
            <a:r>
              <a:rPr lang="sv-SE" b="1" dirty="0" err="1" smtClean="0">
                <a:sym typeface="Wingdings" panose="05000000000000000000" pitchFamily="2" charset="2"/>
              </a:rPr>
              <a:t>multispectral</a:t>
            </a:r>
            <a:r>
              <a:rPr lang="sv-SE" b="1" dirty="0" smtClean="0">
                <a:sym typeface="Wingdings" panose="05000000000000000000" pitchFamily="2" charset="2"/>
              </a:rPr>
              <a:t> passive sensor</a:t>
            </a:r>
            <a:br>
              <a:rPr lang="sv-SE" b="1" dirty="0" smtClean="0">
                <a:sym typeface="Wingdings" panose="05000000000000000000" pitchFamily="2" charset="2"/>
              </a:rPr>
            </a:br>
            <a:r>
              <a:rPr lang="sv-SE" b="1" dirty="0" smtClean="0">
                <a:sym typeface="Wingdings" panose="05000000000000000000" pitchFamily="2" charset="2"/>
              </a:rPr>
              <a:t> </a:t>
            </a:r>
            <a:r>
              <a:rPr lang="sv-SE" b="1" dirty="0" err="1" smtClean="0">
                <a:sym typeface="Wingdings" panose="05000000000000000000" pitchFamily="2" charset="2"/>
              </a:rPr>
              <a:t>Highly</a:t>
            </a:r>
            <a:r>
              <a:rPr lang="sv-SE" b="1" dirty="0" smtClean="0">
                <a:sym typeface="Wingdings" panose="05000000000000000000" pitchFamily="2" charset="2"/>
              </a:rPr>
              <a:t> </a:t>
            </a:r>
            <a:r>
              <a:rPr lang="sv-SE" b="1" dirty="0" err="1" smtClean="0">
                <a:sym typeface="Wingdings" panose="05000000000000000000" pitchFamily="2" charset="2"/>
              </a:rPr>
              <a:t>interesting</a:t>
            </a:r>
            <a:r>
              <a:rPr lang="sv-SE" b="1" dirty="0" smtClean="0">
                <a:sym typeface="Wingdings" panose="05000000000000000000" pitchFamily="2" charset="2"/>
              </a:rPr>
              <a:t> for </a:t>
            </a:r>
            <a:r>
              <a:rPr lang="sv-SE" b="1" dirty="0" err="1" smtClean="0">
                <a:sym typeface="Wingdings" panose="05000000000000000000" pitchFamily="2" charset="2"/>
              </a:rPr>
              <a:t>climate</a:t>
            </a:r>
            <a:r>
              <a:rPr lang="sv-SE" b="1" dirty="0" smtClean="0">
                <a:sym typeface="Wingdings" panose="05000000000000000000" pitchFamily="2" charset="2"/>
              </a:rPr>
              <a:t> </a:t>
            </a:r>
            <a:r>
              <a:rPr lang="sv-SE" b="1" dirty="0" err="1" smtClean="0">
                <a:sym typeface="Wingdings" panose="05000000000000000000" pitchFamily="2" charset="2"/>
              </a:rPr>
              <a:t>change</a:t>
            </a:r>
            <a:r>
              <a:rPr lang="sv-SE" b="1" dirty="0" smtClean="0">
                <a:sym typeface="Wingdings" panose="05000000000000000000" pitchFamily="2" charset="2"/>
              </a:rPr>
              <a:t> studies!</a:t>
            </a:r>
            <a:br>
              <a:rPr lang="sv-SE" b="1" dirty="0" smtClean="0">
                <a:sym typeface="Wingdings" panose="05000000000000000000" pitchFamily="2" charset="2"/>
              </a:rPr>
            </a:br>
            <a:r>
              <a:rPr lang="sv-SE" b="1" dirty="0" smtClean="0">
                <a:sym typeface="Wingdings" panose="05000000000000000000" pitchFamily="2" charset="2"/>
              </a:rPr>
              <a:t/>
            </a:r>
            <a:br>
              <a:rPr lang="sv-SE" b="1" dirty="0" smtClean="0">
                <a:sym typeface="Wingdings" panose="05000000000000000000" pitchFamily="2" charset="2"/>
              </a:rPr>
            </a:br>
            <a:endParaRPr lang="sv-SE" b="1" dirty="0" smtClean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b="1" dirty="0" err="1" smtClean="0">
                <a:sym typeface="Wingdings" panose="05000000000000000000" pitchFamily="2" charset="2"/>
              </a:rPr>
              <a:t>Several</a:t>
            </a:r>
            <a:r>
              <a:rPr lang="sv-SE" b="1" dirty="0" smtClean="0">
                <a:sym typeface="Wingdings" panose="05000000000000000000" pitchFamily="2" charset="2"/>
              </a:rPr>
              <a:t> </a:t>
            </a:r>
            <a:r>
              <a:rPr lang="sv-SE" b="1" dirty="0" err="1" smtClean="0">
                <a:sym typeface="Wingdings" panose="05000000000000000000" pitchFamily="2" charset="2"/>
              </a:rPr>
              <a:t>Thematic</a:t>
            </a:r>
            <a:r>
              <a:rPr lang="sv-SE" b="1" dirty="0" smtClean="0">
                <a:sym typeface="Wingdings" panose="05000000000000000000" pitchFamily="2" charset="2"/>
              </a:rPr>
              <a:t> </a:t>
            </a:r>
            <a:r>
              <a:rPr lang="sv-SE" b="1" dirty="0" err="1" smtClean="0">
                <a:sym typeface="Wingdings" panose="05000000000000000000" pitchFamily="2" charset="2"/>
              </a:rPr>
              <a:t>Climate</a:t>
            </a:r>
            <a:r>
              <a:rPr lang="sv-SE" b="1" dirty="0" smtClean="0">
                <a:sym typeface="Wingdings" panose="05000000000000000000" pitchFamily="2" charset="2"/>
              </a:rPr>
              <a:t> Data </a:t>
            </a:r>
            <a:r>
              <a:rPr lang="sv-SE" b="1" dirty="0" err="1" smtClean="0">
                <a:sym typeface="Wingdings" panose="05000000000000000000" pitchFamily="2" charset="2"/>
              </a:rPr>
              <a:t>Records</a:t>
            </a:r>
            <a:r>
              <a:rPr lang="sv-SE" b="1" dirty="0" smtClean="0">
                <a:sym typeface="Wingdings" panose="05000000000000000000" pitchFamily="2" charset="2"/>
              </a:rPr>
              <a:t> (</a:t>
            </a:r>
            <a:r>
              <a:rPr lang="sv-SE" b="1" dirty="0" err="1" smtClean="0">
                <a:sym typeface="Wingdings" panose="05000000000000000000" pitchFamily="2" charset="2"/>
              </a:rPr>
              <a:t>TDCRs</a:t>
            </a:r>
            <a:r>
              <a:rPr lang="sv-SE" b="1" dirty="0" smtClean="0">
                <a:sym typeface="Wingdings" panose="05000000000000000000" pitchFamily="2" charset="2"/>
              </a:rPr>
              <a:t>) prepared in recent </a:t>
            </a:r>
            <a:r>
              <a:rPr lang="sv-SE" b="1" dirty="0" err="1" smtClean="0">
                <a:sym typeface="Wingdings" panose="05000000000000000000" pitchFamily="2" charset="2"/>
              </a:rPr>
              <a:t>years</a:t>
            </a:r>
            <a:r>
              <a:rPr lang="sv-SE" b="1" dirty="0" smtClean="0">
                <a:sym typeface="Wingdings" panose="05000000000000000000" pitchFamily="2" charset="2"/>
              </a:rPr>
              <a:t> (</a:t>
            </a:r>
            <a:r>
              <a:rPr lang="sv-SE" b="1" dirty="0" err="1" smtClean="0">
                <a:sym typeface="Wingdings" panose="05000000000000000000" pitchFamily="2" charset="2"/>
              </a:rPr>
              <a:t>e.g</a:t>
            </a:r>
            <a:r>
              <a:rPr lang="sv-SE" b="1" dirty="0" smtClean="0">
                <a:sym typeface="Wingdings" panose="05000000000000000000" pitchFamily="2" charset="2"/>
              </a:rPr>
              <a:t>. PATMOS-X and CLARA-A1)</a:t>
            </a:r>
            <a:br>
              <a:rPr lang="sv-SE" b="1" dirty="0" smtClean="0">
                <a:sym typeface="Wingdings" panose="05000000000000000000" pitchFamily="2" charset="2"/>
              </a:rPr>
            </a:br>
            <a:r>
              <a:rPr lang="sv-SE" b="1" dirty="0" smtClean="0">
                <a:sym typeface="Wingdings" panose="05000000000000000000" pitchFamily="2" charset="2"/>
              </a:rPr>
              <a:t/>
            </a:r>
            <a:br>
              <a:rPr lang="sv-SE" b="1" dirty="0" smtClean="0">
                <a:sym typeface="Wingdings" panose="05000000000000000000" pitchFamily="2" charset="2"/>
              </a:rPr>
            </a:br>
            <a:endParaRPr lang="sv-SE" b="1" dirty="0" smtClean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b="1" dirty="0" err="1" smtClean="0">
                <a:sym typeface="Wingdings" panose="05000000000000000000" pitchFamily="2" charset="2"/>
              </a:rPr>
              <a:t>During</a:t>
            </a:r>
            <a:r>
              <a:rPr lang="sv-SE" b="1" dirty="0" smtClean="0">
                <a:sym typeface="Wingdings" panose="05000000000000000000" pitchFamily="2" charset="2"/>
              </a:rPr>
              <a:t> preparation </a:t>
            </a:r>
            <a:r>
              <a:rPr lang="sv-SE" b="1" dirty="0" err="1" smtClean="0">
                <a:sym typeface="Wingdings" panose="05000000000000000000" pitchFamily="2" charset="2"/>
              </a:rPr>
              <a:t>of</a:t>
            </a:r>
            <a:r>
              <a:rPr lang="sv-SE" b="1" dirty="0" smtClean="0">
                <a:sym typeface="Wingdings" panose="05000000000000000000" pitchFamily="2" charset="2"/>
              </a:rPr>
              <a:t> </a:t>
            </a:r>
            <a:r>
              <a:rPr lang="sv-SE" b="1" dirty="0" err="1" smtClean="0">
                <a:sym typeface="Wingdings" panose="05000000000000000000" pitchFamily="2" charset="2"/>
              </a:rPr>
              <a:t>TCDRs</a:t>
            </a:r>
            <a:r>
              <a:rPr lang="sv-SE" b="1" dirty="0" smtClean="0">
                <a:sym typeface="Wingdings" panose="05000000000000000000" pitchFamily="2" charset="2"/>
              </a:rPr>
              <a:t> </a:t>
            </a:r>
            <a:r>
              <a:rPr lang="sv-SE" b="1" dirty="0" err="1" smtClean="0">
                <a:sym typeface="Wingdings" panose="05000000000000000000" pitchFamily="2" charset="2"/>
              </a:rPr>
              <a:t>several</a:t>
            </a:r>
            <a:r>
              <a:rPr lang="sv-SE" b="1" dirty="0" smtClean="0">
                <a:sym typeface="Wingdings" panose="05000000000000000000" pitchFamily="2" charset="2"/>
              </a:rPr>
              <a:t> </a:t>
            </a:r>
            <a:r>
              <a:rPr lang="sv-SE" b="1" dirty="0" err="1" smtClean="0">
                <a:sym typeface="Wingdings" panose="05000000000000000000" pitchFamily="2" charset="2"/>
              </a:rPr>
              <a:t>issues</a:t>
            </a:r>
            <a:r>
              <a:rPr lang="sv-SE" b="1" dirty="0" smtClean="0">
                <a:sym typeface="Wingdings" panose="05000000000000000000" pitchFamily="2" charset="2"/>
              </a:rPr>
              <a:t> </a:t>
            </a:r>
            <a:r>
              <a:rPr lang="sv-SE" b="1" dirty="0" err="1" smtClean="0">
                <a:sym typeface="Wingdings" panose="05000000000000000000" pitchFamily="2" charset="2"/>
              </a:rPr>
              <a:t>related</a:t>
            </a:r>
            <a:r>
              <a:rPr lang="sv-SE" b="1" dirty="0" smtClean="0">
                <a:sym typeface="Wingdings" panose="05000000000000000000" pitchFamily="2" charset="2"/>
              </a:rPr>
              <a:t> </a:t>
            </a:r>
            <a:r>
              <a:rPr lang="sv-SE" b="1" dirty="0" err="1" smtClean="0">
                <a:sym typeface="Wingdings" panose="05000000000000000000" pitchFamily="2" charset="2"/>
              </a:rPr>
              <a:t>to</a:t>
            </a:r>
            <a:r>
              <a:rPr lang="sv-SE" b="1" dirty="0" smtClean="0">
                <a:sym typeface="Wingdings" panose="05000000000000000000" pitchFamily="2" charset="2"/>
              </a:rPr>
              <a:t> the </a:t>
            </a:r>
            <a:r>
              <a:rPr lang="sv-SE" b="1" dirty="0" err="1" smtClean="0">
                <a:sym typeface="Wingdings" panose="05000000000000000000" pitchFamily="2" charset="2"/>
              </a:rPr>
              <a:t>quality</a:t>
            </a:r>
            <a:r>
              <a:rPr lang="sv-SE" b="1" dirty="0" smtClean="0">
                <a:sym typeface="Wingdings" panose="05000000000000000000" pitchFamily="2" charset="2"/>
              </a:rPr>
              <a:t> </a:t>
            </a:r>
            <a:r>
              <a:rPr lang="sv-SE" b="1" dirty="0" err="1" smtClean="0">
                <a:sym typeface="Wingdings" panose="05000000000000000000" pitchFamily="2" charset="2"/>
              </a:rPr>
              <a:t>of</a:t>
            </a:r>
            <a:r>
              <a:rPr lang="sv-SE" b="1" dirty="0" smtClean="0">
                <a:sym typeface="Wingdings" panose="05000000000000000000" pitchFamily="2" charset="2"/>
              </a:rPr>
              <a:t> original </a:t>
            </a:r>
            <a:r>
              <a:rPr lang="sv-SE" b="1" dirty="0" err="1" smtClean="0">
                <a:sym typeface="Wingdings" panose="05000000000000000000" pitchFamily="2" charset="2"/>
              </a:rPr>
              <a:t>radiances</a:t>
            </a:r>
            <a:r>
              <a:rPr lang="sv-SE" b="1" dirty="0" smtClean="0">
                <a:sym typeface="Wingdings" panose="05000000000000000000" pitchFamily="2" charset="2"/>
              </a:rPr>
              <a:t> (FCDR) </a:t>
            </a:r>
            <a:r>
              <a:rPr lang="sv-SE" b="1" dirty="0" err="1" smtClean="0">
                <a:sym typeface="Wingdings" panose="05000000000000000000" pitchFamily="2" charset="2"/>
              </a:rPr>
              <a:t>were</a:t>
            </a:r>
            <a:r>
              <a:rPr lang="sv-SE" b="1" dirty="0" smtClean="0">
                <a:sym typeface="Wingdings" panose="05000000000000000000" pitchFamily="2" charset="2"/>
              </a:rPr>
              <a:t> </a:t>
            </a:r>
            <a:r>
              <a:rPr lang="sv-SE" b="1" dirty="0" err="1" smtClean="0">
                <a:sym typeface="Wingdings" panose="05000000000000000000" pitchFamily="2" charset="2"/>
              </a:rPr>
              <a:t>identified</a:t>
            </a:r>
            <a:r>
              <a:rPr lang="sv-SE" b="1" dirty="0" smtClean="0">
                <a:sym typeface="Wingdings" panose="05000000000000000000" pitchFamily="2" charset="2"/>
              </a:rPr>
              <a:t/>
            </a:r>
            <a:br>
              <a:rPr lang="sv-SE" b="1" dirty="0" smtClean="0">
                <a:sym typeface="Wingdings" panose="05000000000000000000" pitchFamily="2" charset="2"/>
              </a:rPr>
            </a:br>
            <a:r>
              <a:rPr lang="sv-SE" b="1" dirty="0" smtClean="0">
                <a:sym typeface="Wingdings" panose="05000000000000000000" pitchFamily="2" charset="2"/>
              </a:rPr>
              <a:t/>
            </a:r>
            <a:br>
              <a:rPr lang="sv-SE" b="1" dirty="0" smtClean="0">
                <a:sym typeface="Wingdings" panose="05000000000000000000" pitchFamily="2" charset="2"/>
              </a:rPr>
            </a:br>
            <a:r>
              <a:rPr lang="sv-SE" b="1" dirty="0" smtClean="0">
                <a:sym typeface="Wingdings" panose="05000000000000000000" pitchFamily="2" charset="2"/>
              </a:rPr>
              <a:t> </a:t>
            </a:r>
            <a:r>
              <a:rPr lang="sv-SE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SCOPE-CM </a:t>
            </a:r>
            <a:r>
              <a:rPr lang="sv-SE" b="1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project</a:t>
            </a:r>
            <a:r>
              <a:rPr lang="sv-SE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sv-SE" b="1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defined</a:t>
            </a:r>
            <a:r>
              <a:rPr lang="sv-SE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 for </a:t>
            </a:r>
            <a:r>
              <a:rPr lang="sv-SE" b="1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achieving</a:t>
            </a:r>
            <a:r>
              <a:rPr lang="sv-SE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 a long-term </a:t>
            </a:r>
            <a:r>
              <a:rPr lang="sv-SE" b="1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commitment</a:t>
            </a:r>
            <a:r>
              <a:rPr lang="sv-SE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 for </a:t>
            </a:r>
            <a:r>
              <a:rPr lang="sv-SE" b="1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improving</a:t>
            </a:r>
            <a:r>
              <a:rPr lang="sv-SE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 AVHRR GAC FCDR </a:t>
            </a:r>
            <a:r>
              <a:rPr lang="sv-SE" b="1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through</a:t>
            </a:r>
            <a:r>
              <a:rPr lang="sv-SE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 international </a:t>
            </a:r>
            <a:r>
              <a:rPr lang="sv-SE" b="1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collaboration</a:t>
            </a:r>
            <a:r>
              <a:rPr lang="sv-SE" b="1" dirty="0" smtClean="0">
                <a:sym typeface="Wingdings" panose="05000000000000000000" pitchFamily="2" charset="2"/>
              </a:rPr>
              <a:t/>
            </a:r>
            <a:br>
              <a:rPr lang="sv-SE" b="1" dirty="0" smtClean="0">
                <a:sym typeface="Wingdings" panose="05000000000000000000" pitchFamily="2" charset="2"/>
              </a:rPr>
            </a:br>
            <a:r>
              <a:rPr lang="sv-SE" b="1" dirty="0" smtClean="0">
                <a:sym typeface="Wingdings" panose="05000000000000000000" pitchFamily="2" charset="2"/>
              </a:rPr>
              <a:t/>
            </a:r>
            <a:br>
              <a:rPr lang="sv-SE" b="1" dirty="0" smtClean="0">
                <a:sym typeface="Wingdings" panose="05000000000000000000" pitchFamily="2" charset="2"/>
              </a:rPr>
            </a:br>
            <a:endParaRPr lang="sv-SE" b="1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41699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pPr>
              <a:defRPr/>
            </a:pPr>
            <a:fld id="{7522BD84-9638-4B2C-ACE6-740544956123}" type="slidenum">
              <a:rPr lang="sv-SE"/>
              <a:pPr>
                <a:defRPr/>
              </a:pPr>
              <a:t>20</a:t>
            </a:fld>
            <a:endParaRPr lang="sv-S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323273" y="249381"/>
            <a:ext cx="7352145" cy="429636"/>
          </a:xfrm>
        </p:spPr>
        <p:txBody>
          <a:bodyPr/>
          <a:lstStyle/>
          <a:p>
            <a:r>
              <a:rPr lang="en-US" dirty="0" smtClean="0"/>
              <a:t>Achievements – clock error corrections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29" y="2441358"/>
            <a:ext cx="4428000" cy="3341891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000" y="2441358"/>
            <a:ext cx="4428000" cy="3341891"/>
          </a:xfrm>
          <a:prstGeom prst="rect">
            <a:avLst/>
          </a:prstGeom>
        </p:spPr>
      </p:pic>
      <p:sp>
        <p:nvSpPr>
          <p:cNvPr id="12" name="textruta 11"/>
          <p:cNvSpPr txBox="1"/>
          <p:nvPr/>
        </p:nvSpPr>
        <p:spPr>
          <a:xfrm>
            <a:off x="1255651" y="1251751"/>
            <a:ext cx="78123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err="1" smtClean="0"/>
              <a:t>Example</a:t>
            </a:r>
            <a:r>
              <a:rPr lang="sv-SE" sz="2000" dirty="0" smtClean="0"/>
              <a:t> </a:t>
            </a:r>
            <a:r>
              <a:rPr lang="sv-SE" sz="2000" dirty="0" err="1" smtClean="0"/>
              <a:t>of</a:t>
            </a:r>
            <a:r>
              <a:rPr lang="sv-SE" sz="2000" dirty="0" smtClean="0"/>
              <a:t> </a:t>
            </a:r>
            <a:r>
              <a:rPr lang="sv-SE" sz="2000" dirty="0" err="1" smtClean="0"/>
              <a:t>clock-error</a:t>
            </a:r>
            <a:r>
              <a:rPr lang="sv-SE" sz="2000" dirty="0" smtClean="0"/>
              <a:t> </a:t>
            </a:r>
            <a:r>
              <a:rPr lang="sv-SE" sz="2000" dirty="0" err="1" smtClean="0"/>
              <a:t>adjusted</a:t>
            </a:r>
            <a:r>
              <a:rPr lang="sv-SE" sz="2000" dirty="0" smtClean="0"/>
              <a:t> AVHRR GAC </a:t>
            </a:r>
            <a:r>
              <a:rPr lang="sv-SE" sz="2000" dirty="0" err="1" smtClean="0"/>
              <a:t>scene</a:t>
            </a:r>
            <a:endParaRPr lang="sv-SE" sz="2000" dirty="0"/>
          </a:p>
          <a:p>
            <a:r>
              <a:rPr lang="sv-SE" sz="2000" dirty="0" smtClean="0"/>
              <a:t>(Estonia, Baltic Sea) NOAA-14 15 </a:t>
            </a:r>
            <a:r>
              <a:rPr lang="sv-SE" sz="2000" dirty="0" err="1" smtClean="0"/>
              <a:t>July</a:t>
            </a:r>
            <a:r>
              <a:rPr lang="sv-SE" sz="2000" dirty="0" smtClean="0"/>
              <a:t> 1997 at 00:42 UTC.</a:t>
            </a:r>
            <a:endParaRPr lang="sv-SE" sz="2000" dirty="0"/>
          </a:p>
        </p:txBody>
      </p:sp>
      <p:sp>
        <p:nvSpPr>
          <p:cNvPr id="13" name="textruta 12"/>
          <p:cNvSpPr txBox="1"/>
          <p:nvPr/>
        </p:nvSpPr>
        <p:spPr>
          <a:xfrm>
            <a:off x="1810578" y="6082685"/>
            <a:ext cx="1899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Original</a:t>
            </a:r>
            <a:endParaRPr lang="sv-SE" dirty="0"/>
          </a:p>
        </p:txBody>
      </p:sp>
      <p:sp>
        <p:nvSpPr>
          <p:cNvPr id="14" name="textruta 13"/>
          <p:cNvSpPr txBox="1"/>
          <p:nvPr/>
        </p:nvSpPr>
        <p:spPr>
          <a:xfrm>
            <a:off x="5745771" y="6064929"/>
            <a:ext cx="2599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Clock-</a:t>
            </a:r>
            <a:r>
              <a:rPr lang="sv-SE" dirty="0" err="1" smtClean="0"/>
              <a:t>error</a:t>
            </a:r>
            <a:r>
              <a:rPr lang="sv-SE" dirty="0" smtClean="0"/>
              <a:t> </a:t>
            </a:r>
            <a:r>
              <a:rPr lang="sv-SE" dirty="0" err="1" smtClean="0"/>
              <a:t>adjusted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3406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pPr>
              <a:defRPr/>
            </a:pPr>
            <a:fld id="{7522BD84-9638-4B2C-ACE6-740544956123}" type="slidenum">
              <a:rPr lang="sv-SE"/>
              <a:pPr>
                <a:defRPr/>
              </a:pPr>
              <a:t>21</a:t>
            </a:fld>
            <a:endParaRPr lang="sv-S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506197" y="175490"/>
            <a:ext cx="7584857" cy="429636"/>
          </a:xfrm>
        </p:spPr>
        <p:txBody>
          <a:bodyPr/>
          <a:lstStyle/>
          <a:p>
            <a:r>
              <a:rPr lang="en-US" dirty="0" smtClean="0"/>
              <a:t>Planned additional activities </a:t>
            </a:r>
            <a:r>
              <a:rPr lang="en-US" dirty="0"/>
              <a:t>+</a:t>
            </a:r>
            <a:r>
              <a:rPr lang="en-US" dirty="0" smtClean="0"/>
              <a:t> end goal</a:t>
            </a:r>
          </a:p>
        </p:txBody>
      </p:sp>
      <p:sp>
        <p:nvSpPr>
          <p:cNvPr id="3" name="Rektangel 2"/>
          <p:cNvSpPr/>
          <p:nvPr/>
        </p:nvSpPr>
        <p:spPr>
          <a:xfrm>
            <a:off x="803564" y="4626874"/>
            <a:ext cx="7195127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spcBef>
                <a:spcPts val="600"/>
              </a:spcBef>
              <a:spcAft>
                <a:spcPts val="600"/>
              </a:spcAft>
              <a:tabLst>
                <a:tab pos="450215" algn="l"/>
              </a:tabLst>
            </a:pPr>
            <a:r>
              <a:rPr lang="en-US" sz="2400" b="1" cap="all" dirty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gradFill>
                  <a:gsLst>
                    <a:gs pos="0">
                      <a:srgbClr val="381563"/>
                    </a:gs>
                    <a:gs pos="43000">
                      <a:srgbClr val="7B34D2"/>
                    </a:gs>
                    <a:gs pos="48000">
                      <a:srgbClr val="7230C3"/>
                    </a:gs>
                    <a:gs pos="100000">
                      <a:srgbClr val="381563"/>
                    </a:gs>
                  </a:gsLst>
                  <a:lin ang="5400000" scaled="0"/>
                </a:gradFill>
                <a:effectLst>
                  <a:reflection blurRad="12700" stA="28000" endPos="45000" dist="1003" dir="5400000" sy="-100000" algn="bl"/>
                </a:effectLst>
                <a:highlight>
                  <a:srgbClr val="FFFF00"/>
                </a:highlight>
                <a:latin typeface="Times New Roman"/>
                <a:ea typeface="Times New Roman"/>
              </a:rPr>
              <a:t>Tentative </a:t>
            </a:r>
            <a:r>
              <a:rPr lang="en-US" sz="2400" b="1" cap="all" dirty="0" smtClean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gradFill>
                  <a:gsLst>
                    <a:gs pos="0">
                      <a:srgbClr val="381563"/>
                    </a:gs>
                    <a:gs pos="43000">
                      <a:srgbClr val="7B34D2"/>
                    </a:gs>
                    <a:gs pos="48000">
                      <a:srgbClr val="7230C3"/>
                    </a:gs>
                    <a:gs pos="100000">
                      <a:srgbClr val="381563"/>
                    </a:gs>
                  </a:gsLst>
                  <a:lin ang="5400000" scaled="0"/>
                </a:gradFill>
                <a:effectLst>
                  <a:reflection blurRad="12700" stA="28000" endPos="45000" dist="1003" dir="5400000" sy="-100000" algn="bl"/>
                </a:effectLst>
                <a:highlight>
                  <a:srgbClr val="FFFF00"/>
                </a:highlight>
                <a:latin typeface="Times New Roman"/>
                <a:ea typeface="Times New Roman"/>
              </a:rPr>
              <a:t>Final AVHRR </a:t>
            </a:r>
            <a:r>
              <a:rPr lang="en-US" sz="2400" b="1" cap="all" dirty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gradFill>
                  <a:gsLst>
                    <a:gs pos="0">
                      <a:srgbClr val="381563"/>
                    </a:gs>
                    <a:gs pos="43000">
                      <a:srgbClr val="7B34D2"/>
                    </a:gs>
                    <a:gs pos="48000">
                      <a:srgbClr val="7230C3"/>
                    </a:gs>
                    <a:gs pos="100000">
                      <a:srgbClr val="381563"/>
                    </a:gs>
                  </a:gsLst>
                  <a:lin ang="5400000" scaled="0"/>
                </a:gradFill>
                <a:effectLst>
                  <a:reflection blurRad="12700" stA="28000" endPos="45000" dist="1003" dir="5400000" sy="-100000" algn="bl"/>
                </a:effectLst>
                <a:highlight>
                  <a:srgbClr val="FFFF00"/>
                </a:highlight>
                <a:latin typeface="Times New Roman"/>
                <a:ea typeface="Times New Roman"/>
              </a:rPr>
              <a:t>FCDR </a:t>
            </a:r>
            <a:r>
              <a:rPr lang="en-US" sz="2400" b="1" cap="all" dirty="0" smtClean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gradFill>
                  <a:gsLst>
                    <a:gs pos="0">
                      <a:srgbClr val="381563"/>
                    </a:gs>
                    <a:gs pos="43000">
                      <a:srgbClr val="7B34D2"/>
                    </a:gs>
                    <a:gs pos="48000">
                      <a:srgbClr val="7230C3"/>
                    </a:gs>
                    <a:gs pos="100000">
                      <a:srgbClr val="381563"/>
                    </a:gs>
                  </a:gsLst>
                  <a:lin ang="5400000" scaled="0"/>
                </a:gradFill>
                <a:effectLst>
                  <a:reflection blurRad="12700" stA="28000" endPos="45000" dist="1003" dir="5400000" sy="-100000" algn="bl"/>
                </a:effectLst>
                <a:highlight>
                  <a:srgbClr val="FFFF00"/>
                </a:highlight>
                <a:latin typeface="Times New Roman"/>
                <a:ea typeface="Times New Roman"/>
              </a:rPr>
              <a:t>Release</a:t>
            </a:r>
            <a:endParaRPr lang="sv-SE" sz="2400" dirty="0">
              <a:latin typeface="Times New Roman"/>
              <a:ea typeface="Times New Roman"/>
            </a:endParaRPr>
          </a:p>
          <a:p>
            <a:pPr marL="457200" algn="just">
              <a:spcBef>
                <a:spcPts val="600"/>
              </a:spcBef>
              <a:spcAft>
                <a:spcPts val="600"/>
              </a:spcAft>
              <a:tabLst>
                <a:tab pos="450215" algn="l"/>
              </a:tabLst>
            </a:pPr>
            <a:r>
              <a:rPr lang="en-US" sz="2400" b="1" cap="all" dirty="0" smtClean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gradFill>
                  <a:gsLst>
                    <a:gs pos="0">
                      <a:srgbClr val="381563"/>
                    </a:gs>
                    <a:gs pos="43000">
                      <a:srgbClr val="7B34D2"/>
                    </a:gs>
                    <a:gs pos="48000">
                      <a:srgbClr val="7230C3"/>
                    </a:gs>
                    <a:gs pos="100000">
                      <a:srgbClr val="381563"/>
                    </a:gs>
                  </a:gsLst>
                  <a:lin ang="5400000" scaled="0"/>
                </a:gradFill>
                <a:effectLst>
                  <a:reflection blurRad="12700" stA="28000" endPos="45000" dist="1003" dir="5400000" sy="-100000" algn="bl"/>
                </a:effectLst>
                <a:latin typeface="Times New Roman"/>
                <a:ea typeface="Times New Roman"/>
              </a:rPr>
              <a:t>2018 consolidated final version</a:t>
            </a:r>
            <a:endParaRPr lang="sv-SE" sz="2400" dirty="0">
              <a:effectLst/>
              <a:latin typeface="Times New Roman"/>
              <a:ea typeface="Times New Roman"/>
            </a:endParaRPr>
          </a:p>
        </p:txBody>
      </p:sp>
      <p:sp>
        <p:nvSpPr>
          <p:cNvPr id="9" name="textruta 8"/>
          <p:cNvSpPr txBox="1"/>
          <p:nvPr/>
        </p:nvSpPr>
        <p:spPr>
          <a:xfrm>
            <a:off x="581709" y="1213476"/>
            <a:ext cx="815589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sv-SE" b="1" dirty="0" smtClean="0"/>
              <a:t>Creating </a:t>
            </a:r>
            <a:r>
              <a:rPr lang="sv-SE" b="1" dirty="0" err="1" smtClean="0"/>
              <a:t>white</a:t>
            </a:r>
            <a:r>
              <a:rPr lang="sv-SE" b="1" dirty="0" smtClean="0"/>
              <a:t> (</a:t>
            </a:r>
            <a:r>
              <a:rPr lang="sv-SE" b="1" dirty="0" err="1" smtClean="0"/>
              <a:t>useful</a:t>
            </a:r>
            <a:r>
              <a:rPr lang="sv-SE" b="1" dirty="0" smtClean="0"/>
              <a:t>) and black (</a:t>
            </a:r>
            <a:r>
              <a:rPr lang="sv-SE" b="1" dirty="0" err="1" smtClean="0"/>
              <a:t>corrupt</a:t>
            </a:r>
            <a:r>
              <a:rPr lang="sv-SE" b="1" dirty="0" smtClean="0"/>
              <a:t>) list </a:t>
            </a:r>
            <a:r>
              <a:rPr lang="sv-SE" b="1" dirty="0" err="1" smtClean="0"/>
              <a:t>of</a:t>
            </a:r>
            <a:r>
              <a:rPr lang="sv-SE" b="1" dirty="0" smtClean="0"/>
              <a:t> GAC </a:t>
            </a:r>
            <a:r>
              <a:rPr lang="sv-SE" b="1" dirty="0" err="1" smtClean="0"/>
              <a:t>orbits</a:t>
            </a:r>
            <a:r>
              <a:rPr lang="sv-SE" b="1" dirty="0" smtClean="0"/>
              <a:t/>
            </a:r>
            <a:br>
              <a:rPr lang="sv-SE" b="1" dirty="0" smtClean="0"/>
            </a:br>
            <a:r>
              <a:rPr lang="sv-SE" i="1" dirty="0" smtClean="0">
                <a:solidFill>
                  <a:srgbClr val="FF0000"/>
                </a:solidFill>
              </a:rPr>
              <a:t>(</a:t>
            </a:r>
            <a:r>
              <a:rPr lang="sv-SE" i="1" dirty="0" err="1">
                <a:solidFill>
                  <a:srgbClr val="FF0000"/>
                </a:solidFill>
              </a:rPr>
              <a:t>B</a:t>
            </a:r>
            <a:r>
              <a:rPr lang="sv-SE" i="1" dirty="0" err="1" smtClean="0">
                <a:solidFill>
                  <a:srgbClr val="FF0000"/>
                </a:solidFill>
              </a:rPr>
              <a:t>asically</a:t>
            </a:r>
            <a:r>
              <a:rPr lang="sv-SE" i="1" dirty="0" smtClean="0">
                <a:solidFill>
                  <a:srgbClr val="FF0000"/>
                </a:solidFill>
              </a:rPr>
              <a:t> </a:t>
            </a:r>
            <a:r>
              <a:rPr lang="sv-SE" i="1" dirty="0" err="1" smtClean="0">
                <a:solidFill>
                  <a:srgbClr val="FF0000"/>
                </a:solidFill>
              </a:rPr>
              <a:t>already</a:t>
            </a:r>
            <a:r>
              <a:rPr lang="sv-SE" i="1" dirty="0" smtClean="0">
                <a:solidFill>
                  <a:srgbClr val="FF0000"/>
                </a:solidFill>
              </a:rPr>
              <a:t> </a:t>
            </a:r>
            <a:r>
              <a:rPr lang="sv-SE" i="1" dirty="0" err="1" smtClean="0">
                <a:solidFill>
                  <a:srgbClr val="FF0000"/>
                </a:solidFill>
              </a:rPr>
              <a:t>achieved</a:t>
            </a:r>
            <a:r>
              <a:rPr lang="sv-SE" i="1" dirty="0" smtClean="0">
                <a:solidFill>
                  <a:srgbClr val="FF0000"/>
                </a:solidFill>
              </a:rPr>
              <a:t> from </a:t>
            </a:r>
            <a:r>
              <a:rPr lang="sv-SE" i="1" dirty="0" err="1" smtClean="0">
                <a:solidFill>
                  <a:srgbClr val="FF0000"/>
                </a:solidFill>
              </a:rPr>
              <a:t>work</a:t>
            </a:r>
            <a:r>
              <a:rPr lang="sv-SE" i="1" dirty="0" smtClean="0">
                <a:solidFill>
                  <a:srgbClr val="FF0000"/>
                </a:solidFill>
              </a:rPr>
              <a:t> </a:t>
            </a:r>
            <a:r>
              <a:rPr lang="sv-SE" i="1" dirty="0" err="1" smtClean="0">
                <a:solidFill>
                  <a:srgbClr val="FF0000"/>
                </a:solidFill>
              </a:rPr>
              <a:t>with</a:t>
            </a:r>
            <a:r>
              <a:rPr lang="sv-SE" i="1" dirty="0" smtClean="0">
                <a:solidFill>
                  <a:srgbClr val="FF0000"/>
                </a:solidFill>
              </a:rPr>
              <a:t> </a:t>
            </a:r>
            <a:r>
              <a:rPr lang="sv-SE" i="1" dirty="0" err="1" smtClean="0">
                <a:solidFill>
                  <a:srgbClr val="FF0000"/>
                </a:solidFill>
              </a:rPr>
              <a:t>PyGAC</a:t>
            </a:r>
            <a:r>
              <a:rPr lang="sv-SE" i="1" dirty="0" smtClean="0">
                <a:solidFill>
                  <a:srgbClr val="FF0000"/>
                </a:solidFill>
              </a:rPr>
              <a:t>)</a:t>
            </a:r>
            <a:r>
              <a:rPr lang="sv-SE" b="1" dirty="0" smtClean="0">
                <a:solidFill>
                  <a:srgbClr val="FF0000"/>
                </a:solidFill>
              </a:rPr>
              <a:t/>
            </a:r>
            <a:br>
              <a:rPr lang="sv-SE" b="1" dirty="0" smtClean="0">
                <a:solidFill>
                  <a:srgbClr val="FF0000"/>
                </a:solidFill>
              </a:rPr>
            </a:br>
            <a:endParaRPr lang="sv-SE" b="1" dirty="0" smtClean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sv-SE" b="1" dirty="0" err="1" smtClean="0"/>
              <a:t>Investigating</a:t>
            </a:r>
            <a:r>
              <a:rPr lang="sv-SE" b="1" dirty="0" smtClean="0"/>
              <a:t> alternative </a:t>
            </a:r>
            <a:r>
              <a:rPr lang="sv-SE" b="1" dirty="0" err="1" smtClean="0"/>
              <a:t>approaches</a:t>
            </a:r>
            <a:r>
              <a:rPr lang="sv-SE" b="1" dirty="0" smtClean="0"/>
              <a:t> for </a:t>
            </a:r>
            <a:r>
              <a:rPr lang="sv-SE" b="1" dirty="0" err="1" smtClean="0"/>
              <a:t>visible</a:t>
            </a:r>
            <a:r>
              <a:rPr lang="sv-SE" b="1" dirty="0" smtClean="0"/>
              <a:t> </a:t>
            </a:r>
            <a:r>
              <a:rPr lang="sv-SE" b="1" dirty="0" err="1" smtClean="0"/>
              <a:t>calibration</a:t>
            </a:r>
            <a:r>
              <a:rPr lang="sv-SE" b="1" dirty="0" smtClean="0"/>
              <a:t> </a:t>
            </a:r>
            <a:r>
              <a:rPr lang="sv-SE" b="1" dirty="0" err="1" smtClean="0"/>
              <a:t>corrections</a:t>
            </a:r>
            <a:r>
              <a:rPr lang="sv-SE" b="1" dirty="0" smtClean="0"/>
              <a:t/>
            </a:r>
            <a:br>
              <a:rPr lang="sv-SE" b="1" dirty="0" smtClean="0"/>
            </a:br>
            <a:r>
              <a:rPr lang="sv-SE" b="1" dirty="0" smtClean="0"/>
              <a:t/>
            </a:r>
            <a:br>
              <a:rPr lang="sv-SE" b="1" dirty="0" smtClean="0"/>
            </a:br>
            <a:r>
              <a:rPr lang="sv-SE" dirty="0" err="1" smtClean="0"/>
              <a:t>Specific</a:t>
            </a:r>
            <a:r>
              <a:rPr lang="sv-SE" dirty="0" smtClean="0"/>
              <a:t> suggestion: 	Workshop on </a:t>
            </a:r>
            <a:r>
              <a:rPr lang="sv-SE" dirty="0" err="1" smtClean="0"/>
              <a:t>this</a:t>
            </a:r>
            <a:r>
              <a:rPr lang="sv-SE" dirty="0" smtClean="0"/>
              <a:t> </a:t>
            </a:r>
            <a:r>
              <a:rPr lang="sv-SE" dirty="0" err="1" smtClean="0"/>
              <a:t>subject</a:t>
            </a:r>
            <a:r>
              <a:rPr lang="sv-SE" dirty="0" smtClean="0"/>
              <a:t> </a:t>
            </a:r>
            <a:r>
              <a:rPr lang="sv-SE" dirty="0" err="1" smtClean="0"/>
              <a:t>should</a:t>
            </a:r>
            <a:r>
              <a:rPr lang="sv-SE" dirty="0" smtClean="0"/>
              <a:t> be arranged as </a:t>
            </a:r>
            <a:br>
              <a:rPr lang="sv-SE" dirty="0" smtClean="0"/>
            </a:br>
            <a:r>
              <a:rPr lang="sv-SE" dirty="0" smtClean="0"/>
              <a:t>			</a:t>
            </a:r>
            <a:r>
              <a:rPr lang="sv-SE" dirty="0" err="1" smtClean="0"/>
              <a:t>soon</a:t>
            </a:r>
            <a:r>
              <a:rPr lang="sv-SE" dirty="0" smtClean="0"/>
              <a:t> as </a:t>
            </a:r>
            <a:r>
              <a:rPr lang="sv-SE" dirty="0" err="1" smtClean="0"/>
              <a:t>possible</a:t>
            </a:r>
            <a:r>
              <a:rPr lang="sv-SE" dirty="0" smtClean="0"/>
              <a:t>!</a:t>
            </a:r>
            <a:br>
              <a:rPr lang="sv-SE" dirty="0" smtClean="0"/>
            </a:br>
            <a:r>
              <a:rPr lang="sv-SE" i="1" dirty="0" smtClean="0">
                <a:solidFill>
                  <a:srgbClr val="FF0000"/>
                </a:solidFill>
              </a:rPr>
              <a:t>(Still not realised)</a:t>
            </a:r>
            <a:r>
              <a:rPr lang="sv-SE" b="1" dirty="0" smtClean="0"/>
              <a:t/>
            </a:r>
            <a:br>
              <a:rPr lang="sv-SE" b="1" dirty="0" smtClean="0"/>
            </a:br>
            <a:endParaRPr lang="sv-SE" b="1" dirty="0" smtClean="0"/>
          </a:p>
          <a:p>
            <a:pPr marL="342900" indent="-342900">
              <a:buFont typeface="+mj-lt"/>
              <a:buAutoNum type="arabicPeriod"/>
            </a:pPr>
            <a:r>
              <a:rPr lang="sv-SE" b="1" dirty="0" err="1" smtClean="0"/>
              <a:t>Extended</a:t>
            </a:r>
            <a:r>
              <a:rPr lang="sv-SE" b="1" dirty="0" smtClean="0"/>
              <a:t> </a:t>
            </a:r>
            <a:r>
              <a:rPr lang="sv-SE" b="1" dirty="0" err="1" smtClean="0"/>
              <a:t>monitoring</a:t>
            </a:r>
            <a:r>
              <a:rPr lang="sv-SE" b="1" dirty="0" smtClean="0"/>
              <a:t> </a:t>
            </a:r>
            <a:r>
              <a:rPr lang="sv-SE" b="1" dirty="0" err="1" smtClean="0"/>
              <a:t>after</a:t>
            </a:r>
            <a:r>
              <a:rPr lang="sv-SE" b="1" dirty="0" smtClean="0"/>
              <a:t> </a:t>
            </a:r>
            <a:r>
              <a:rPr lang="sv-SE" b="1" dirty="0" err="1" smtClean="0"/>
              <a:t>inclusion</a:t>
            </a:r>
            <a:r>
              <a:rPr lang="sv-SE" b="1" dirty="0" smtClean="0"/>
              <a:t> </a:t>
            </a:r>
            <a:r>
              <a:rPr lang="sv-SE" b="1" dirty="0" err="1" smtClean="0"/>
              <a:t>of</a:t>
            </a:r>
            <a:r>
              <a:rPr lang="sv-SE" b="1" dirty="0" smtClean="0"/>
              <a:t> all </a:t>
            </a:r>
            <a:r>
              <a:rPr lang="sv-SE" b="1" dirty="0" err="1" smtClean="0"/>
              <a:t>corrections</a:t>
            </a:r>
            <a:r>
              <a:rPr lang="sv-SE" b="1" dirty="0" smtClean="0"/>
              <a:t/>
            </a:r>
            <a:br>
              <a:rPr lang="sv-SE" b="1" dirty="0" smtClean="0"/>
            </a:br>
            <a:r>
              <a:rPr lang="sv-SE" b="1" dirty="0" smtClean="0"/>
              <a:t/>
            </a:r>
            <a:br>
              <a:rPr lang="sv-SE" b="1" dirty="0" smtClean="0"/>
            </a:br>
            <a:r>
              <a:rPr lang="sv-SE" b="1" dirty="0" smtClean="0">
                <a:sym typeface="Wingdings" panose="05000000000000000000" pitchFamily="2" charset="2"/>
              </a:rPr>
              <a:t></a:t>
            </a:r>
          </a:p>
        </p:txBody>
      </p:sp>
      <p:sp>
        <p:nvSpPr>
          <p:cNvPr id="2" name="textruta 1"/>
          <p:cNvSpPr txBox="1"/>
          <p:nvPr/>
        </p:nvSpPr>
        <p:spPr>
          <a:xfrm>
            <a:off x="1200727" y="5929745"/>
            <a:ext cx="62899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i="1" dirty="0" smtClean="0">
                <a:solidFill>
                  <a:srgbClr val="FF0000"/>
                </a:solidFill>
              </a:rPr>
              <a:t>(</a:t>
            </a:r>
            <a:r>
              <a:rPr lang="sv-SE" i="1" dirty="0" err="1" smtClean="0">
                <a:solidFill>
                  <a:srgbClr val="FF0000"/>
                </a:solidFill>
              </a:rPr>
              <a:t>Could</a:t>
            </a:r>
            <a:r>
              <a:rPr lang="sv-SE" i="1" dirty="0" smtClean="0">
                <a:solidFill>
                  <a:srgbClr val="FF0000"/>
                </a:solidFill>
              </a:rPr>
              <a:t> still be </a:t>
            </a:r>
            <a:r>
              <a:rPr lang="sv-SE" i="1" dirty="0" err="1" smtClean="0">
                <a:solidFill>
                  <a:srgbClr val="FF0000"/>
                </a:solidFill>
              </a:rPr>
              <a:t>considered</a:t>
            </a:r>
            <a:r>
              <a:rPr lang="sv-SE" i="1" dirty="0" smtClean="0">
                <a:solidFill>
                  <a:srgbClr val="FF0000"/>
                </a:solidFill>
              </a:rPr>
              <a:t> as the end </a:t>
            </a:r>
            <a:r>
              <a:rPr lang="sv-SE" i="1" dirty="0" err="1" smtClean="0">
                <a:solidFill>
                  <a:srgbClr val="FF0000"/>
                </a:solidFill>
              </a:rPr>
              <a:t>goal</a:t>
            </a:r>
            <a:r>
              <a:rPr lang="sv-SE" i="1" dirty="0" smtClean="0">
                <a:solidFill>
                  <a:srgbClr val="FF0000"/>
                </a:solidFill>
              </a:rPr>
              <a:t> and </a:t>
            </a:r>
            <a:r>
              <a:rPr lang="sv-SE" i="1" dirty="0" err="1" smtClean="0">
                <a:solidFill>
                  <a:srgbClr val="FF0000"/>
                </a:solidFill>
              </a:rPr>
              <a:t>now</a:t>
            </a:r>
            <a:r>
              <a:rPr lang="sv-SE" i="1" dirty="0" smtClean="0">
                <a:solidFill>
                  <a:srgbClr val="FF0000"/>
                </a:solidFill>
              </a:rPr>
              <a:t> </a:t>
            </a:r>
            <a:r>
              <a:rPr lang="sv-SE" i="1" dirty="0" err="1" smtClean="0">
                <a:solidFill>
                  <a:srgbClr val="FF0000"/>
                </a:solidFill>
              </a:rPr>
              <a:t>actually</a:t>
            </a:r>
            <a:r>
              <a:rPr lang="sv-SE" i="1" dirty="0" smtClean="0">
                <a:solidFill>
                  <a:srgbClr val="FF0000"/>
                </a:solidFill>
              </a:rPr>
              <a:t> </a:t>
            </a:r>
            <a:r>
              <a:rPr lang="sv-SE" i="1" dirty="0" err="1" smtClean="0">
                <a:solidFill>
                  <a:srgbClr val="FF0000"/>
                </a:solidFill>
              </a:rPr>
              <a:t>reinforced</a:t>
            </a:r>
            <a:r>
              <a:rPr lang="sv-SE" i="1" dirty="0" smtClean="0">
                <a:solidFill>
                  <a:srgbClr val="FF0000"/>
                </a:solidFill>
              </a:rPr>
              <a:t> </a:t>
            </a:r>
            <a:r>
              <a:rPr lang="sv-SE" i="1" dirty="0" err="1" smtClean="0">
                <a:solidFill>
                  <a:srgbClr val="FF0000"/>
                </a:solidFill>
              </a:rPr>
              <a:t>through</a:t>
            </a:r>
            <a:r>
              <a:rPr lang="sv-SE" i="1" dirty="0" smtClean="0">
                <a:solidFill>
                  <a:srgbClr val="FF0000"/>
                </a:solidFill>
              </a:rPr>
              <a:t> the FIDUCEO </a:t>
            </a:r>
            <a:r>
              <a:rPr lang="sv-SE" i="1" dirty="0" err="1" smtClean="0">
                <a:solidFill>
                  <a:srgbClr val="FF0000"/>
                </a:solidFill>
              </a:rPr>
              <a:t>initiative</a:t>
            </a:r>
            <a:r>
              <a:rPr lang="sv-SE" i="1" dirty="0" smtClean="0">
                <a:solidFill>
                  <a:srgbClr val="FF0000"/>
                </a:solidFill>
              </a:rPr>
              <a:t> </a:t>
            </a:r>
            <a:r>
              <a:rPr lang="sv-SE" i="1" dirty="0" err="1" smtClean="0">
                <a:solidFill>
                  <a:srgbClr val="FF0000"/>
                </a:solidFill>
              </a:rPr>
              <a:t>ending</a:t>
            </a:r>
            <a:r>
              <a:rPr lang="sv-SE" i="1" dirty="0" smtClean="0">
                <a:solidFill>
                  <a:srgbClr val="FF0000"/>
                </a:solidFill>
              </a:rPr>
              <a:t> </a:t>
            </a:r>
            <a:r>
              <a:rPr lang="sv-SE" i="1" dirty="0" err="1" smtClean="0">
                <a:solidFill>
                  <a:srgbClr val="FF0000"/>
                </a:solidFill>
              </a:rPr>
              <a:t>about</a:t>
            </a:r>
            <a:r>
              <a:rPr lang="sv-SE" i="1" dirty="0" smtClean="0">
                <a:solidFill>
                  <a:srgbClr val="FF0000"/>
                </a:solidFill>
              </a:rPr>
              <a:t> the same </a:t>
            </a:r>
            <a:r>
              <a:rPr lang="sv-SE" i="1" dirty="0" err="1" smtClean="0">
                <a:solidFill>
                  <a:srgbClr val="FF0000"/>
                </a:solidFill>
              </a:rPr>
              <a:t>time</a:t>
            </a:r>
            <a:r>
              <a:rPr lang="sv-SE" i="1" dirty="0" smtClean="0">
                <a:solidFill>
                  <a:srgbClr val="FF0000"/>
                </a:solidFill>
              </a:rPr>
              <a:t>)</a:t>
            </a:r>
            <a:endParaRPr lang="sv-SE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40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pPr>
              <a:defRPr/>
            </a:pPr>
            <a:fld id="{7522BD84-9638-4B2C-ACE6-740544956123}" type="slidenum">
              <a:rPr lang="sv-SE"/>
              <a:pPr>
                <a:defRPr/>
              </a:pPr>
              <a:t>22</a:t>
            </a:fld>
            <a:endParaRPr lang="sv-S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607798" y="249381"/>
            <a:ext cx="6716638" cy="429636"/>
          </a:xfrm>
        </p:spPr>
        <p:txBody>
          <a:bodyPr/>
          <a:lstStyle/>
          <a:p>
            <a:r>
              <a:rPr lang="en-US" dirty="0" smtClean="0"/>
              <a:t>Plan for the next year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535527" y="1305840"/>
            <a:ext cx="8155891" cy="317009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sv-SE" sz="2000" b="1" dirty="0" err="1" smtClean="0"/>
              <a:t>Upgraded</a:t>
            </a:r>
            <a:r>
              <a:rPr lang="sv-SE" sz="2000" b="1" dirty="0" smtClean="0"/>
              <a:t> </a:t>
            </a:r>
            <a:r>
              <a:rPr lang="sv-SE" sz="2000" b="1" dirty="0" err="1"/>
              <a:t>v</a:t>
            </a:r>
            <a:r>
              <a:rPr lang="sv-SE" sz="2000" b="1" dirty="0" err="1" smtClean="0"/>
              <a:t>isible</a:t>
            </a:r>
            <a:r>
              <a:rPr lang="sv-SE" sz="2000" b="1" dirty="0" smtClean="0"/>
              <a:t> </a:t>
            </a:r>
            <a:r>
              <a:rPr lang="sv-SE" sz="2000" b="1" dirty="0" err="1" smtClean="0"/>
              <a:t>calibration</a:t>
            </a:r>
            <a:r>
              <a:rPr lang="sv-SE" sz="2000" b="1" dirty="0" smtClean="0"/>
              <a:t> </a:t>
            </a:r>
            <a:r>
              <a:rPr lang="sv-SE" sz="2000" b="1" dirty="0" err="1" smtClean="0"/>
              <a:t>corrections</a:t>
            </a:r>
            <a:r>
              <a:rPr lang="sv-SE" sz="2000" b="1" dirty="0" smtClean="0"/>
              <a:t> (MODIS Collection 6)</a:t>
            </a:r>
            <a:br>
              <a:rPr lang="sv-SE" sz="2000" b="1" dirty="0" smtClean="0"/>
            </a:br>
            <a:r>
              <a:rPr lang="sv-SE" sz="2000" b="1" dirty="0" smtClean="0"/>
              <a:t/>
            </a:r>
            <a:br>
              <a:rPr lang="sv-SE" sz="2000" b="1" dirty="0" smtClean="0"/>
            </a:br>
            <a:r>
              <a:rPr lang="sv-SE" sz="2000" i="1" dirty="0" smtClean="0"/>
              <a:t>(Andrew Heidinger)</a:t>
            </a:r>
            <a:r>
              <a:rPr lang="sv-SE" sz="2000" dirty="0" smtClean="0"/>
              <a:t/>
            </a:r>
            <a:br>
              <a:rPr lang="sv-SE" sz="2000" dirty="0" smtClean="0"/>
            </a:br>
            <a:r>
              <a:rPr lang="sv-SE" sz="2000" b="1" dirty="0" smtClean="0"/>
              <a:t/>
            </a:r>
            <a:br>
              <a:rPr lang="sv-SE" sz="2000" b="1" dirty="0" smtClean="0"/>
            </a:br>
            <a:endParaRPr lang="sv-SE" sz="2000" b="1" dirty="0" smtClean="0"/>
          </a:p>
          <a:p>
            <a:r>
              <a:rPr lang="sv-SE" sz="2000" dirty="0" smtClean="0"/>
              <a:t>- </a:t>
            </a:r>
            <a:r>
              <a:rPr lang="sv-SE" sz="2000" dirty="0" err="1" smtClean="0"/>
              <a:t>Possible</a:t>
            </a:r>
            <a:r>
              <a:rPr lang="sv-SE" sz="2000" dirty="0" smtClean="0"/>
              <a:t> final </a:t>
            </a:r>
            <a:r>
              <a:rPr lang="sv-SE" sz="2000" dirty="0" err="1" smtClean="0"/>
              <a:t>adjustments</a:t>
            </a:r>
            <a:r>
              <a:rPr lang="sv-SE" sz="2000" dirty="0" smtClean="0"/>
              <a:t> </a:t>
            </a:r>
            <a:r>
              <a:rPr lang="sv-SE" sz="2000" dirty="0" err="1" smtClean="0"/>
              <a:t>of</a:t>
            </a:r>
            <a:r>
              <a:rPr lang="sv-SE" sz="2000" dirty="0" smtClean="0"/>
              <a:t> </a:t>
            </a:r>
            <a:r>
              <a:rPr lang="sv-SE" sz="2000" dirty="0" err="1" smtClean="0"/>
              <a:t>calibration</a:t>
            </a:r>
            <a:r>
              <a:rPr lang="sv-SE" sz="2000" dirty="0" smtClean="0"/>
              <a:t> </a:t>
            </a:r>
            <a:r>
              <a:rPr lang="sv-SE" sz="2000" dirty="0" err="1" smtClean="0"/>
              <a:t>correction</a:t>
            </a:r>
            <a:r>
              <a:rPr lang="sv-SE" sz="2000" dirty="0" smtClean="0"/>
              <a:t> + </a:t>
            </a:r>
            <a:r>
              <a:rPr lang="sv-SE" sz="2000" dirty="0" err="1" smtClean="0"/>
              <a:t>publication</a:t>
            </a:r>
            <a:r>
              <a:rPr lang="sv-SE" sz="2000" dirty="0" smtClean="0"/>
              <a:t> (?)</a:t>
            </a:r>
            <a:br>
              <a:rPr lang="sv-SE" sz="2000" dirty="0" smtClean="0"/>
            </a:br>
            <a:r>
              <a:rPr lang="sv-SE" sz="2000" dirty="0" smtClean="0"/>
              <a:t/>
            </a:r>
            <a:br>
              <a:rPr lang="sv-SE" sz="2000" dirty="0" smtClean="0"/>
            </a:br>
            <a:r>
              <a:rPr lang="sv-SE" sz="2000" dirty="0" smtClean="0"/>
              <a:t>- </a:t>
            </a:r>
            <a:r>
              <a:rPr lang="sv-SE" sz="2000" dirty="0" err="1" smtClean="0"/>
              <a:t>Use</a:t>
            </a:r>
            <a:r>
              <a:rPr lang="sv-SE" sz="2000" dirty="0" smtClean="0"/>
              <a:t> </a:t>
            </a:r>
            <a:r>
              <a:rPr lang="sv-SE" sz="2000" dirty="0" err="1" smtClean="0"/>
              <a:t>of</a:t>
            </a:r>
            <a:r>
              <a:rPr lang="sv-SE" sz="2000" dirty="0" smtClean="0"/>
              <a:t> </a:t>
            </a:r>
            <a:r>
              <a:rPr lang="sv-SE" sz="2000" dirty="0" err="1" smtClean="0"/>
              <a:t>upgraded</a:t>
            </a:r>
            <a:r>
              <a:rPr lang="sv-SE" sz="2000" dirty="0" smtClean="0"/>
              <a:t> </a:t>
            </a:r>
            <a:r>
              <a:rPr lang="sv-SE" sz="2000" dirty="0" err="1" smtClean="0"/>
              <a:t>calibration</a:t>
            </a:r>
            <a:r>
              <a:rPr lang="sv-SE" sz="2000" dirty="0" smtClean="0"/>
              <a:t> in </a:t>
            </a:r>
            <a:r>
              <a:rPr lang="sv-SE" sz="2000" dirty="0" err="1" smtClean="0"/>
              <a:t>next</a:t>
            </a:r>
            <a:r>
              <a:rPr lang="sv-SE" sz="2000" dirty="0" smtClean="0"/>
              <a:t> revision </a:t>
            </a:r>
            <a:r>
              <a:rPr lang="sv-SE" sz="2000" dirty="0" err="1" smtClean="0"/>
              <a:t>of</a:t>
            </a:r>
            <a:r>
              <a:rPr lang="sv-SE" sz="2000" dirty="0" smtClean="0"/>
              <a:t> PATMOS-X </a:t>
            </a:r>
            <a:r>
              <a:rPr lang="sv-SE" sz="2000" dirty="0" err="1" smtClean="0"/>
              <a:t>dataset</a:t>
            </a:r>
            <a:r>
              <a:rPr lang="sv-SE" sz="2000" dirty="0" smtClean="0"/>
              <a:t/>
            </a:r>
            <a:br>
              <a:rPr lang="sv-SE" sz="2000" dirty="0" smtClean="0"/>
            </a:br>
            <a:endParaRPr lang="sv-SE" sz="2000" dirty="0" smtClean="0"/>
          </a:p>
          <a:p>
            <a:r>
              <a:rPr lang="sv-SE" sz="2000" dirty="0" smtClean="0"/>
              <a:t>(- Extension </a:t>
            </a:r>
            <a:r>
              <a:rPr lang="sv-SE" sz="2000" dirty="0" err="1" smtClean="0"/>
              <a:t>of</a:t>
            </a:r>
            <a:r>
              <a:rPr lang="sv-SE" sz="2000" dirty="0" smtClean="0"/>
              <a:t> </a:t>
            </a:r>
            <a:r>
              <a:rPr lang="sv-SE" sz="2000" dirty="0" err="1" smtClean="0"/>
              <a:t>merged</a:t>
            </a:r>
            <a:r>
              <a:rPr lang="sv-SE" sz="2000" dirty="0" smtClean="0"/>
              <a:t> AVHRR + HIRS FCDR </a:t>
            </a:r>
            <a:r>
              <a:rPr lang="sv-SE" sz="2000" dirty="0" err="1" smtClean="0"/>
              <a:t>to</a:t>
            </a:r>
            <a:r>
              <a:rPr lang="sv-SE" sz="2000" dirty="0" smtClean="0"/>
              <a:t> 30 </a:t>
            </a:r>
            <a:r>
              <a:rPr lang="sv-SE" sz="2000" dirty="0" err="1" smtClean="0"/>
              <a:t>years</a:t>
            </a:r>
            <a:r>
              <a:rPr lang="sv-SE" sz="2000" dirty="0" smtClean="0"/>
              <a:t>)</a:t>
            </a:r>
            <a:endParaRPr lang="sv-SE" sz="20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88" y="1717965"/>
            <a:ext cx="1340909" cy="959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027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pPr>
              <a:defRPr/>
            </a:pPr>
            <a:fld id="{7522BD84-9638-4B2C-ACE6-740544956123}" type="slidenum">
              <a:rPr lang="sv-SE"/>
              <a:pPr>
                <a:defRPr/>
              </a:pPr>
              <a:t>23</a:t>
            </a:fld>
            <a:endParaRPr lang="sv-S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607798" y="249381"/>
            <a:ext cx="6716638" cy="429636"/>
          </a:xfrm>
        </p:spPr>
        <p:txBody>
          <a:bodyPr/>
          <a:lstStyle/>
          <a:p>
            <a:r>
              <a:rPr lang="en-US" dirty="0" smtClean="0"/>
              <a:t>Plan for the next year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535527" y="1305840"/>
            <a:ext cx="8155891" cy="224676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sv-SE" sz="2000" b="1" dirty="0" err="1" smtClean="0"/>
              <a:t>Revised</a:t>
            </a:r>
            <a:r>
              <a:rPr lang="sv-SE" sz="2000" b="1" dirty="0" smtClean="0"/>
              <a:t> infrared </a:t>
            </a:r>
            <a:r>
              <a:rPr lang="sv-SE" sz="2000" b="1" dirty="0" err="1" smtClean="0"/>
              <a:t>calibration</a:t>
            </a:r>
            <a:r>
              <a:rPr lang="sv-SE" sz="2000" b="1" dirty="0" smtClean="0"/>
              <a:t> (new </a:t>
            </a:r>
            <a:r>
              <a:rPr lang="sv-SE" sz="2000" b="1" dirty="0" err="1" smtClean="0"/>
              <a:t>physical</a:t>
            </a:r>
            <a:r>
              <a:rPr lang="sv-SE" sz="2000" b="1" dirty="0" smtClean="0"/>
              <a:t> </a:t>
            </a:r>
            <a:r>
              <a:rPr lang="sv-SE" sz="2000" b="1" dirty="0" err="1" smtClean="0"/>
              <a:t>model</a:t>
            </a:r>
            <a:r>
              <a:rPr lang="sv-SE" sz="2000" b="1" dirty="0" smtClean="0"/>
              <a:t>)</a:t>
            </a:r>
            <a:br>
              <a:rPr lang="sv-SE" sz="2000" b="1" dirty="0" smtClean="0"/>
            </a:br>
            <a:r>
              <a:rPr lang="sv-SE" sz="2000" b="1" dirty="0" smtClean="0"/>
              <a:t/>
            </a:r>
            <a:br>
              <a:rPr lang="sv-SE" sz="2000" b="1" dirty="0" smtClean="0"/>
            </a:br>
            <a:r>
              <a:rPr lang="sv-SE" sz="2000" i="1" dirty="0" smtClean="0"/>
              <a:t>(Jon Mittaz)</a:t>
            </a:r>
            <a:r>
              <a:rPr lang="sv-SE" sz="2000" b="1" dirty="0" smtClean="0"/>
              <a:t/>
            </a:r>
            <a:br>
              <a:rPr lang="sv-SE" sz="2000" b="1" dirty="0" smtClean="0"/>
            </a:br>
            <a:r>
              <a:rPr lang="sv-SE" sz="2000" b="1" dirty="0" smtClean="0"/>
              <a:t/>
            </a:r>
            <a:br>
              <a:rPr lang="sv-SE" sz="2000" b="1" dirty="0" smtClean="0"/>
            </a:br>
            <a:endParaRPr lang="sv-SE" sz="2000" b="1" dirty="0" smtClean="0"/>
          </a:p>
          <a:p>
            <a:r>
              <a:rPr lang="sv-SE" sz="2000" dirty="0" smtClean="0"/>
              <a:t>- </a:t>
            </a:r>
            <a:r>
              <a:rPr lang="sv-SE" sz="2000" dirty="0" err="1" smtClean="0"/>
              <a:t>Covered</a:t>
            </a:r>
            <a:r>
              <a:rPr lang="sv-SE" sz="2000" dirty="0" smtClean="0"/>
              <a:t> in </a:t>
            </a:r>
            <a:r>
              <a:rPr lang="sv-SE" sz="2000" dirty="0" err="1" smtClean="0"/>
              <a:t>previous</a:t>
            </a:r>
            <a:r>
              <a:rPr lang="sv-SE" sz="2000" dirty="0" smtClean="0"/>
              <a:t> </a:t>
            </a:r>
            <a:r>
              <a:rPr lang="sv-SE" sz="2000" dirty="0" err="1" smtClean="0"/>
              <a:t>slides</a:t>
            </a:r>
            <a:r>
              <a:rPr lang="sv-SE" sz="2000" dirty="0" smtClean="0"/>
              <a:t> </a:t>
            </a:r>
            <a:br>
              <a:rPr lang="sv-SE" sz="2000" dirty="0" smtClean="0"/>
            </a:br>
            <a:r>
              <a:rPr lang="sv-SE" sz="2000" dirty="0" smtClean="0"/>
              <a:t>  (last </a:t>
            </a:r>
            <a:r>
              <a:rPr lang="sv-SE" sz="2000" dirty="0" err="1" smtClean="0"/>
              <a:t>year</a:t>
            </a:r>
            <a:r>
              <a:rPr lang="sv-SE" sz="2000" dirty="0" smtClean="0"/>
              <a:t> </a:t>
            </a:r>
            <a:r>
              <a:rPr lang="sv-SE" sz="2000" dirty="0" err="1" smtClean="0"/>
              <a:t>of</a:t>
            </a:r>
            <a:r>
              <a:rPr lang="sv-SE" sz="2000" dirty="0" smtClean="0"/>
              <a:t> ESA-SST-CCI and </a:t>
            </a:r>
            <a:r>
              <a:rPr lang="sv-SE" sz="2000" dirty="0" err="1" smtClean="0"/>
              <a:t>first</a:t>
            </a:r>
            <a:r>
              <a:rPr lang="sv-SE" sz="2000" dirty="0" smtClean="0"/>
              <a:t> </a:t>
            </a:r>
            <a:r>
              <a:rPr lang="sv-SE" sz="2000" dirty="0" err="1" smtClean="0"/>
              <a:t>year</a:t>
            </a:r>
            <a:r>
              <a:rPr lang="sv-SE" sz="2000" dirty="0" smtClean="0"/>
              <a:t> </a:t>
            </a:r>
            <a:r>
              <a:rPr lang="sv-SE" sz="2000" dirty="0" err="1" smtClean="0"/>
              <a:t>of</a:t>
            </a:r>
            <a:r>
              <a:rPr lang="sv-SE" sz="2000" dirty="0" smtClean="0"/>
              <a:t> FIDUCEO)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680" y="1717718"/>
            <a:ext cx="1328737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155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pPr>
              <a:defRPr/>
            </a:pPr>
            <a:fld id="{7522BD84-9638-4B2C-ACE6-740544956123}" type="slidenum">
              <a:rPr lang="sv-SE"/>
              <a:pPr>
                <a:defRPr/>
              </a:pPr>
              <a:t>24</a:t>
            </a:fld>
            <a:endParaRPr lang="sv-S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607798" y="249381"/>
            <a:ext cx="6716638" cy="429636"/>
          </a:xfrm>
        </p:spPr>
        <p:txBody>
          <a:bodyPr/>
          <a:lstStyle/>
          <a:p>
            <a:r>
              <a:rPr lang="en-US" dirty="0" smtClean="0"/>
              <a:t>Plan for the next year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535527" y="1305840"/>
            <a:ext cx="8155891" cy="378565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sv-SE" sz="2000" b="1" dirty="0" smtClean="0"/>
          </a:p>
          <a:p>
            <a:pPr marL="457200" indent="-457200">
              <a:buFont typeface="+mj-lt"/>
              <a:buAutoNum type="arabicPeriod" startAt="3"/>
            </a:pPr>
            <a:r>
              <a:rPr lang="sv-SE" sz="2000" b="1" dirty="0" err="1" smtClean="0"/>
              <a:t>Revised</a:t>
            </a:r>
            <a:r>
              <a:rPr lang="sv-SE" sz="2000" b="1" dirty="0" smtClean="0"/>
              <a:t> navigation </a:t>
            </a:r>
            <a:r>
              <a:rPr lang="sv-SE" sz="2000" b="1" dirty="0" err="1" smtClean="0"/>
              <a:t>based</a:t>
            </a:r>
            <a:r>
              <a:rPr lang="sv-SE" sz="2000" b="1" dirty="0" smtClean="0"/>
              <a:t> on image-</a:t>
            </a:r>
            <a:r>
              <a:rPr lang="sv-SE" sz="2000" b="1" dirty="0" err="1" smtClean="0"/>
              <a:t>retrieved</a:t>
            </a:r>
            <a:r>
              <a:rPr lang="sv-SE" sz="2000" b="1" dirty="0" smtClean="0"/>
              <a:t> (</a:t>
            </a:r>
            <a:r>
              <a:rPr lang="sv-SE" sz="2000" b="1" dirty="0" err="1" smtClean="0"/>
              <a:t>coast-line</a:t>
            </a:r>
            <a:r>
              <a:rPr lang="sv-SE" sz="2000" b="1" dirty="0" smtClean="0"/>
              <a:t> </a:t>
            </a:r>
            <a:r>
              <a:rPr lang="sv-SE" sz="2000" b="1" dirty="0" err="1" smtClean="0"/>
              <a:t>matched</a:t>
            </a:r>
            <a:r>
              <a:rPr lang="sv-SE" sz="2000" b="1" dirty="0" smtClean="0"/>
              <a:t>) </a:t>
            </a:r>
            <a:r>
              <a:rPr lang="sv-SE" sz="2000" b="1" dirty="0" err="1" smtClean="0"/>
              <a:t>update</a:t>
            </a:r>
            <a:r>
              <a:rPr lang="sv-SE" sz="2000" b="1" dirty="0" smtClean="0"/>
              <a:t> </a:t>
            </a:r>
            <a:r>
              <a:rPr lang="sv-SE" sz="2000" b="1" dirty="0" err="1" smtClean="0"/>
              <a:t>of</a:t>
            </a:r>
            <a:r>
              <a:rPr lang="sv-SE" sz="2000" b="1" dirty="0" smtClean="0"/>
              <a:t> </a:t>
            </a:r>
            <a:r>
              <a:rPr lang="sv-SE" sz="2000" b="1" dirty="0" err="1" smtClean="0"/>
              <a:t>orbital</a:t>
            </a:r>
            <a:r>
              <a:rPr lang="sv-SE" sz="2000" b="1" dirty="0" smtClean="0"/>
              <a:t> </a:t>
            </a:r>
            <a:r>
              <a:rPr lang="sv-SE" sz="2000" b="1" dirty="0" err="1" smtClean="0"/>
              <a:t>model</a:t>
            </a:r>
            <a:r>
              <a:rPr lang="sv-SE" sz="2000" b="1" dirty="0" smtClean="0"/>
              <a:t> (roll, </a:t>
            </a:r>
            <a:r>
              <a:rPr lang="sv-SE" sz="2000" b="1" dirty="0" err="1" smtClean="0"/>
              <a:t>pitch,yaw</a:t>
            </a:r>
            <a:r>
              <a:rPr lang="sv-SE" sz="2000" b="1" dirty="0" smtClean="0"/>
              <a:t> </a:t>
            </a:r>
            <a:r>
              <a:rPr lang="sv-SE" sz="2000" b="1" dirty="0" err="1" smtClean="0"/>
              <a:t>corrections</a:t>
            </a:r>
            <a:r>
              <a:rPr lang="sv-SE" sz="2000" b="1" dirty="0" smtClean="0"/>
              <a:t>)</a:t>
            </a:r>
            <a:br>
              <a:rPr lang="sv-SE" sz="2000" b="1" dirty="0" smtClean="0"/>
            </a:br>
            <a:r>
              <a:rPr lang="sv-SE" sz="2000" b="1" dirty="0" smtClean="0"/>
              <a:t/>
            </a:r>
            <a:br>
              <a:rPr lang="sv-SE" sz="2000" b="1" dirty="0" smtClean="0"/>
            </a:br>
            <a:r>
              <a:rPr lang="sv-SE" sz="2000" i="1" dirty="0" smtClean="0"/>
              <a:t>(Karl-Göran Karlsson) </a:t>
            </a:r>
          </a:p>
          <a:p>
            <a:endParaRPr lang="sv-SE" sz="2000" i="1" dirty="0"/>
          </a:p>
          <a:p>
            <a:r>
              <a:rPr lang="sv-SE" sz="2000" i="1" dirty="0" smtClean="0"/>
              <a:t>- </a:t>
            </a:r>
            <a:r>
              <a:rPr lang="sv-SE" sz="2000" i="1" dirty="0" err="1" smtClean="0"/>
              <a:t>Prototyping</a:t>
            </a:r>
            <a:r>
              <a:rPr lang="sv-SE" sz="2000" i="1" dirty="0" smtClean="0"/>
              <a:t> </a:t>
            </a:r>
            <a:r>
              <a:rPr lang="sv-SE" sz="2000" i="1" dirty="0" err="1" smtClean="0"/>
              <a:t>method</a:t>
            </a:r>
            <a:r>
              <a:rPr lang="sv-SE" sz="2000" i="1" dirty="0" smtClean="0"/>
              <a:t> for image-</a:t>
            </a:r>
            <a:r>
              <a:rPr lang="sv-SE" sz="2000" i="1" dirty="0" err="1" smtClean="0"/>
              <a:t>retrieved</a:t>
            </a:r>
            <a:r>
              <a:rPr lang="sv-SE" sz="2000" i="1" dirty="0" smtClean="0"/>
              <a:t> (</a:t>
            </a:r>
            <a:r>
              <a:rPr lang="sv-SE" sz="2000" i="1" dirty="0" err="1" smtClean="0"/>
              <a:t>coast-line</a:t>
            </a:r>
            <a:r>
              <a:rPr lang="sv-SE" sz="2000" i="1" dirty="0" smtClean="0"/>
              <a:t> </a:t>
            </a:r>
            <a:r>
              <a:rPr lang="sv-SE" sz="2000" i="1" dirty="0" err="1" smtClean="0"/>
              <a:t>matched</a:t>
            </a:r>
            <a:r>
              <a:rPr lang="sv-SE" sz="2000" i="1" dirty="0" smtClean="0"/>
              <a:t>)</a:t>
            </a:r>
            <a:br>
              <a:rPr lang="sv-SE" sz="2000" i="1" dirty="0" smtClean="0"/>
            </a:br>
            <a:r>
              <a:rPr lang="sv-SE" sz="2000" i="1" dirty="0" smtClean="0"/>
              <a:t>  </a:t>
            </a:r>
            <a:r>
              <a:rPr lang="sv-SE" sz="2000" i="1" dirty="0" err="1" smtClean="0"/>
              <a:t>corrections</a:t>
            </a:r>
            <a:r>
              <a:rPr lang="sv-SE" sz="2000" i="1" dirty="0" smtClean="0"/>
              <a:t/>
            </a:r>
            <a:br>
              <a:rPr lang="sv-SE" sz="2000" i="1" dirty="0" smtClean="0"/>
            </a:br>
            <a:endParaRPr lang="sv-SE" sz="2000" i="1" dirty="0" smtClean="0"/>
          </a:p>
          <a:p>
            <a:r>
              <a:rPr lang="sv-SE" sz="2000" i="1" dirty="0" smtClean="0"/>
              <a:t>- </a:t>
            </a:r>
            <a:r>
              <a:rPr lang="sv-SE" sz="2000" i="1" dirty="0" err="1" smtClean="0"/>
              <a:t>Testing</a:t>
            </a:r>
            <a:r>
              <a:rPr lang="sv-SE" sz="2000" i="1" dirty="0" smtClean="0"/>
              <a:t> </a:t>
            </a:r>
            <a:r>
              <a:rPr lang="sv-SE" sz="2000" i="1" dirty="0" err="1" smtClean="0"/>
              <a:t>feasibility</a:t>
            </a:r>
            <a:r>
              <a:rPr lang="sv-SE" sz="2000" i="1" dirty="0" smtClean="0"/>
              <a:t> </a:t>
            </a:r>
            <a:r>
              <a:rPr lang="sv-SE" sz="2000" i="1" dirty="0" err="1" smtClean="0"/>
              <a:t>of</a:t>
            </a:r>
            <a:r>
              <a:rPr lang="sv-SE" sz="2000" i="1" dirty="0" smtClean="0"/>
              <a:t> </a:t>
            </a:r>
            <a:r>
              <a:rPr lang="sv-SE" sz="2000" i="1" dirty="0" err="1" smtClean="0"/>
              <a:t>retreiving</a:t>
            </a:r>
            <a:r>
              <a:rPr lang="sv-SE" sz="2000" i="1" dirty="0" smtClean="0"/>
              <a:t> full RPY </a:t>
            </a:r>
            <a:r>
              <a:rPr lang="sv-SE" sz="2000" i="1" dirty="0" err="1" smtClean="0"/>
              <a:t>correction</a:t>
            </a:r>
            <a:r>
              <a:rPr lang="sv-SE" sz="2000" i="1" dirty="0" smtClean="0"/>
              <a:t> or </a:t>
            </a:r>
            <a:r>
              <a:rPr lang="sv-SE" sz="2000" i="1" dirty="0" err="1" smtClean="0"/>
              <a:t>whether</a:t>
            </a:r>
            <a:r>
              <a:rPr lang="sv-SE" sz="2000" i="1" dirty="0" smtClean="0"/>
              <a:t/>
            </a:r>
            <a:br>
              <a:rPr lang="sv-SE" sz="2000" i="1" dirty="0" smtClean="0"/>
            </a:br>
            <a:r>
              <a:rPr lang="sv-SE" sz="2000" i="1" dirty="0" smtClean="0"/>
              <a:t>  </a:t>
            </a:r>
            <a:r>
              <a:rPr lang="sv-SE" sz="2000" i="1" dirty="0" err="1" smtClean="0"/>
              <a:t>correction</a:t>
            </a:r>
            <a:r>
              <a:rPr lang="sv-SE" sz="2000" i="1" dirty="0" smtClean="0"/>
              <a:t> </a:t>
            </a:r>
            <a:r>
              <a:rPr lang="sv-SE" sz="2000" i="1" dirty="0" err="1" smtClean="0"/>
              <a:t>will</a:t>
            </a:r>
            <a:r>
              <a:rPr lang="sv-SE" sz="2000" i="1" dirty="0" smtClean="0"/>
              <a:t> be </a:t>
            </a:r>
            <a:r>
              <a:rPr lang="sv-SE" sz="2000" i="1" dirty="0" err="1" smtClean="0"/>
              <a:t>limited</a:t>
            </a:r>
            <a:r>
              <a:rPr lang="sv-SE" sz="2000" i="1" dirty="0" smtClean="0"/>
              <a:t> </a:t>
            </a:r>
            <a:r>
              <a:rPr lang="sv-SE" sz="2000" i="1" dirty="0" err="1" smtClean="0"/>
              <a:t>to</a:t>
            </a:r>
            <a:r>
              <a:rPr lang="sv-SE" sz="2000" i="1" dirty="0" smtClean="0"/>
              <a:t> </a:t>
            </a:r>
            <a:r>
              <a:rPr lang="sv-SE" sz="2000" i="1" dirty="0" err="1" smtClean="0"/>
              <a:t>clock</a:t>
            </a:r>
            <a:r>
              <a:rPr lang="sv-SE" sz="2000" i="1" dirty="0" smtClean="0"/>
              <a:t> </a:t>
            </a:r>
            <a:r>
              <a:rPr lang="sv-SE" sz="2000" i="1" dirty="0" err="1" smtClean="0"/>
              <a:t>error</a:t>
            </a:r>
            <a:r>
              <a:rPr lang="sv-SE" sz="2000" i="1" dirty="0" smtClean="0"/>
              <a:t> </a:t>
            </a:r>
            <a:r>
              <a:rPr lang="sv-SE" sz="2000" i="1" dirty="0" err="1" smtClean="0"/>
              <a:t>correction</a:t>
            </a:r>
            <a:r>
              <a:rPr lang="sv-SE" sz="2000" i="1" dirty="0" smtClean="0"/>
              <a:t/>
            </a:r>
            <a:br>
              <a:rPr lang="sv-SE" sz="2000" i="1" dirty="0" smtClean="0"/>
            </a:br>
            <a:endParaRPr lang="sv-SE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661" y="2316343"/>
            <a:ext cx="1708871" cy="715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768" y="2375822"/>
            <a:ext cx="13589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155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pPr>
              <a:defRPr/>
            </a:pPr>
            <a:fld id="{7522BD84-9638-4B2C-ACE6-740544956123}" type="slidenum">
              <a:rPr lang="sv-SE"/>
              <a:pPr>
                <a:defRPr/>
              </a:pPr>
              <a:t>25</a:t>
            </a:fld>
            <a:endParaRPr lang="sv-S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607798" y="249381"/>
            <a:ext cx="6716638" cy="429636"/>
          </a:xfrm>
        </p:spPr>
        <p:txBody>
          <a:bodyPr/>
          <a:lstStyle/>
          <a:p>
            <a:r>
              <a:rPr lang="en-US" dirty="0" smtClean="0"/>
              <a:t>Considerations for long term plan</a:t>
            </a:r>
            <a:endParaRPr lang="en-US" dirty="0" smtClean="0"/>
          </a:p>
        </p:txBody>
      </p:sp>
      <p:sp>
        <p:nvSpPr>
          <p:cNvPr id="10" name="textruta 9"/>
          <p:cNvSpPr txBox="1"/>
          <p:nvPr/>
        </p:nvSpPr>
        <p:spPr>
          <a:xfrm>
            <a:off x="535527" y="1305840"/>
            <a:ext cx="8155891" cy="409342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sv-SE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b="1" dirty="0" err="1" smtClean="0"/>
              <a:t>Should</a:t>
            </a:r>
            <a:r>
              <a:rPr lang="sv-SE" sz="2000" b="1" dirty="0" smtClean="0"/>
              <a:t> </a:t>
            </a:r>
            <a:r>
              <a:rPr lang="sv-SE" sz="2000" b="1" dirty="0" err="1" smtClean="0"/>
              <a:t>we</a:t>
            </a:r>
            <a:r>
              <a:rPr lang="sv-SE" sz="2000" b="1" dirty="0" smtClean="0"/>
              <a:t> </a:t>
            </a:r>
            <a:r>
              <a:rPr lang="sv-SE" sz="2000" b="1" dirty="0" err="1" smtClean="0"/>
              <a:t>consider</a:t>
            </a:r>
            <a:r>
              <a:rPr lang="sv-SE" sz="2000" b="1" dirty="0" smtClean="0"/>
              <a:t> </a:t>
            </a:r>
            <a:r>
              <a:rPr lang="sv-SE" sz="2000" b="1" dirty="0" err="1" smtClean="0"/>
              <a:t>incorporating</a:t>
            </a:r>
            <a:r>
              <a:rPr lang="sv-SE" sz="2000" b="1" dirty="0" smtClean="0"/>
              <a:t> HIRS </a:t>
            </a:r>
            <a:r>
              <a:rPr lang="sv-SE" sz="2000" b="1" dirty="0" err="1" smtClean="0"/>
              <a:t>into</a:t>
            </a:r>
            <a:r>
              <a:rPr lang="sv-SE" sz="2000" b="1" dirty="0" smtClean="0"/>
              <a:t> the </a:t>
            </a:r>
            <a:r>
              <a:rPr lang="sv-SE" sz="2000" b="1" dirty="0" err="1" smtClean="0"/>
              <a:t>planned</a:t>
            </a:r>
            <a:r>
              <a:rPr lang="sv-SE" sz="2000" b="1" dirty="0" smtClean="0"/>
              <a:t> FCDR (like </a:t>
            </a:r>
            <a:r>
              <a:rPr lang="sv-SE" sz="2000" b="1" dirty="0" err="1" smtClean="0"/>
              <a:t>done</a:t>
            </a:r>
            <a:r>
              <a:rPr lang="sv-SE" sz="2000" b="1" dirty="0" smtClean="0"/>
              <a:t> by UW/CIMSS?)</a:t>
            </a:r>
            <a:br>
              <a:rPr lang="sv-SE" sz="2000" b="1" dirty="0" smtClean="0"/>
            </a:br>
            <a:r>
              <a:rPr lang="sv-SE" sz="2000" b="1" dirty="0" smtClean="0"/>
              <a:t/>
            </a:r>
            <a:br>
              <a:rPr lang="sv-SE" sz="2000" b="1" dirty="0" smtClean="0"/>
            </a:br>
            <a:r>
              <a:rPr lang="sv-SE" sz="2000" b="1" dirty="0" smtClean="0"/>
              <a:t>(</a:t>
            </a:r>
            <a:r>
              <a:rPr lang="sv-SE" sz="2000" b="1" i="1" dirty="0" err="1" smtClean="0"/>
              <a:t>definitely</a:t>
            </a:r>
            <a:r>
              <a:rPr lang="sv-SE" sz="2000" b="1" i="1" dirty="0" smtClean="0"/>
              <a:t> </a:t>
            </a:r>
            <a:r>
              <a:rPr lang="sv-SE" sz="2000" b="1" i="1" dirty="0" err="1" smtClean="0"/>
              <a:t>interesting</a:t>
            </a:r>
            <a:r>
              <a:rPr lang="sv-SE" sz="2000" b="1" i="1" dirty="0" smtClean="0"/>
              <a:t>!)</a:t>
            </a:r>
            <a:br>
              <a:rPr lang="sv-SE" sz="2000" b="1" i="1" dirty="0" smtClean="0"/>
            </a:br>
            <a:endParaRPr lang="sv-SE" sz="2000" b="1" i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b="1" dirty="0" smtClean="0"/>
              <a:t>Still no consensus </a:t>
            </a:r>
            <a:r>
              <a:rPr lang="sv-SE" sz="2000" b="1" dirty="0" err="1" smtClean="0"/>
              <a:t>about</a:t>
            </a:r>
            <a:r>
              <a:rPr lang="sv-SE" sz="2000" b="1" dirty="0" smtClean="0"/>
              <a:t> </a:t>
            </a:r>
            <a:r>
              <a:rPr lang="sv-SE" sz="2000" b="1" dirty="0" err="1" smtClean="0"/>
              <a:t>what</a:t>
            </a:r>
            <a:r>
              <a:rPr lang="sv-SE" sz="2000" b="1" dirty="0" smtClean="0"/>
              <a:t> is the best </a:t>
            </a:r>
            <a:r>
              <a:rPr lang="sv-SE" sz="2000" b="1" dirty="0" err="1" smtClean="0"/>
              <a:t>visible</a:t>
            </a:r>
            <a:r>
              <a:rPr lang="sv-SE" sz="2000" b="1" dirty="0" smtClean="0"/>
              <a:t> </a:t>
            </a:r>
            <a:r>
              <a:rPr lang="sv-SE" sz="2000" b="1" dirty="0" err="1" smtClean="0"/>
              <a:t>calibration</a:t>
            </a:r>
            <a:r>
              <a:rPr lang="sv-SE" sz="2000" b="1" dirty="0" smtClean="0"/>
              <a:t> (alternative </a:t>
            </a:r>
            <a:r>
              <a:rPr lang="sv-SE" sz="2000" b="1" dirty="0" err="1" smtClean="0"/>
              <a:t>methods</a:t>
            </a:r>
            <a:r>
              <a:rPr lang="sv-SE" sz="2000" b="1" dirty="0" smtClean="0"/>
              <a:t> under </a:t>
            </a:r>
            <a:r>
              <a:rPr lang="sv-SE" sz="2000" b="1" dirty="0" err="1" smtClean="0"/>
              <a:t>development</a:t>
            </a:r>
            <a:r>
              <a:rPr lang="sv-SE" sz="2000" b="1" dirty="0" smtClean="0"/>
              <a:t>). GSICS workshop?</a:t>
            </a:r>
            <a:br>
              <a:rPr lang="sv-SE" sz="2000" b="1" dirty="0" smtClean="0"/>
            </a:br>
            <a:endParaRPr lang="sv-SE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b="1" dirty="0" err="1" smtClean="0"/>
              <a:t>Who</a:t>
            </a:r>
            <a:r>
              <a:rPr lang="sv-SE" sz="2000" b="1" dirty="0" smtClean="0"/>
              <a:t> </a:t>
            </a:r>
            <a:r>
              <a:rPr lang="sv-SE" sz="2000" b="1" dirty="0" err="1" smtClean="0"/>
              <a:t>takes</a:t>
            </a:r>
            <a:r>
              <a:rPr lang="sv-SE" sz="2000" b="1" dirty="0" smtClean="0"/>
              <a:t> </a:t>
            </a:r>
            <a:r>
              <a:rPr lang="sv-SE" sz="2000" b="1" dirty="0" err="1" smtClean="0"/>
              <a:t>responsibility</a:t>
            </a:r>
            <a:r>
              <a:rPr lang="sv-SE" sz="2000" b="1" dirty="0" smtClean="0"/>
              <a:t> for </a:t>
            </a:r>
            <a:r>
              <a:rPr lang="sv-SE" sz="2000" b="1" dirty="0" err="1" smtClean="0"/>
              <a:t>releasing</a:t>
            </a:r>
            <a:r>
              <a:rPr lang="sv-SE" sz="2000" b="1" dirty="0" smtClean="0"/>
              <a:t> the FCDR? </a:t>
            </a:r>
            <a:br>
              <a:rPr lang="sv-SE" sz="2000" b="1" dirty="0" smtClean="0"/>
            </a:br>
            <a:r>
              <a:rPr lang="sv-SE" sz="2000" b="1" dirty="0" smtClean="0"/>
              <a:t>(NOAA? EUMETSAT/CMSAF? FIDUCEO?)</a:t>
            </a:r>
            <a:r>
              <a:rPr lang="sv-SE" sz="2000" b="1" dirty="0" smtClean="0"/>
              <a:t/>
            </a:r>
            <a:br>
              <a:rPr lang="sv-SE" sz="2000" b="1" dirty="0" smtClean="0"/>
            </a:br>
            <a:r>
              <a:rPr lang="sv-SE" sz="2000" i="1" dirty="0" smtClean="0"/>
              <a:t/>
            </a:r>
            <a:br>
              <a:rPr lang="sv-SE" sz="2000" i="1" dirty="0" smtClean="0"/>
            </a:br>
            <a:endParaRPr lang="sv-SE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75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pPr>
              <a:defRPr/>
            </a:pPr>
            <a:fld id="{7522BD84-9638-4B2C-ACE6-740544956123}" type="slidenum">
              <a:rPr lang="sv-SE"/>
              <a:pPr>
                <a:defRPr/>
              </a:pPr>
              <a:t>26</a:t>
            </a:fld>
            <a:endParaRPr lang="sv-S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607798" y="249381"/>
            <a:ext cx="6716638" cy="429636"/>
          </a:xfrm>
        </p:spPr>
        <p:txBody>
          <a:bodyPr/>
          <a:lstStyle/>
          <a:p>
            <a:r>
              <a:rPr lang="en-US" dirty="0" smtClean="0"/>
              <a:t>Potential interactions</a:t>
            </a:r>
          </a:p>
        </p:txBody>
      </p:sp>
      <p:sp>
        <p:nvSpPr>
          <p:cNvPr id="2" name="textruta 1"/>
          <p:cNvSpPr txBox="1"/>
          <p:nvPr/>
        </p:nvSpPr>
        <p:spPr>
          <a:xfrm>
            <a:off x="572655" y="1302327"/>
            <a:ext cx="823883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sv-SE" dirty="0" smtClean="0"/>
              <a:t>Connections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b="1" dirty="0" smtClean="0"/>
              <a:t>SCM-02</a:t>
            </a:r>
            <a:r>
              <a:rPr lang="sv-SE" dirty="0" smtClean="0"/>
              <a:t> (Surface </a:t>
            </a:r>
            <a:r>
              <a:rPr lang="sv-SE" dirty="0" err="1" smtClean="0"/>
              <a:t>albedo</a:t>
            </a:r>
            <a:r>
              <a:rPr lang="sv-SE" dirty="0" smtClean="0"/>
              <a:t> from polar </a:t>
            </a:r>
            <a:r>
              <a:rPr lang="sv-SE" dirty="0" err="1" smtClean="0"/>
              <a:t>orbiters</a:t>
            </a:r>
            <a:r>
              <a:rPr lang="sv-SE" dirty="0" smtClean="0"/>
              <a:t>) and </a:t>
            </a:r>
            <a:r>
              <a:rPr lang="sv-SE" b="1" dirty="0" smtClean="0"/>
              <a:t>SCM-09</a:t>
            </a:r>
            <a:r>
              <a:rPr lang="sv-SE" dirty="0" smtClean="0"/>
              <a:t> (ISCCP) </a:t>
            </a:r>
            <a:r>
              <a:rPr lang="sv-SE" dirty="0" err="1" smtClean="0"/>
              <a:t>are</a:t>
            </a:r>
            <a:r>
              <a:rPr lang="sv-SE" dirty="0" smtClean="0"/>
              <a:t> </a:t>
            </a:r>
            <a:r>
              <a:rPr lang="sv-SE" dirty="0" err="1" smtClean="0"/>
              <a:t>obvious</a:t>
            </a:r>
            <a:r>
              <a:rPr lang="sv-SE" dirty="0" smtClean="0"/>
              <a:t>.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- </a:t>
            </a:r>
            <a:r>
              <a:rPr lang="sv-SE" dirty="0" err="1" smtClean="0"/>
              <a:t>Direct</a:t>
            </a:r>
            <a:r>
              <a:rPr lang="sv-SE" dirty="0" smtClean="0"/>
              <a:t> </a:t>
            </a:r>
            <a:r>
              <a:rPr lang="sv-SE" dirty="0" err="1" smtClean="0"/>
              <a:t>link</a:t>
            </a:r>
            <a:r>
              <a:rPr lang="sv-SE" dirty="0" smtClean="0"/>
              <a:t> </a:t>
            </a:r>
            <a:r>
              <a:rPr lang="sv-SE" dirty="0" err="1" smtClean="0"/>
              <a:t>already</a:t>
            </a:r>
            <a:r>
              <a:rPr lang="sv-SE" dirty="0" smtClean="0"/>
              <a:t> </a:t>
            </a:r>
            <a:r>
              <a:rPr lang="sv-SE" dirty="0" err="1" smtClean="0"/>
              <a:t>exists</a:t>
            </a:r>
            <a:r>
              <a:rPr lang="sv-SE" dirty="0" smtClean="0"/>
              <a:t> </a:t>
            </a:r>
            <a:r>
              <a:rPr lang="sv-SE" dirty="0" err="1" smtClean="0"/>
              <a:t>with</a:t>
            </a:r>
            <a:r>
              <a:rPr lang="sv-SE" dirty="0" smtClean="0"/>
              <a:t> SCM-02 via CMSAF Surface </a:t>
            </a:r>
            <a:r>
              <a:rPr lang="sv-SE" dirty="0" err="1" smtClean="0"/>
              <a:t>Albedo</a:t>
            </a:r>
            <a:r>
              <a:rPr lang="sv-SE" dirty="0" smtClean="0"/>
              <a:t> </a:t>
            </a:r>
            <a:r>
              <a:rPr lang="sv-SE" dirty="0" err="1" smtClean="0"/>
              <a:t>work</a:t>
            </a:r>
            <a:r>
              <a:rPr lang="sv-SE" dirty="0" smtClean="0"/>
              <a:t> for</a:t>
            </a:r>
            <a:br>
              <a:rPr lang="sv-SE" dirty="0" smtClean="0"/>
            </a:br>
            <a:r>
              <a:rPr lang="sv-SE" dirty="0" smtClean="0"/>
              <a:t>  CLARA-A2 (</a:t>
            </a:r>
            <a:r>
              <a:rPr lang="sv-SE" dirty="0" err="1" smtClean="0"/>
              <a:t>using</a:t>
            </a:r>
            <a:r>
              <a:rPr lang="sv-SE" dirty="0" smtClean="0"/>
              <a:t> </a:t>
            </a:r>
            <a:r>
              <a:rPr lang="sv-SE" dirty="0" err="1" smtClean="0"/>
              <a:t>PyGAC</a:t>
            </a:r>
            <a:r>
              <a:rPr lang="sv-SE" dirty="0" smtClean="0"/>
              <a:t>)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- No </a:t>
            </a:r>
            <a:r>
              <a:rPr lang="sv-SE" dirty="0" err="1" smtClean="0"/>
              <a:t>link</a:t>
            </a:r>
            <a:r>
              <a:rPr lang="sv-SE" dirty="0" smtClean="0"/>
              <a:t> </a:t>
            </a:r>
            <a:r>
              <a:rPr lang="sv-SE" dirty="0" err="1" smtClean="0"/>
              <a:t>yet</a:t>
            </a:r>
            <a:r>
              <a:rPr lang="sv-SE" dirty="0" smtClean="0"/>
              <a:t> </a:t>
            </a:r>
            <a:r>
              <a:rPr lang="sv-SE" dirty="0" err="1" smtClean="0"/>
              <a:t>with</a:t>
            </a:r>
            <a:r>
              <a:rPr lang="sv-SE" dirty="0" smtClean="0"/>
              <a:t> ISCCP </a:t>
            </a:r>
            <a:r>
              <a:rPr lang="sv-SE" dirty="0" err="1" smtClean="0"/>
              <a:t>although</a:t>
            </a:r>
            <a:r>
              <a:rPr lang="sv-SE" dirty="0" smtClean="0"/>
              <a:t> </a:t>
            </a:r>
            <a:r>
              <a:rPr lang="sv-SE" dirty="0" err="1" smtClean="0"/>
              <a:t>indirect</a:t>
            </a:r>
            <a:r>
              <a:rPr lang="sv-SE" dirty="0" smtClean="0"/>
              <a:t> </a:t>
            </a:r>
            <a:r>
              <a:rPr lang="sv-SE" dirty="0" err="1" smtClean="0"/>
              <a:t>links</a:t>
            </a:r>
            <a:r>
              <a:rPr lang="sv-SE" dirty="0" smtClean="0"/>
              <a:t> </a:t>
            </a:r>
            <a:r>
              <a:rPr lang="sv-SE" dirty="0" err="1" smtClean="0"/>
              <a:t>are</a:t>
            </a:r>
            <a:r>
              <a:rPr lang="sv-SE" dirty="0" smtClean="0"/>
              <a:t> </a:t>
            </a:r>
            <a:r>
              <a:rPr lang="sv-SE" dirty="0" err="1" smtClean="0"/>
              <a:t>already</a:t>
            </a:r>
            <a:r>
              <a:rPr lang="sv-SE" dirty="0"/>
              <a:t> </a:t>
            </a:r>
            <a:r>
              <a:rPr lang="sv-SE" dirty="0" err="1" smtClean="0"/>
              <a:t>established</a:t>
            </a:r>
            <a:r>
              <a:rPr lang="sv-SE" dirty="0" smtClean="0"/>
              <a:t> </a:t>
            </a:r>
            <a:r>
              <a:rPr lang="sv-SE" dirty="0" err="1" smtClean="0"/>
              <a:t>with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  Andrew Heidinger (</a:t>
            </a:r>
            <a:r>
              <a:rPr lang="sv-SE" dirty="0" err="1" smtClean="0"/>
              <a:t>e.g</a:t>
            </a:r>
            <a:r>
              <a:rPr lang="sv-SE" dirty="0" smtClean="0"/>
              <a:t>. new paper by </a:t>
            </a:r>
            <a:r>
              <a:rPr lang="sv-SE" dirty="0" err="1" smtClean="0"/>
              <a:t>Rossow</a:t>
            </a:r>
            <a:r>
              <a:rPr lang="sv-SE" dirty="0" smtClean="0"/>
              <a:t> et al.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appear</a:t>
            </a:r>
            <a:r>
              <a:rPr lang="sv-SE" dirty="0" smtClean="0"/>
              <a:t> </a:t>
            </a:r>
            <a:r>
              <a:rPr lang="sv-SE" dirty="0" err="1" smtClean="0"/>
              <a:t>very</a:t>
            </a:r>
            <a:r>
              <a:rPr lang="sv-SE" dirty="0" smtClean="0"/>
              <a:t> </a:t>
            </a:r>
            <a:r>
              <a:rPr lang="sv-SE" dirty="0" err="1" smtClean="0"/>
              <a:t>soon</a:t>
            </a:r>
            <a:r>
              <a:rPr lang="sv-SE" dirty="0" smtClean="0"/>
              <a:t> in</a:t>
            </a:r>
            <a:br>
              <a:rPr lang="sv-SE" dirty="0" smtClean="0"/>
            </a:br>
            <a:r>
              <a:rPr lang="sv-SE" dirty="0" smtClean="0"/>
              <a:t>  </a:t>
            </a:r>
            <a:r>
              <a:rPr lang="en-US" dirty="0" smtClean="0"/>
              <a:t>Journal </a:t>
            </a:r>
            <a:r>
              <a:rPr lang="en-US" dirty="0"/>
              <a:t>of Atmospheric and Oceanic </a:t>
            </a:r>
            <a:r>
              <a:rPr lang="en-US" dirty="0" smtClean="0"/>
              <a:t>Technology</a:t>
            </a:r>
            <a:r>
              <a:rPr lang="sv-SE" dirty="0" smtClean="0"/>
              <a:t> </a:t>
            </a:r>
            <a:r>
              <a:rPr lang="sv-SE" dirty="0" err="1" smtClean="0"/>
              <a:t>comparing</a:t>
            </a:r>
            <a:r>
              <a:rPr lang="sv-SE" dirty="0"/>
              <a:t> </a:t>
            </a:r>
            <a:r>
              <a:rPr lang="sv-SE" dirty="0" smtClean="0"/>
              <a:t>ISCCP and</a:t>
            </a:r>
            <a:br>
              <a:rPr lang="sv-SE" dirty="0" smtClean="0"/>
            </a:br>
            <a:r>
              <a:rPr lang="sv-SE" dirty="0" smtClean="0"/>
              <a:t>  PATMOS-X </a:t>
            </a:r>
            <a:r>
              <a:rPr lang="sv-SE" dirty="0" err="1" smtClean="0"/>
              <a:t>visible</a:t>
            </a:r>
            <a:r>
              <a:rPr lang="sv-SE" dirty="0" smtClean="0"/>
              <a:t> AVHRR </a:t>
            </a:r>
            <a:r>
              <a:rPr lang="sv-SE" dirty="0" err="1" smtClean="0"/>
              <a:t>calibrations</a:t>
            </a:r>
            <a:r>
              <a:rPr lang="sv-SE" dirty="0" smtClean="0"/>
              <a:t>)</a:t>
            </a:r>
            <a:br>
              <a:rPr lang="sv-SE" dirty="0" smtClean="0"/>
            </a:br>
            <a:endParaRPr lang="sv-SE" dirty="0" smtClean="0"/>
          </a:p>
          <a:p>
            <a:pPr marL="342900" indent="-342900">
              <a:buFont typeface="+mj-lt"/>
              <a:buAutoNum type="arabicPeriod"/>
            </a:pPr>
            <a:r>
              <a:rPr lang="sv-SE" dirty="0" smtClean="0"/>
              <a:t>Connection </a:t>
            </a:r>
            <a:r>
              <a:rPr lang="sv-SE" dirty="0" err="1" smtClean="0"/>
              <a:t>with</a:t>
            </a:r>
            <a:r>
              <a:rPr lang="sv-SE" dirty="0" smtClean="0"/>
              <a:t> </a:t>
            </a:r>
            <a:r>
              <a:rPr lang="sv-SE" b="1" dirty="0" smtClean="0"/>
              <a:t>GSICS</a:t>
            </a:r>
            <a:r>
              <a:rPr lang="sv-SE" dirty="0" smtClean="0"/>
              <a:t> </a:t>
            </a:r>
            <a:r>
              <a:rPr lang="sv-SE" dirty="0" err="1" smtClean="0"/>
              <a:t>will</a:t>
            </a:r>
            <a:r>
              <a:rPr lang="sv-SE" dirty="0" smtClean="0"/>
              <a:t> </a:t>
            </a:r>
            <a:r>
              <a:rPr lang="sv-SE" dirty="0" err="1" smtClean="0"/>
              <a:t>probably</a:t>
            </a:r>
            <a:r>
              <a:rPr lang="sv-SE" dirty="0" smtClean="0"/>
              <a:t> be </a:t>
            </a:r>
            <a:r>
              <a:rPr lang="sv-SE" dirty="0" err="1" smtClean="0"/>
              <a:t>required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arrange</a:t>
            </a:r>
            <a:r>
              <a:rPr lang="sv-SE" dirty="0" smtClean="0"/>
              <a:t> </a:t>
            </a:r>
            <a:r>
              <a:rPr lang="sv-SE" dirty="0" err="1" smtClean="0"/>
              <a:t>proposed</a:t>
            </a:r>
            <a:r>
              <a:rPr lang="sv-SE" dirty="0" smtClean="0"/>
              <a:t> </a:t>
            </a:r>
            <a:r>
              <a:rPr lang="sv-SE" dirty="0" err="1" smtClean="0"/>
              <a:t>visible</a:t>
            </a:r>
            <a:r>
              <a:rPr lang="sv-SE" dirty="0" smtClean="0"/>
              <a:t> </a:t>
            </a:r>
            <a:r>
              <a:rPr lang="sv-SE" dirty="0" err="1" smtClean="0"/>
              <a:t>calibration</a:t>
            </a:r>
            <a:r>
              <a:rPr lang="sv-SE" dirty="0" smtClean="0"/>
              <a:t> workshop. Motivation is </a:t>
            </a:r>
            <a:r>
              <a:rPr lang="sv-SE" dirty="0" err="1" smtClean="0"/>
              <a:t>that</a:t>
            </a:r>
            <a:r>
              <a:rPr lang="sv-SE" dirty="0" smtClean="0"/>
              <a:t> </a:t>
            </a:r>
            <a:r>
              <a:rPr lang="sv-SE" dirty="0" err="1" smtClean="0"/>
              <a:t>there</a:t>
            </a:r>
            <a:r>
              <a:rPr lang="sv-SE" dirty="0" smtClean="0"/>
              <a:t> </a:t>
            </a:r>
            <a:r>
              <a:rPr lang="sv-SE" dirty="0" err="1" smtClean="0"/>
              <a:t>are</a:t>
            </a:r>
            <a:r>
              <a:rPr lang="sv-SE" dirty="0" smtClean="0"/>
              <a:t> still </a:t>
            </a:r>
            <a:r>
              <a:rPr lang="sv-SE" dirty="0" err="1" smtClean="0"/>
              <a:t>several</a:t>
            </a:r>
            <a:r>
              <a:rPr lang="sv-SE" dirty="0" smtClean="0"/>
              <a:t> (</a:t>
            </a:r>
            <a:r>
              <a:rPr lang="sv-SE" dirty="0" err="1" smtClean="0"/>
              <a:t>even</a:t>
            </a:r>
            <a:r>
              <a:rPr lang="sv-SE" dirty="0" smtClean="0"/>
              <a:t> </a:t>
            </a:r>
            <a:r>
              <a:rPr lang="sv-SE" dirty="0" err="1" smtClean="0"/>
              <a:t>within</a:t>
            </a:r>
            <a:r>
              <a:rPr lang="sv-SE" dirty="0" smtClean="0"/>
              <a:t> NOAA) </a:t>
            </a:r>
            <a:r>
              <a:rPr lang="sv-SE" dirty="0" err="1" smtClean="0"/>
              <a:t>methods</a:t>
            </a:r>
            <a:r>
              <a:rPr lang="sv-SE" dirty="0" smtClean="0"/>
              <a:t> </a:t>
            </a:r>
            <a:r>
              <a:rPr lang="sv-SE" dirty="0" err="1" smtClean="0"/>
              <a:t>proposed</a:t>
            </a:r>
            <a:r>
              <a:rPr lang="sv-SE" dirty="0" smtClean="0"/>
              <a:t> for inter-</a:t>
            </a:r>
            <a:r>
              <a:rPr lang="sv-SE" dirty="0" err="1" smtClean="0"/>
              <a:t>calibration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visible</a:t>
            </a:r>
            <a:r>
              <a:rPr lang="sv-SE" dirty="0" smtClean="0"/>
              <a:t> AVHRR </a:t>
            </a:r>
            <a:r>
              <a:rPr lang="sv-SE" dirty="0" err="1" smtClean="0"/>
              <a:t>radiances</a:t>
            </a:r>
            <a:r>
              <a:rPr lang="sv-SE" dirty="0" smtClean="0"/>
              <a:t>. Thus, </a:t>
            </a:r>
            <a:r>
              <a:rPr lang="sv-SE" dirty="0" err="1" smtClean="0"/>
              <a:t>how</a:t>
            </a:r>
            <a:r>
              <a:rPr lang="sv-SE" dirty="0" smtClean="0"/>
              <a:t> </a:t>
            </a:r>
            <a:r>
              <a:rPr lang="sv-SE" dirty="0" err="1" smtClean="0"/>
              <a:t>would</a:t>
            </a:r>
            <a:r>
              <a:rPr lang="sv-SE" dirty="0" smtClean="0"/>
              <a:t> </a:t>
            </a:r>
            <a:r>
              <a:rPr lang="sv-SE" dirty="0" err="1" smtClean="0"/>
              <a:t>we</a:t>
            </a:r>
            <a:r>
              <a:rPr lang="sv-SE" dirty="0" smtClean="0"/>
              <a:t> </a:t>
            </a:r>
            <a:r>
              <a:rPr lang="sv-SE" dirty="0" err="1" smtClean="0"/>
              <a:t>handle</a:t>
            </a:r>
            <a:r>
              <a:rPr lang="sv-SE" dirty="0" smtClean="0"/>
              <a:t> the </a:t>
            </a:r>
            <a:r>
              <a:rPr lang="sv-SE" dirty="0" err="1" smtClean="0"/>
              <a:t>fact</a:t>
            </a:r>
            <a:r>
              <a:rPr lang="sv-SE" dirty="0" smtClean="0"/>
              <a:t> </a:t>
            </a:r>
            <a:r>
              <a:rPr lang="sv-SE" dirty="0" err="1" smtClean="0"/>
              <a:t>that</a:t>
            </a:r>
            <a:r>
              <a:rPr lang="sv-SE" dirty="0" smtClean="0"/>
              <a:t> </a:t>
            </a:r>
            <a:r>
              <a:rPr lang="sv-SE" dirty="0" err="1" smtClean="0"/>
              <a:t>there</a:t>
            </a:r>
            <a:r>
              <a:rPr lang="sv-SE" dirty="0" smtClean="0"/>
              <a:t> </a:t>
            </a:r>
            <a:r>
              <a:rPr lang="sv-SE" dirty="0" err="1" smtClean="0"/>
              <a:t>are</a:t>
            </a:r>
            <a:r>
              <a:rPr lang="sv-SE" dirty="0" smtClean="0"/>
              <a:t> </a:t>
            </a:r>
            <a:r>
              <a:rPr lang="sv-SE" dirty="0" err="1" smtClean="0"/>
              <a:t>several</a:t>
            </a:r>
            <a:r>
              <a:rPr lang="sv-SE" dirty="0" smtClean="0"/>
              <a:t> FCDR versions? </a:t>
            </a:r>
            <a:br>
              <a:rPr lang="sv-SE" dirty="0" smtClean="0"/>
            </a:br>
            <a:endParaRPr lang="sv-SE" dirty="0" smtClean="0"/>
          </a:p>
          <a:p>
            <a:pPr marL="342900" indent="-342900">
              <a:buFont typeface="+mj-lt"/>
              <a:buAutoNum type="arabicPeriod"/>
            </a:pPr>
            <a:r>
              <a:rPr lang="sv-SE" dirty="0" smtClean="0"/>
              <a:t>Connection </a:t>
            </a:r>
            <a:r>
              <a:rPr lang="sv-SE" dirty="0" err="1" smtClean="0"/>
              <a:t>to</a:t>
            </a:r>
            <a:r>
              <a:rPr lang="sv-SE" dirty="0" smtClean="0"/>
              <a:t> EU </a:t>
            </a:r>
            <a:r>
              <a:rPr lang="sv-SE" dirty="0" err="1" smtClean="0"/>
              <a:t>Horizon</a:t>
            </a:r>
            <a:r>
              <a:rPr lang="sv-SE" dirty="0" smtClean="0"/>
              <a:t> 2020 </a:t>
            </a:r>
            <a:r>
              <a:rPr lang="sv-SE" dirty="0" err="1" smtClean="0"/>
              <a:t>project</a:t>
            </a:r>
            <a:r>
              <a:rPr lang="sv-SE" dirty="0" smtClean="0"/>
              <a:t> </a:t>
            </a:r>
            <a:r>
              <a:rPr lang="sv-SE" b="1" dirty="0" smtClean="0"/>
              <a:t>FIDUCEO</a:t>
            </a:r>
            <a:r>
              <a:rPr lang="sv-SE" dirty="0" smtClean="0"/>
              <a:t> is </a:t>
            </a:r>
            <a:r>
              <a:rPr lang="sv-SE" dirty="0" err="1" smtClean="0"/>
              <a:t>already</a:t>
            </a:r>
            <a:r>
              <a:rPr lang="sv-SE" dirty="0" smtClean="0"/>
              <a:t> </a:t>
            </a:r>
            <a:r>
              <a:rPr lang="sv-SE" dirty="0" err="1" smtClean="0"/>
              <a:t>established</a:t>
            </a:r>
            <a:r>
              <a:rPr lang="sv-SE" dirty="0" smtClean="0"/>
              <a:t>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5033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pPr>
              <a:defRPr/>
            </a:pPr>
            <a:fld id="{7522BD84-9638-4B2C-ACE6-740544956123}" type="slidenum">
              <a:rPr lang="sv-SE"/>
              <a:pPr>
                <a:defRPr/>
              </a:pPr>
              <a:t>3</a:t>
            </a:fld>
            <a:endParaRPr lang="sv-S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607798" y="249381"/>
            <a:ext cx="6716638" cy="429636"/>
          </a:xfrm>
        </p:spPr>
        <p:txBody>
          <a:bodyPr/>
          <a:lstStyle/>
          <a:p>
            <a:r>
              <a:rPr lang="en-US" dirty="0" smtClean="0"/>
              <a:t>Components of AVHRR FCDR project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535527" y="1305840"/>
            <a:ext cx="8155891" cy="4708981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sv-SE" sz="2000" b="1" dirty="0" err="1" smtClean="0"/>
              <a:t>Upgraded</a:t>
            </a:r>
            <a:r>
              <a:rPr lang="sv-SE" sz="2000" b="1" dirty="0" smtClean="0"/>
              <a:t> </a:t>
            </a:r>
            <a:r>
              <a:rPr lang="sv-SE" sz="2000" b="1" dirty="0" err="1"/>
              <a:t>v</a:t>
            </a:r>
            <a:r>
              <a:rPr lang="sv-SE" sz="2000" b="1" dirty="0" err="1" smtClean="0"/>
              <a:t>isible</a:t>
            </a:r>
            <a:r>
              <a:rPr lang="sv-SE" sz="2000" b="1" dirty="0" smtClean="0"/>
              <a:t> </a:t>
            </a:r>
            <a:r>
              <a:rPr lang="sv-SE" sz="2000" b="1" dirty="0" err="1" smtClean="0"/>
              <a:t>calibration</a:t>
            </a:r>
            <a:r>
              <a:rPr lang="sv-SE" sz="2000" b="1" dirty="0" smtClean="0"/>
              <a:t> </a:t>
            </a:r>
            <a:r>
              <a:rPr lang="sv-SE" sz="2000" b="1" dirty="0" err="1" smtClean="0"/>
              <a:t>corrections</a:t>
            </a:r>
            <a:r>
              <a:rPr lang="sv-SE" sz="2000" b="1" dirty="0" smtClean="0"/>
              <a:t> (MODIS Collection 6)</a:t>
            </a:r>
            <a:br>
              <a:rPr lang="sv-SE" sz="2000" b="1" dirty="0" smtClean="0"/>
            </a:br>
            <a:r>
              <a:rPr lang="sv-SE" sz="2000" b="1" dirty="0" smtClean="0"/>
              <a:t/>
            </a:r>
            <a:br>
              <a:rPr lang="sv-SE" sz="2000" b="1" dirty="0" smtClean="0"/>
            </a:br>
            <a:r>
              <a:rPr lang="sv-SE" sz="2000" i="1" dirty="0" smtClean="0"/>
              <a:t>(Andrew Heidinger)</a:t>
            </a:r>
            <a:r>
              <a:rPr lang="sv-SE" sz="2000" dirty="0" smtClean="0"/>
              <a:t/>
            </a:r>
            <a:br>
              <a:rPr lang="sv-SE" sz="2000" dirty="0" smtClean="0"/>
            </a:br>
            <a:r>
              <a:rPr lang="sv-SE" sz="2000" b="1" dirty="0" smtClean="0"/>
              <a:t/>
            </a:r>
            <a:br>
              <a:rPr lang="sv-SE" sz="2000" b="1" dirty="0" smtClean="0"/>
            </a:br>
            <a:endParaRPr lang="sv-SE" sz="2000" b="1" dirty="0" smtClean="0"/>
          </a:p>
          <a:p>
            <a:pPr marL="342900" indent="-342900">
              <a:buFont typeface="+mj-lt"/>
              <a:buAutoNum type="arabicPeriod"/>
            </a:pPr>
            <a:r>
              <a:rPr lang="sv-SE" sz="2000" b="1" dirty="0" err="1" smtClean="0"/>
              <a:t>Revised</a:t>
            </a:r>
            <a:r>
              <a:rPr lang="sv-SE" sz="2000" b="1" dirty="0" smtClean="0"/>
              <a:t> infrared </a:t>
            </a:r>
            <a:r>
              <a:rPr lang="sv-SE" sz="2000" b="1" dirty="0" err="1" smtClean="0"/>
              <a:t>calibration</a:t>
            </a:r>
            <a:r>
              <a:rPr lang="sv-SE" sz="2000" b="1" dirty="0" smtClean="0"/>
              <a:t> (new </a:t>
            </a:r>
            <a:r>
              <a:rPr lang="sv-SE" sz="2000" b="1" dirty="0" err="1" smtClean="0"/>
              <a:t>physical</a:t>
            </a:r>
            <a:r>
              <a:rPr lang="sv-SE" sz="2000" b="1" dirty="0" smtClean="0"/>
              <a:t> </a:t>
            </a:r>
            <a:r>
              <a:rPr lang="sv-SE" sz="2000" b="1" dirty="0" err="1" smtClean="0"/>
              <a:t>model</a:t>
            </a:r>
            <a:r>
              <a:rPr lang="sv-SE" sz="2000" b="1" dirty="0" smtClean="0"/>
              <a:t>)</a:t>
            </a:r>
            <a:br>
              <a:rPr lang="sv-SE" sz="2000" b="1" dirty="0" smtClean="0"/>
            </a:br>
            <a:r>
              <a:rPr lang="sv-SE" sz="2000" b="1" dirty="0" smtClean="0"/>
              <a:t/>
            </a:r>
            <a:br>
              <a:rPr lang="sv-SE" sz="2000" b="1" dirty="0" smtClean="0"/>
            </a:br>
            <a:r>
              <a:rPr lang="sv-SE" sz="2000" i="1" dirty="0" smtClean="0"/>
              <a:t>(Jon Mittaz)</a:t>
            </a:r>
            <a:r>
              <a:rPr lang="sv-SE" sz="2000" b="1" dirty="0" smtClean="0"/>
              <a:t/>
            </a:r>
            <a:br>
              <a:rPr lang="sv-SE" sz="2000" b="1" dirty="0" smtClean="0"/>
            </a:br>
            <a:r>
              <a:rPr lang="sv-SE" sz="2000" b="1" dirty="0" smtClean="0"/>
              <a:t/>
            </a:r>
            <a:br>
              <a:rPr lang="sv-SE" sz="2000" b="1" dirty="0" smtClean="0"/>
            </a:br>
            <a:endParaRPr lang="sv-SE" sz="2000" b="1" dirty="0" smtClean="0"/>
          </a:p>
          <a:p>
            <a:pPr marL="342900" indent="-342900">
              <a:buFont typeface="+mj-lt"/>
              <a:buAutoNum type="arabicPeriod"/>
            </a:pPr>
            <a:r>
              <a:rPr lang="sv-SE" sz="2000" b="1" dirty="0" err="1" smtClean="0"/>
              <a:t>Revised</a:t>
            </a:r>
            <a:r>
              <a:rPr lang="sv-SE" sz="2000" b="1" dirty="0" smtClean="0"/>
              <a:t> navigation </a:t>
            </a:r>
            <a:r>
              <a:rPr lang="sv-SE" sz="2000" b="1" dirty="0" err="1" smtClean="0"/>
              <a:t>based</a:t>
            </a:r>
            <a:r>
              <a:rPr lang="sv-SE" sz="2000" b="1" dirty="0" smtClean="0"/>
              <a:t> on image-</a:t>
            </a:r>
            <a:r>
              <a:rPr lang="sv-SE" sz="2000" b="1" dirty="0" err="1" smtClean="0"/>
              <a:t>retrieved</a:t>
            </a:r>
            <a:r>
              <a:rPr lang="sv-SE" sz="2000" b="1" dirty="0" smtClean="0"/>
              <a:t> (</a:t>
            </a:r>
            <a:r>
              <a:rPr lang="sv-SE" sz="2000" b="1" dirty="0" err="1" smtClean="0"/>
              <a:t>coast-line</a:t>
            </a:r>
            <a:r>
              <a:rPr lang="sv-SE" sz="2000" b="1" dirty="0" smtClean="0"/>
              <a:t> </a:t>
            </a:r>
            <a:r>
              <a:rPr lang="sv-SE" sz="2000" b="1" dirty="0" err="1" smtClean="0"/>
              <a:t>matched</a:t>
            </a:r>
            <a:r>
              <a:rPr lang="sv-SE" sz="2000" b="1" dirty="0" smtClean="0"/>
              <a:t>) </a:t>
            </a:r>
            <a:r>
              <a:rPr lang="sv-SE" sz="2000" b="1" dirty="0" err="1" smtClean="0"/>
              <a:t>update</a:t>
            </a:r>
            <a:r>
              <a:rPr lang="sv-SE" sz="2000" b="1" dirty="0" smtClean="0"/>
              <a:t> </a:t>
            </a:r>
            <a:r>
              <a:rPr lang="sv-SE" sz="2000" b="1" dirty="0" err="1" smtClean="0"/>
              <a:t>of</a:t>
            </a:r>
            <a:r>
              <a:rPr lang="sv-SE" sz="2000" b="1" dirty="0" smtClean="0"/>
              <a:t> </a:t>
            </a:r>
            <a:r>
              <a:rPr lang="sv-SE" sz="2000" b="1" dirty="0" err="1" smtClean="0"/>
              <a:t>orbital</a:t>
            </a:r>
            <a:r>
              <a:rPr lang="sv-SE" sz="2000" b="1" dirty="0" smtClean="0"/>
              <a:t> </a:t>
            </a:r>
            <a:r>
              <a:rPr lang="sv-SE" sz="2000" b="1" dirty="0" err="1" smtClean="0"/>
              <a:t>model</a:t>
            </a:r>
            <a:r>
              <a:rPr lang="sv-SE" sz="2000" b="1" dirty="0" smtClean="0"/>
              <a:t> (</a:t>
            </a:r>
            <a:r>
              <a:rPr lang="sv-SE" sz="2000" b="1" dirty="0" err="1" smtClean="0"/>
              <a:t>yaw</a:t>
            </a:r>
            <a:r>
              <a:rPr lang="sv-SE" sz="2000" b="1" dirty="0" smtClean="0"/>
              <a:t>, </a:t>
            </a:r>
            <a:r>
              <a:rPr lang="sv-SE" sz="2000" b="1" dirty="0" err="1" smtClean="0"/>
              <a:t>pitch,roll</a:t>
            </a:r>
            <a:r>
              <a:rPr lang="sv-SE" sz="2000" b="1" dirty="0" smtClean="0"/>
              <a:t> </a:t>
            </a:r>
            <a:r>
              <a:rPr lang="sv-SE" sz="2000" b="1" dirty="0" err="1" smtClean="0"/>
              <a:t>corrections</a:t>
            </a:r>
            <a:r>
              <a:rPr lang="sv-SE" sz="2000" b="1" dirty="0" smtClean="0"/>
              <a:t>)</a:t>
            </a:r>
            <a:br>
              <a:rPr lang="sv-SE" sz="2000" b="1" dirty="0" smtClean="0"/>
            </a:br>
            <a:r>
              <a:rPr lang="sv-SE" sz="2000" b="1" dirty="0" smtClean="0"/>
              <a:t/>
            </a:r>
            <a:br>
              <a:rPr lang="sv-SE" sz="2000" b="1" dirty="0" smtClean="0"/>
            </a:br>
            <a:r>
              <a:rPr lang="sv-SE" sz="2000" i="1" dirty="0" smtClean="0"/>
              <a:t>(Karl-Göran Karlsson) </a:t>
            </a:r>
            <a:br>
              <a:rPr lang="sv-SE" sz="2000" i="1" dirty="0" smtClean="0"/>
            </a:br>
            <a:endParaRPr lang="sv-SE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88" y="1717965"/>
            <a:ext cx="1340909" cy="959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735" y="3352554"/>
            <a:ext cx="1328737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661" y="5105007"/>
            <a:ext cx="1708871" cy="715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514" y="5164302"/>
            <a:ext cx="13589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112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pPr>
              <a:defRPr/>
            </a:pPr>
            <a:fld id="{7522BD84-9638-4B2C-ACE6-740544956123}" type="slidenum">
              <a:rPr lang="sv-SE"/>
              <a:pPr>
                <a:defRPr/>
              </a:pPr>
              <a:t>4</a:t>
            </a:fld>
            <a:endParaRPr lang="sv-S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607798" y="249381"/>
            <a:ext cx="7113802" cy="429636"/>
          </a:xfrm>
        </p:spPr>
        <p:txBody>
          <a:bodyPr/>
          <a:lstStyle/>
          <a:p>
            <a:r>
              <a:rPr lang="en-US" dirty="0" smtClean="0"/>
              <a:t>Original </a:t>
            </a:r>
            <a:r>
              <a:rPr lang="en-US" dirty="0" err="1"/>
              <a:t>t</a:t>
            </a:r>
            <a:r>
              <a:rPr lang="en-US" dirty="0" err="1" smtClean="0"/>
              <a:t>imeplan</a:t>
            </a:r>
            <a:r>
              <a:rPr lang="en-US" dirty="0" smtClean="0"/>
              <a:t> and responsibilities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433927" y="1656822"/>
            <a:ext cx="8155891" cy="40011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sv-SE" sz="2000" b="1" dirty="0" err="1" smtClean="0"/>
              <a:t>Upgraded</a:t>
            </a:r>
            <a:r>
              <a:rPr lang="sv-SE" sz="2000" b="1" dirty="0" smtClean="0"/>
              <a:t> </a:t>
            </a:r>
            <a:r>
              <a:rPr lang="sv-SE" sz="2000" b="1" dirty="0" err="1"/>
              <a:t>v</a:t>
            </a:r>
            <a:r>
              <a:rPr lang="sv-SE" sz="2000" b="1" dirty="0" err="1" smtClean="0"/>
              <a:t>isible</a:t>
            </a:r>
            <a:r>
              <a:rPr lang="sv-SE" sz="2000" b="1" dirty="0" smtClean="0"/>
              <a:t> </a:t>
            </a:r>
            <a:r>
              <a:rPr lang="sv-SE" sz="2000" b="1" dirty="0" err="1" smtClean="0"/>
              <a:t>calibration</a:t>
            </a:r>
            <a:r>
              <a:rPr lang="sv-SE" sz="2000" b="1" dirty="0" smtClean="0"/>
              <a:t> </a:t>
            </a:r>
            <a:r>
              <a:rPr lang="sv-SE" sz="2000" b="1" dirty="0" err="1" smtClean="0"/>
              <a:t>corrections</a:t>
            </a:r>
            <a:r>
              <a:rPr lang="sv-SE" sz="2000" b="1" dirty="0" smtClean="0"/>
              <a:t> (MODIS Collection 6)</a:t>
            </a:r>
            <a:endParaRPr lang="sv-SE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ruta 6"/>
          <p:cNvSpPr txBox="1"/>
          <p:nvPr/>
        </p:nvSpPr>
        <p:spPr>
          <a:xfrm>
            <a:off x="433926" y="2381876"/>
            <a:ext cx="678890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v-SE" sz="2000" b="1" dirty="0" err="1" smtClean="0"/>
              <a:t>Responsible</a:t>
            </a:r>
            <a:r>
              <a:rPr lang="sv-SE" sz="2000" b="1" dirty="0" smtClean="0"/>
              <a:t> partner:	 NOAA (A. Heidinger)</a:t>
            </a:r>
            <a:endParaRPr lang="sv-SE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ruta 7"/>
          <p:cNvSpPr txBox="1"/>
          <p:nvPr/>
        </p:nvSpPr>
        <p:spPr>
          <a:xfrm>
            <a:off x="433927" y="3058169"/>
            <a:ext cx="678890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v-SE" sz="2000" b="1" dirty="0" err="1" smtClean="0"/>
              <a:t>Planned</a:t>
            </a:r>
            <a:r>
              <a:rPr lang="sv-SE" sz="2000" b="1" dirty="0" smtClean="0"/>
              <a:t> end:	 August 2014</a:t>
            </a:r>
            <a:endParaRPr lang="sv-SE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1057563" y="3989565"/>
            <a:ext cx="694112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spcBef>
                <a:spcPts val="600"/>
              </a:spcBef>
              <a:spcAft>
                <a:spcPts val="600"/>
              </a:spcAft>
              <a:tabLst>
                <a:tab pos="450215" algn="l"/>
              </a:tabLst>
            </a:pPr>
            <a:r>
              <a:rPr lang="en-US" sz="2400" b="1" cap="all" dirty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gradFill>
                  <a:gsLst>
                    <a:gs pos="0">
                      <a:srgbClr val="381563"/>
                    </a:gs>
                    <a:gs pos="43000">
                      <a:srgbClr val="7B34D2"/>
                    </a:gs>
                    <a:gs pos="48000">
                      <a:srgbClr val="7230C3"/>
                    </a:gs>
                    <a:gs pos="100000">
                      <a:srgbClr val="381563"/>
                    </a:gs>
                  </a:gsLst>
                  <a:lin ang="5400000" scaled="0"/>
                </a:gradFill>
                <a:effectLst>
                  <a:reflection blurRad="12700" stA="28000" endPos="45000" dist="1003" dir="5400000" sy="-100000" algn="bl"/>
                </a:effectLst>
                <a:highlight>
                  <a:srgbClr val="FFFF00"/>
                </a:highlight>
                <a:latin typeface="Times New Roman"/>
                <a:ea typeface="Times New Roman"/>
              </a:rPr>
              <a:t>Tentative AVHRR FCDR Release 1</a:t>
            </a:r>
            <a:endParaRPr lang="sv-SE" sz="2400" dirty="0">
              <a:latin typeface="Times New Roman"/>
              <a:ea typeface="Times New Roman"/>
            </a:endParaRPr>
          </a:p>
          <a:p>
            <a:pPr marL="457200" algn="just">
              <a:spcBef>
                <a:spcPts val="600"/>
              </a:spcBef>
              <a:spcAft>
                <a:spcPts val="600"/>
              </a:spcAft>
              <a:tabLst>
                <a:tab pos="450215" algn="l"/>
              </a:tabLst>
            </a:pPr>
            <a:r>
              <a:rPr lang="en-US" sz="2400" b="1" cap="all" dirty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gradFill>
                  <a:gsLst>
                    <a:gs pos="0">
                      <a:srgbClr val="381563"/>
                    </a:gs>
                    <a:gs pos="43000">
                      <a:srgbClr val="7B34D2"/>
                    </a:gs>
                    <a:gs pos="48000">
                      <a:srgbClr val="7230C3"/>
                    </a:gs>
                    <a:gs pos="100000">
                      <a:srgbClr val="381563"/>
                    </a:gs>
                  </a:gsLst>
                  <a:lin ang="5400000" scaled="0"/>
                </a:gradFill>
                <a:effectLst>
                  <a:reflection blurRad="12700" stA="28000" endPos="45000" dist="1003" dir="5400000" sy="-100000" algn="bl"/>
                </a:effectLst>
                <a:latin typeface="Times New Roman"/>
                <a:ea typeface="Times New Roman"/>
              </a:rPr>
              <a:t>SEP 2014 VISIBLE CALIBRATION UPDATE</a:t>
            </a:r>
            <a:endParaRPr lang="sv-SE" sz="24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4275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pPr>
              <a:defRPr/>
            </a:pPr>
            <a:fld id="{7522BD84-9638-4B2C-ACE6-740544956123}" type="slidenum">
              <a:rPr lang="sv-SE"/>
              <a:pPr>
                <a:defRPr/>
              </a:pPr>
              <a:t>5</a:t>
            </a:fld>
            <a:endParaRPr lang="sv-S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607798" y="249381"/>
            <a:ext cx="7113802" cy="429636"/>
          </a:xfrm>
        </p:spPr>
        <p:txBody>
          <a:bodyPr/>
          <a:lstStyle/>
          <a:p>
            <a:r>
              <a:rPr lang="en-US" dirty="0" smtClean="0"/>
              <a:t>Achievements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433927" y="1656822"/>
            <a:ext cx="8155891" cy="40011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sv-SE" sz="2000" b="1" dirty="0" err="1" smtClean="0"/>
              <a:t>Upgraded</a:t>
            </a:r>
            <a:r>
              <a:rPr lang="sv-SE" sz="2000" b="1" dirty="0" smtClean="0"/>
              <a:t> </a:t>
            </a:r>
            <a:r>
              <a:rPr lang="sv-SE" sz="2000" b="1" dirty="0" err="1"/>
              <a:t>v</a:t>
            </a:r>
            <a:r>
              <a:rPr lang="sv-SE" sz="2000" b="1" dirty="0" err="1" smtClean="0"/>
              <a:t>isible</a:t>
            </a:r>
            <a:r>
              <a:rPr lang="sv-SE" sz="2000" b="1" dirty="0" smtClean="0"/>
              <a:t> </a:t>
            </a:r>
            <a:r>
              <a:rPr lang="sv-SE" sz="2000" b="1" dirty="0" err="1" smtClean="0"/>
              <a:t>calibration</a:t>
            </a:r>
            <a:r>
              <a:rPr lang="sv-SE" sz="2000" b="1" dirty="0" smtClean="0"/>
              <a:t> </a:t>
            </a:r>
            <a:r>
              <a:rPr lang="sv-SE" sz="2000" b="1" dirty="0" err="1" smtClean="0"/>
              <a:t>corrections</a:t>
            </a:r>
            <a:r>
              <a:rPr lang="sv-SE" sz="2000" b="1" dirty="0" smtClean="0"/>
              <a:t> (MODIS Collection 6)</a:t>
            </a:r>
            <a:endParaRPr lang="sv-SE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ruta 6"/>
          <p:cNvSpPr txBox="1"/>
          <p:nvPr/>
        </p:nvSpPr>
        <p:spPr>
          <a:xfrm>
            <a:off x="433926" y="2381876"/>
            <a:ext cx="678890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v-SE" sz="2000" b="1" dirty="0" err="1" smtClean="0"/>
              <a:t>Responsible</a:t>
            </a:r>
            <a:r>
              <a:rPr lang="sv-SE" sz="2000" b="1" dirty="0" smtClean="0"/>
              <a:t> partner:	 NOAA (A. Heidinger)</a:t>
            </a:r>
            <a:endParaRPr lang="sv-SE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ruta 8"/>
          <p:cNvSpPr txBox="1"/>
          <p:nvPr/>
        </p:nvSpPr>
        <p:spPr>
          <a:xfrm>
            <a:off x="433927" y="3116167"/>
            <a:ext cx="6788909" cy="37856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b="1" dirty="0" smtClean="0"/>
              <a:t>A new </a:t>
            </a:r>
            <a:r>
              <a:rPr lang="sv-SE" sz="2000" b="1" dirty="0" err="1" smtClean="0"/>
              <a:t>visible</a:t>
            </a:r>
            <a:r>
              <a:rPr lang="sv-SE" sz="2000" b="1" dirty="0" smtClean="0"/>
              <a:t> </a:t>
            </a:r>
            <a:r>
              <a:rPr lang="sv-SE" sz="2000" b="1" dirty="0" err="1" smtClean="0"/>
              <a:t>calibration</a:t>
            </a:r>
            <a:r>
              <a:rPr lang="sv-SE" sz="2000" b="1" dirty="0" smtClean="0"/>
              <a:t> </a:t>
            </a:r>
            <a:r>
              <a:rPr lang="sv-SE" sz="2000" b="1" dirty="0" err="1" smtClean="0"/>
              <a:t>correction</a:t>
            </a:r>
            <a:r>
              <a:rPr lang="sv-SE" sz="2000" b="1" dirty="0" smtClean="0"/>
              <a:t> </a:t>
            </a:r>
            <a:r>
              <a:rPr lang="sv-SE" sz="2000" b="1" dirty="0" err="1" smtClean="0"/>
              <a:t>was</a:t>
            </a:r>
            <a:r>
              <a:rPr lang="sv-SE" sz="2000" b="1" dirty="0" smtClean="0"/>
              <a:t> delivered </a:t>
            </a:r>
            <a:r>
              <a:rPr lang="sv-SE" sz="2000" b="1" dirty="0" err="1" smtClean="0"/>
              <a:t>to</a:t>
            </a:r>
            <a:r>
              <a:rPr lang="sv-SE" sz="2000" b="1" dirty="0" smtClean="0"/>
              <a:t> the CMSAF </a:t>
            </a:r>
            <a:r>
              <a:rPr lang="sv-SE" sz="2000" b="1" dirty="0" err="1" smtClean="0"/>
              <a:t>project</a:t>
            </a:r>
            <a:r>
              <a:rPr lang="sv-SE" sz="2000" b="1" dirty="0" smtClean="0"/>
              <a:t> in </a:t>
            </a:r>
            <a:r>
              <a:rPr lang="sv-SE" sz="2000" b="1" dirty="0" err="1" smtClean="0"/>
              <a:t>October</a:t>
            </a:r>
            <a:r>
              <a:rPr lang="sv-SE" sz="2000" b="1" dirty="0" smtClean="0"/>
              <a:t> 2014</a:t>
            </a:r>
            <a:br>
              <a:rPr lang="sv-SE" sz="2000" b="1" dirty="0" smtClean="0"/>
            </a:br>
            <a:endParaRPr lang="sv-SE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b="1" dirty="0" err="1" smtClean="0"/>
              <a:t>Implemented</a:t>
            </a:r>
            <a:r>
              <a:rPr lang="sv-SE" sz="2000" b="1" dirty="0" smtClean="0"/>
              <a:t> in </a:t>
            </a:r>
            <a:r>
              <a:rPr lang="sv-SE" sz="2000" b="1" dirty="0" err="1" smtClean="0"/>
              <a:t>PyGAC</a:t>
            </a:r>
            <a:r>
              <a:rPr lang="sv-SE" sz="2000" b="1" dirty="0" smtClean="0"/>
              <a:t> </a:t>
            </a:r>
            <a:r>
              <a:rPr lang="sv-SE" sz="2000" b="1" dirty="0" err="1" smtClean="0"/>
              <a:t>module</a:t>
            </a:r>
            <a:r>
              <a:rPr lang="sv-SE" sz="2000" b="1" dirty="0" smtClean="0"/>
              <a:t> (</a:t>
            </a:r>
            <a:r>
              <a:rPr lang="sv-SE" sz="2000" b="1" dirty="0" err="1" smtClean="0"/>
              <a:t>explained</a:t>
            </a:r>
            <a:r>
              <a:rPr lang="sv-SE" sz="2000" b="1" dirty="0" smtClean="0"/>
              <a:t> in </a:t>
            </a:r>
            <a:r>
              <a:rPr lang="sv-SE" sz="2000" b="1" dirty="0" err="1" smtClean="0"/>
              <a:t>following</a:t>
            </a:r>
            <a:r>
              <a:rPr lang="sv-SE" sz="2000" b="1" dirty="0" smtClean="0"/>
              <a:t> </a:t>
            </a:r>
            <a:r>
              <a:rPr lang="sv-SE" sz="2000" b="1" dirty="0" err="1" smtClean="0"/>
              <a:t>slides</a:t>
            </a:r>
            <a:r>
              <a:rPr lang="sv-SE" sz="2000" b="1" dirty="0" smtClean="0"/>
              <a:t>) and </a:t>
            </a:r>
            <a:r>
              <a:rPr lang="sv-SE" sz="2000" b="1" dirty="0" err="1" smtClean="0"/>
              <a:t>now</a:t>
            </a:r>
            <a:r>
              <a:rPr lang="sv-SE" sz="2000" b="1" dirty="0" smtClean="0"/>
              <a:t> </a:t>
            </a:r>
            <a:r>
              <a:rPr lang="sv-SE" sz="2000" b="1" dirty="0" err="1" smtClean="0"/>
              <a:t>used</a:t>
            </a:r>
            <a:r>
              <a:rPr lang="sv-SE" sz="2000" b="1" dirty="0" smtClean="0"/>
              <a:t> </a:t>
            </a:r>
            <a:r>
              <a:rPr lang="sv-SE" sz="2000" b="1" dirty="0" err="1" smtClean="0"/>
              <a:t>to</a:t>
            </a:r>
            <a:r>
              <a:rPr lang="sv-SE" sz="2000" b="1" dirty="0" smtClean="0"/>
              <a:t> </a:t>
            </a:r>
            <a:r>
              <a:rPr lang="sv-SE" sz="2000" b="1" dirty="0" err="1" smtClean="0"/>
              <a:t>produce</a:t>
            </a:r>
            <a:r>
              <a:rPr lang="sv-SE" sz="2000" b="1" dirty="0" smtClean="0"/>
              <a:t> the </a:t>
            </a:r>
            <a:r>
              <a:rPr lang="sv-SE" sz="2000" b="1" dirty="0" err="1" smtClean="0"/>
              <a:t>basic</a:t>
            </a:r>
            <a:r>
              <a:rPr lang="sv-SE" sz="2000" b="1" dirty="0" smtClean="0"/>
              <a:t> FCDR (Level1c) for </a:t>
            </a:r>
            <a:r>
              <a:rPr lang="sv-SE" sz="2000" b="1" dirty="0" err="1" smtClean="0"/>
              <a:t>both</a:t>
            </a:r>
            <a:r>
              <a:rPr lang="sv-SE" sz="2000" b="1" dirty="0" smtClean="0"/>
              <a:t> CMSAF (CLARA-A2 </a:t>
            </a:r>
            <a:r>
              <a:rPr lang="sv-SE" sz="2000" b="1" dirty="0" err="1" smtClean="0"/>
              <a:t>dataset</a:t>
            </a:r>
            <a:r>
              <a:rPr lang="sv-SE" sz="2000" b="1" dirty="0" smtClean="0"/>
              <a:t>) and ESA-CLOUD-CCI </a:t>
            </a:r>
            <a:r>
              <a:rPr lang="sv-SE" sz="2000" b="1" dirty="0" err="1" smtClean="0"/>
              <a:t>projects</a:t>
            </a:r>
            <a:r>
              <a:rPr lang="sv-SE" sz="2000" b="1" dirty="0" smtClean="0"/>
              <a:t/>
            </a:r>
            <a:br>
              <a:rPr lang="sv-SE" sz="2000" b="1" dirty="0" smtClean="0"/>
            </a:br>
            <a:endParaRPr lang="sv-SE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b="1" dirty="0" err="1" smtClean="0"/>
              <a:t>Discussions</a:t>
            </a:r>
            <a:r>
              <a:rPr lang="sv-SE" sz="2000" b="1" dirty="0" smtClean="0"/>
              <a:t> </a:t>
            </a:r>
            <a:r>
              <a:rPr lang="sv-SE" sz="2000" b="1" dirty="0" err="1" smtClean="0"/>
              <a:t>ongoing</a:t>
            </a:r>
            <a:r>
              <a:rPr lang="sv-SE" sz="2000" b="1" dirty="0" smtClean="0"/>
              <a:t> </a:t>
            </a:r>
            <a:r>
              <a:rPr lang="sv-SE" sz="2000" b="1" dirty="0" err="1" smtClean="0"/>
              <a:t>if</a:t>
            </a:r>
            <a:r>
              <a:rPr lang="sv-SE" sz="2000" b="1" dirty="0" smtClean="0"/>
              <a:t> </a:t>
            </a:r>
            <a:r>
              <a:rPr lang="sv-SE" sz="2000" b="1" dirty="0" err="1" smtClean="0"/>
              <a:t>also</a:t>
            </a:r>
            <a:r>
              <a:rPr lang="sv-SE" sz="2000" b="1" dirty="0" smtClean="0"/>
              <a:t> </a:t>
            </a:r>
            <a:r>
              <a:rPr lang="sv-SE" sz="2000" b="1" dirty="0" err="1" smtClean="0"/>
              <a:t>resulting</a:t>
            </a:r>
            <a:r>
              <a:rPr lang="sv-SE" sz="2000" b="1" dirty="0" smtClean="0"/>
              <a:t> </a:t>
            </a:r>
            <a:r>
              <a:rPr lang="sv-SE" sz="2000" b="1" dirty="0" err="1" smtClean="0"/>
              <a:t>Level</a:t>
            </a:r>
            <a:r>
              <a:rPr lang="sv-SE" sz="2000" b="1" dirty="0" smtClean="0"/>
              <a:t> 1c </a:t>
            </a:r>
            <a:r>
              <a:rPr lang="sv-SE" sz="2000" b="1" dirty="0" err="1" smtClean="0"/>
              <a:t>dataset</a:t>
            </a:r>
            <a:r>
              <a:rPr lang="sv-SE" sz="2000" b="1" dirty="0" smtClean="0"/>
              <a:t> </a:t>
            </a:r>
            <a:r>
              <a:rPr lang="sv-SE" sz="2000" b="1" dirty="0" err="1" smtClean="0"/>
              <a:t>shall</a:t>
            </a:r>
            <a:r>
              <a:rPr lang="sv-SE" sz="2000" b="1" dirty="0" smtClean="0"/>
              <a:t> be </a:t>
            </a:r>
            <a:r>
              <a:rPr lang="sv-SE" sz="2000" b="1" dirty="0" err="1" smtClean="0"/>
              <a:t>officially</a:t>
            </a:r>
            <a:r>
              <a:rPr lang="sv-SE" sz="2000" b="1" dirty="0" smtClean="0"/>
              <a:t> </a:t>
            </a:r>
            <a:r>
              <a:rPr lang="sv-SE" sz="2000" b="1" dirty="0" err="1" smtClean="0"/>
              <a:t>released</a:t>
            </a:r>
            <a:r>
              <a:rPr lang="sv-SE" sz="2000" b="1" dirty="0" smtClean="0"/>
              <a:t> as a </a:t>
            </a:r>
            <a:r>
              <a:rPr lang="sv-SE" sz="2000" b="1" dirty="0" err="1" smtClean="0"/>
              <a:t>separate</a:t>
            </a:r>
            <a:r>
              <a:rPr lang="sv-SE" sz="2000" b="1" dirty="0" smtClean="0"/>
              <a:t> FCDR </a:t>
            </a:r>
            <a:r>
              <a:rPr lang="sv-SE" sz="2000" b="1" dirty="0" err="1" smtClean="0"/>
              <a:t>dataset</a:t>
            </a:r>
            <a:r>
              <a:rPr lang="sv-SE" sz="2000" b="1" dirty="0" smtClean="0"/>
              <a:t> in CMSAF</a:t>
            </a:r>
            <a:br>
              <a:rPr lang="sv-SE" sz="2000" b="1" dirty="0" smtClean="0"/>
            </a:br>
            <a:endParaRPr lang="sv-SE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157853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pPr>
              <a:defRPr/>
            </a:pPr>
            <a:fld id="{7522BD84-9638-4B2C-ACE6-740544956123}" type="slidenum">
              <a:rPr lang="sv-SE"/>
              <a:pPr>
                <a:defRPr/>
              </a:pPr>
              <a:t>6</a:t>
            </a:fld>
            <a:endParaRPr lang="sv-S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607798" y="249381"/>
            <a:ext cx="7113802" cy="429636"/>
          </a:xfrm>
        </p:spPr>
        <p:txBody>
          <a:bodyPr/>
          <a:lstStyle/>
          <a:p>
            <a:r>
              <a:rPr lang="en-US" dirty="0" smtClean="0"/>
              <a:t>Achievements – example NOAA-18</a:t>
            </a:r>
          </a:p>
        </p:txBody>
      </p:sp>
      <p:pic>
        <p:nvPicPr>
          <p:cNvPr id="7" name="Picture 1" descr="noaa-18_ch1_slop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81" y="772762"/>
            <a:ext cx="7267324" cy="484488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3"/>
          <p:cNvSpPr txBox="1"/>
          <p:nvPr/>
        </p:nvSpPr>
        <p:spPr>
          <a:xfrm>
            <a:off x="501807" y="5522411"/>
            <a:ext cx="82638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Same method used as previously described in IJRS (2010) paper but with new </a:t>
            </a:r>
            <a:br>
              <a:rPr lang="en-US" dirty="0" smtClean="0"/>
            </a:br>
            <a:r>
              <a:rPr lang="en-US" dirty="0" smtClean="0"/>
              <a:t>ground targets (Greenland, Taklimakan) and additional satellites </a:t>
            </a:r>
            <a:br>
              <a:rPr lang="en-US" dirty="0" smtClean="0"/>
            </a:br>
            <a:r>
              <a:rPr lang="en-US" dirty="0" smtClean="0"/>
              <a:t>(NOAA-19, METOP-02 and METOP-02)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71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pPr>
              <a:defRPr/>
            </a:pPr>
            <a:fld id="{7522BD84-9638-4B2C-ACE6-740544956123}" type="slidenum">
              <a:rPr lang="sv-SE"/>
              <a:pPr>
                <a:defRPr/>
              </a:pPr>
              <a:t>7</a:t>
            </a:fld>
            <a:endParaRPr lang="sv-S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607798" y="249381"/>
            <a:ext cx="7113802" cy="429636"/>
          </a:xfrm>
        </p:spPr>
        <p:txBody>
          <a:bodyPr/>
          <a:lstStyle/>
          <a:p>
            <a:r>
              <a:rPr lang="en-US" dirty="0" smtClean="0"/>
              <a:t>Achievements – summary of </a:t>
            </a:r>
            <a:r>
              <a:rPr lang="en-US" dirty="0" err="1" smtClean="0"/>
              <a:t>coeffs</a:t>
            </a:r>
            <a:endParaRPr lang="en-US" dirty="0" smtClean="0"/>
          </a:p>
        </p:txBody>
      </p:sp>
      <p:graphicFrame>
        <p:nvGraphicFramePr>
          <p:cNvPr id="8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4491379"/>
              </p:ext>
            </p:extLst>
          </p:nvPr>
        </p:nvGraphicFramePr>
        <p:xfrm>
          <a:off x="304800" y="2134299"/>
          <a:ext cx="8534402" cy="41357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2905"/>
                <a:gridCol w="852905"/>
                <a:gridCol w="852905"/>
                <a:gridCol w="852905"/>
                <a:gridCol w="853797"/>
                <a:gridCol w="853797"/>
                <a:gridCol w="853797"/>
                <a:gridCol w="853797"/>
                <a:gridCol w="853797"/>
                <a:gridCol w="853797"/>
              </a:tblGrid>
              <a:tr h="2196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Satellite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Channel 1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Channel 2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Channel 3a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96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</a:t>
                      </a:r>
                      <a:r>
                        <a:rPr lang="en-US" sz="1200" baseline="-25000">
                          <a:effectLst/>
                        </a:rPr>
                        <a:t>0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</a:t>
                      </a:r>
                      <a:r>
                        <a:rPr lang="en-US" sz="1200" baseline="-25000">
                          <a:effectLst/>
                        </a:rPr>
                        <a:t>1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</a:t>
                      </a:r>
                      <a:r>
                        <a:rPr lang="en-US" sz="1200" baseline="-25000">
                          <a:effectLst/>
                        </a:rPr>
                        <a:t>2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</a:t>
                      </a:r>
                      <a:r>
                        <a:rPr lang="en-US" sz="1200" baseline="-25000">
                          <a:effectLst/>
                        </a:rPr>
                        <a:t>0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</a:t>
                      </a:r>
                      <a:r>
                        <a:rPr lang="en-US" sz="1200" baseline="-25000">
                          <a:effectLst/>
                        </a:rPr>
                        <a:t>1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</a:t>
                      </a:r>
                      <a:r>
                        <a:rPr lang="en-US" sz="1200" baseline="-25000">
                          <a:effectLst/>
                        </a:rPr>
                        <a:t>2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</a:t>
                      </a:r>
                      <a:r>
                        <a:rPr lang="en-US" sz="1200" baseline="-25000">
                          <a:effectLst/>
                        </a:rPr>
                        <a:t>0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</a:t>
                      </a:r>
                      <a:r>
                        <a:rPr lang="en-US" sz="1200" baseline="-25000">
                          <a:effectLst/>
                        </a:rPr>
                        <a:t>1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</a:t>
                      </a:r>
                      <a:r>
                        <a:rPr lang="en-US" sz="1200" baseline="-25000">
                          <a:effectLst/>
                        </a:rPr>
                        <a:t>2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96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noaa-06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0.087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22.164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 -0.935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-0.059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-395.058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117.103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0.000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0.000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0.000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96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noaa-07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0.114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5.492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-0.585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0.126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6.801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-0.761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0.000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0.000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0.000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96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noaa-08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0.056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249.052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-103.086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0.130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-11.614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47.920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0.000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0.000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0.000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96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noaa-09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0.108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6.657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-0.082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0.120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5.340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-0.473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0.000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0.000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0.000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96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noaa-10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0.103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12.183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-2.010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0.134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3.679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-0.270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0.000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0.000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0.000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96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noaa-11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0.112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-0.876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0.270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0.118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-0.238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0.225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0.000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0.000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0.000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96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noaa-12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0.129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1.593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-0.130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0.151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2.958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-0.255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0.000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0.000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0.000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96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noaa-14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0.118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5.493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-0.549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0.150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2.349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-0.044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0.000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0.000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0.000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96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noaa-15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0.123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-0.633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0.031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0.139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0.248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-0.010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0.000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0.000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0.000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96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noaa-16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0.112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0.427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-0.003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0.117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2.392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-0.269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0.120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-12.115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4.462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96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noaa-17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0.117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0.199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0.093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0.132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3.635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-0.322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0.124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2.040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-0.123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96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noaa-18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0.111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2.058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-0.121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0.124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2.655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-0.155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0.000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0.000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  0.00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96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noaa-19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0.108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2.247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-0.317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0.121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1.693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-0.132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0.000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0.000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0.000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96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metop-02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0.112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0.906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-0.024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0.133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0.814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0.025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0.126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2.020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-0.115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96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metop-01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0.119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-7.442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2.828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0.116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10.222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-3.271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0.141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-27.970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 10.925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" name="TextBox 3"/>
          <p:cNvSpPr txBox="1"/>
          <p:nvPr/>
        </p:nvSpPr>
        <p:spPr>
          <a:xfrm>
            <a:off x="377072" y="876520"/>
            <a:ext cx="80631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                    Preliminary Calibration Results (9/29/2014)</a:t>
            </a:r>
            <a:endParaRPr lang="en-US" dirty="0"/>
          </a:p>
          <a:p>
            <a:r>
              <a:rPr lang="en-US" dirty="0" smtClean="0"/>
              <a:t>Table shows coefficients for the quadratic equation for calibration correction </a:t>
            </a:r>
          </a:p>
          <a:p>
            <a:r>
              <a:rPr lang="en-US" dirty="0" smtClean="0"/>
              <a:t>of instrument calibration slope. Estimations uncertain for some satellites </a:t>
            </a:r>
            <a:br>
              <a:rPr lang="en-US" dirty="0" smtClean="0"/>
            </a:br>
            <a:r>
              <a:rPr lang="en-US" dirty="0" smtClean="0"/>
              <a:t>(e.g., NOAA-08, NOAA-10 and METOP-01) due to insufficient data coverage.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1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32" y="828675"/>
            <a:ext cx="8654073" cy="504117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dirty="0" smtClean="0"/>
              <a:t>Merged AVHRR / HIRS FCDR </a:t>
            </a:r>
            <a:endParaRPr lang="d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4197" y="1346120"/>
            <a:ext cx="3601154" cy="5364881"/>
          </a:xfrm>
        </p:spPr>
        <p:txBody>
          <a:bodyPr/>
          <a:lstStyle/>
          <a:p>
            <a:r>
              <a:rPr lang="en-US" sz="1800" dirty="0" smtClean="0"/>
              <a:t>NOAA </a:t>
            </a:r>
            <a:r>
              <a:rPr lang="en-US" sz="1800" dirty="0" smtClean="0"/>
              <a:t>&amp; UW/CIMSS developed a new merged FCDR from AVHRR and HIRS.</a:t>
            </a:r>
          </a:p>
          <a:p>
            <a:r>
              <a:rPr lang="en-US" sz="1800" dirty="0" smtClean="0"/>
              <a:t>This provides a MODIS or SEVIRI-like spectral information in the IR (see image on right).</a:t>
            </a:r>
          </a:p>
          <a:p>
            <a:r>
              <a:rPr lang="en-US" sz="1800" dirty="0" smtClean="0"/>
              <a:t>10 years of data exist now.</a:t>
            </a:r>
          </a:p>
          <a:p>
            <a:r>
              <a:rPr lang="en-US" sz="1800" dirty="0" smtClean="0"/>
              <a:t>A 2</a:t>
            </a:r>
            <a:r>
              <a:rPr lang="en-US" sz="1800" baseline="30000" dirty="0" smtClean="0"/>
              <a:t>nd</a:t>
            </a:r>
            <a:r>
              <a:rPr lang="en-US" sz="1800" dirty="0" smtClean="0"/>
              <a:t> and complete version will be done in 2015.</a:t>
            </a:r>
          </a:p>
          <a:p>
            <a:r>
              <a:rPr lang="en-US" sz="1800" dirty="0" smtClean="0"/>
              <a:t>Uses SCOPE-CM Reflectance Calibration and NOAA GSICS IR calibration for HIRS.</a:t>
            </a:r>
          </a:p>
          <a:p>
            <a:r>
              <a:rPr lang="en-US" sz="1800" dirty="0" smtClean="0"/>
              <a:t>Can implement SCOPE-CM IR calibration when available.</a:t>
            </a:r>
          </a:p>
          <a:p>
            <a:r>
              <a:rPr lang="en-US" sz="1800" dirty="0" smtClean="0"/>
              <a:t>Co-located HIRS and AVHRR radiances provide addition FCDR quality checks.</a:t>
            </a:r>
          </a:p>
          <a:p>
            <a:r>
              <a:rPr lang="en-US" sz="1800" dirty="0" smtClean="0"/>
              <a:t>Format is </a:t>
            </a:r>
            <a:r>
              <a:rPr lang="en-US" sz="1800" dirty="0" err="1" smtClean="0"/>
              <a:t>NetCdf</a:t>
            </a:r>
            <a:r>
              <a:rPr lang="en-US" sz="1800" dirty="0" smtClean="0"/>
              <a:t>.</a:t>
            </a:r>
            <a:endParaRPr lang="de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B9021D-92AD-478A-B95D-14EB6B4478BE}" type="slidenum">
              <a:rPr lang="sv-SE" smtClean="0"/>
              <a:pPr>
                <a:defRPr/>
              </a:pPr>
              <a:t>8</a:t>
            </a:fld>
            <a:endParaRPr lang="sv-SE" dirty="0"/>
          </a:p>
        </p:txBody>
      </p:sp>
      <p:grpSp>
        <p:nvGrpSpPr>
          <p:cNvPr id="7" name="Group 6"/>
          <p:cNvGrpSpPr/>
          <p:nvPr/>
        </p:nvGrpSpPr>
        <p:grpSpPr>
          <a:xfrm>
            <a:off x="3810000" y="3055086"/>
            <a:ext cx="5334000" cy="1828800"/>
            <a:chOff x="3810000" y="2742736"/>
            <a:chExt cx="5334000" cy="1828800"/>
          </a:xfrm>
        </p:grpSpPr>
        <p:pic>
          <p:nvPicPr>
            <p:cNvPr id="8" name="Picture 7" descr="avhrr_hirs_acha_ir.tif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0" y="2742736"/>
              <a:ext cx="5334000" cy="18288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958878" y="2965571"/>
              <a:ext cx="14963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AVHRR + HIRS</a:t>
              </a:r>
              <a:endParaRPr lang="en-US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810000" y="4907812"/>
            <a:ext cx="5334000" cy="1828800"/>
            <a:chOff x="3810000" y="4794799"/>
            <a:chExt cx="5334000" cy="2017935"/>
          </a:xfrm>
        </p:grpSpPr>
        <p:pic>
          <p:nvPicPr>
            <p:cNvPr id="11" name="Picture 10" descr="modis_acha_ir.tif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0" y="4794799"/>
              <a:ext cx="5334000" cy="2017935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4991370" y="4977827"/>
              <a:ext cx="93287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MODIS or SEVIRI</a:t>
              </a:r>
              <a:endParaRPr lang="en-US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810000" y="1292284"/>
            <a:ext cx="5334000" cy="1828800"/>
            <a:chOff x="3810000" y="634976"/>
            <a:chExt cx="5334000" cy="2055541"/>
          </a:xfrm>
        </p:grpSpPr>
        <p:pic>
          <p:nvPicPr>
            <p:cNvPr id="14" name="Picture 13" descr="avhrr_acha_ir.tif"/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0" y="634976"/>
              <a:ext cx="5334000" cy="2055541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6269182" y="838308"/>
              <a:ext cx="851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AVHRR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057496" y="792141"/>
              <a:ext cx="13392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/>
                <a:t>t</a:t>
              </a:r>
              <a:r>
                <a:rPr lang="en-US" sz="1600" i="1" dirty="0" smtClean="0"/>
                <a:t>ropical transmission spectra</a:t>
              </a:r>
              <a:endParaRPr lang="en-US" sz="1600" i="1" dirty="0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H="1">
              <a:off x="5135483" y="1534071"/>
              <a:ext cx="346362" cy="32351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8081232" y="838548"/>
              <a:ext cx="1062768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/>
                <a:t>c</a:t>
              </a:r>
              <a:r>
                <a:rPr lang="en-US" sz="1600" i="1" dirty="0" smtClean="0"/>
                <a:t>hannel response</a:t>
              </a:r>
              <a:endParaRPr lang="en-US" sz="1600" i="1" dirty="0"/>
            </a:p>
          </p:txBody>
        </p:sp>
        <p:cxnSp>
          <p:nvCxnSpPr>
            <p:cNvPr id="19" name="Straight Arrow Connector 18"/>
            <p:cNvCxnSpPr>
              <a:stCxn id="18" idx="1"/>
            </p:cNvCxnSpPr>
            <p:nvPr/>
          </p:nvCxnSpPr>
          <p:spPr>
            <a:xfrm flipH="1">
              <a:off x="7874000" y="1130936"/>
              <a:ext cx="207232" cy="23846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4"/>
          <p:cNvSpPr txBox="1">
            <a:spLocks noChangeArrowheads="1"/>
          </p:cNvSpPr>
          <p:nvPr/>
        </p:nvSpPr>
        <p:spPr bwMode="auto">
          <a:xfrm>
            <a:off x="607798" y="249381"/>
            <a:ext cx="7113802" cy="429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r>
              <a:rPr lang="en-US" kern="0" dirty="0" smtClean="0"/>
              <a:t>Achievements at NOAA/UW/CIMSS (1)</a:t>
            </a:r>
            <a:endParaRPr 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3265965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B9021D-92AD-478A-B95D-14EB6B4478BE}" type="slidenum">
              <a:rPr lang="sv-SE" smtClean="0"/>
              <a:pPr>
                <a:defRPr/>
              </a:pPr>
              <a:t>9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03814" y="703235"/>
            <a:ext cx="8653463" cy="504825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dirty="0" smtClean="0"/>
              <a:t>Merged AVHRR / HIRS FCDR </a:t>
            </a:r>
            <a:endParaRPr lang="de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46" y="3994770"/>
            <a:ext cx="3776450" cy="272211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631" y="1273787"/>
            <a:ext cx="3678360" cy="275223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019" y="3917606"/>
            <a:ext cx="3678361" cy="2752235"/>
          </a:xfrm>
          <a:prstGeom prst="rect">
            <a:avLst/>
          </a:prstGeom>
        </p:spPr>
      </p:pic>
      <p:sp>
        <p:nvSpPr>
          <p:cNvPr id="23" name="Content Placeholder 9"/>
          <p:cNvSpPr txBox="1">
            <a:spLocks/>
          </p:cNvSpPr>
          <p:nvPr/>
        </p:nvSpPr>
        <p:spPr>
          <a:xfrm>
            <a:off x="402632" y="1487913"/>
            <a:ext cx="3962832" cy="207248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Challenges:</a:t>
            </a:r>
          </a:p>
          <a:p>
            <a:r>
              <a:rPr lang="en-US" dirty="0" smtClean="0"/>
              <a:t>Spatial coverage.</a:t>
            </a:r>
          </a:p>
          <a:p>
            <a:r>
              <a:rPr lang="en-US" dirty="0" smtClean="0"/>
              <a:t>Collocation.</a:t>
            </a:r>
          </a:p>
          <a:p>
            <a:r>
              <a:rPr lang="en-US" dirty="0" smtClean="0"/>
              <a:t>Sensor footprint.</a:t>
            </a: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607798" y="249381"/>
            <a:ext cx="7113802" cy="429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r>
              <a:rPr lang="en-US" kern="0" dirty="0" smtClean="0"/>
              <a:t>Achievements at NOAA/UW/CIMSS (2)</a:t>
            </a:r>
            <a:endParaRPr 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3149248729"/>
      </p:ext>
    </p:extLst>
  </p:cSld>
  <p:clrMapOvr>
    <a:masterClrMapping/>
  </p:clrMapOvr>
</p:sld>
</file>

<file path=ppt/theme/theme1.xml><?xml version="1.0" encoding="utf-8"?>
<a:theme xmlns:a="http://schemas.openxmlformats.org/drawingml/2006/main" name="83997-SMHI-svart">
  <a:themeElements>
    <a:clrScheme name="SMHI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B9CDF"/>
      </a:accent1>
      <a:accent2>
        <a:srgbClr val="72CA34"/>
      </a:accent2>
      <a:accent3>
        <a:srgbClr val="FDEB1B"/>
      </a:accent3>
      <a:accent4>
        <a:srgbClr val="F82B37"/>
      </a:accent4>
      <a:accent5>
        <a:srgbClr val="000000"/>
      </a:accent5>
      <a:accent6>
        <a:srgbClr val="7F7F7F"/>
      </a:accent6>
      <a:hlink>
        <a:srgbClr val="0000FF"/>
      </a:hlink>
      <a:folHlink>
        <a:srgbClr val="800080"/>
      </a:folHlink>
    </a:clrScheme>
    <a:fontScheme name="SMHI - Vi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V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MHI - Svart">
  <a:themeElements>
    <a:clrScheme name="SMHI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B9CDF"/>
      </a:accent1>
      <a:accent2>
        <a:srgbClr val="72CA34"/>
      </a:accent2>
      <a:accent3>
        <a:srgbClr val="FDEB1B"/>
      </a:accent3>
      <a:accent4>
        <a:srgbClr val="F82B37"/>
      </a:accent4>
      <a:accent5>
        <a:srgbClr val="000000"/>
      </a:accent5>
      <a:accent6>
        <a:srgbClr val="7F7F7F"/>
      </a:accent6>
      <a:hlink>
        <a:srgbClr val="0000FF"/>
      </a:hlink>
      <a:folHlink>
        <a:srgbClr val="800080"/>
      </a:folHlink>
    </a:clrScheme>
    <a:fontScheme name="SMHI - Svar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83997-SMHI-svart</Template>
  <TotalTime>0</TotalTime>
  <Words>1522</Words>
  <Application>Microsoft Office PowerPoint</Application>
  <PresentationFormat>Bildspel på skärmen (4:3)</PresentationFormat>
  <Paragraphs>391</Paragraphs>
  <Slides>26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Bildrubriker</vt:lpstr>
      </vt:variant>
      <vt:variant>
        <vt:i4>26</vt:i4>
      </vt:variant>
    </vt:vector>
  </HeadingPairs>
  <TitlesOfParts>
    <vt:vector size="28" baseType="lpstr">
      <vt:lpstr>83997-SMHI-svart</vt:lpstr>
      <vt:lpstr>SMHI - Svart</vt:lpstr>
      <vt:lpstr>Advancing the AVHRR FCDR – a SCOPE-CM cooperation project between EUMETSAT, NOAA and ESA  Status report for SEP-10 meeting, Geneva 23-24 March 2015 </vt:lpstr>
      <vt:lpstr>Background</vt:lpstr>
      <vt:lpstr>Components of AVHRR FCDR project</vt:lpstr>
      <vt:lpstr>Original timeplan and responsibilities</vt:lpstr>
      <vt:lpstr>Achievements</vt:lpstr>
      <vt:lpstr>Achievements – example NOAA-18</vt:lpstr>
      <vt:lpstr>Achievements – summary of coeffs</vt:lpstr>
      <vt:lpstr>A Merged AVHRR / HIRS FCDR </vt:lpstr>
      <vt:lpstr>A Merged AVHRR / HIRS FCDR </vt:lpstr>
      <vt:lpstr>Timeplan and responsibilities</vt:lpstr>
      <vt:lpstr>Achievements</vt:lpstr>
      <vt:lpstr>Achievements – PyGAC link</vt:lpstr>
      <vt:lpstr>Achievements – PyGAC </vt:lpstr>
      <vt:lpstr>Achievements – ESA-SST-CCI project (1)</vt:lpstr>
      <vt:lpstr>Achievements – ESA-SST-CCI project (2)</vt:lpstr>
      <vt:lpstr>Achievements – ESA-SST-CCI project (3)</vt:lpstr>
      <vt:lpstr>Achievements – AVHRR and FIDUCEO</vt:lpstr>
      <vt:lpstr>Timeplan and responsibilities</vt:lpstr>
      <vt:lpstr>Achievements</vt:lpstr>
      <vt:lpstr>Achievements – clock error corrections</vt:lpstr>
      <vt:lpstr>Planned additional activities + end goal</vt:lpstr>
      <vt:lpstr>Plan for the next year</vt:lpstr>
      <vt:lpstr>Plan for the next year</vt:lpstr>
      <vt:lpstr>Plan for the next year</vt:lpstr>
      <vt:lpstr>Considerations for long term plan</vt:lpstr>
      <vt:lpstr>Potential interactions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2011-05-16T13:32:19Z</dcterms:created>
  <dcterms:modified xsi:type="dcterms:W3CDTF">2015-02-27T13:20:36Z</dcterms:modified>
</cp:coreProperties>
</file>