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89" r:id="rId5"/>
    <p:sldId id="25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9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74A731-F3ED-4C38-B244-06E2D6B75817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AFB43B-131E-4CBF-9759-46C9AF10CC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829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401911-8447-4C08-82E4-57E3BDDA2D05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8C0119-EF12-489D-BA16-BCE5307B24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624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50" y="142875"/>
            <a:ext cx="7686675" cy="977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958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22F591-7BD1-4827-BEB5-D55408F4919F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070CF0-423E-4443-97BE-6643B6BAA33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30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saf.eu/do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SCOPE-CM Project: </a:t>
            </a:r>
            <a:r>
              <a:rPr lang="en-US" sz="4000" dirty="0">
                <a:solidFill>
                  <a:schemeClr val="tx1"/>
                </a:solidFill>
              </a:rPr>
              <a:t>UTH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800" dirty="0"/>
              <a:t>Sustained generations of upper tropospheric humidity Climate Data Records from multiple sensors with multi-agency cooperation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Geostationary infrared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en-US" dirty="0" smtClean="0"/>
              <a:t>For the </a:t>
            </a:r>
            <a:r>
              <a:rPr lang="en-US" altLang="en-US" dirty="0" err="1" smtClean="0"/>
              <a:t>homogenised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Meteosat</a:t>
            </a:r>
            <a:r>
              <a:rPr lang="en-US" altLang="en-US" dirty="0" smtClean="0"/>
              <a:t> FTH data record a draft ATBD is available (</a:t>
            </a:r>
            <a:r>
              <a:rPr lang="en-US" altLang="en-US" dirty="0" smtClean="0">
                <a:hlinkClick r:id="rId2"/>
              </a:rPr>
              <a:t>www.cmsaf.eu/docs</a:t>
            </a:r>
            <a:r>
              <a:rPr lang="en-US" altLang="en-US" dirty="0" smtClean="0"/>
              <a:t>).</a:t>
            </a:r>
          </a:p>
          <a:p>
            <a:pPr lvl="1" eaLnBrk="1" hangingPunct="1"/>
            <a:r>
              <a:rPr lang="en-US" altLang="en-US" dirty="0" smtClean="0"/>
              <a:t>The updated ATBD for the release will be under review in summer 2015.</a:t>
            </a:r>
          </a:p>
          <a:p>
            <a:pPr eaLnBrk="1" hangingPunct="1"/>
            <a:r>
              <a:rPr lang="en-US" altLang="en-US" dirty="0" smtClean="0"/>
              <a:t>The geo-ring FTH demonstrator record is available from CM SAF.</a:t>
            </a:r>
          </a:p>
          <a:p>
            <a:pPr lvl="1" eaLnBrk="1" hangingPunct="1"/>
            <a:r>
              <a:rPr lang="en-US" altLang="en-US" dirty="0" smtClean="0"/>
              <a:t> The format has not been adapted to the </a:t>
            </a:r>
            <a:r>
              <a:rPr lang="en-US" altLang="en-US" dirty="0" err="1" smtClean="0"/>
              <a:t>Meteosat</a:t>
            </a:r>
            <a:r>
              <a:rPr lang="en-US" altLang="en-US" dirty="0" smtClean="0"/>
              <a:t> FTH edition 1 format.</a:t>
            </a:r>
          </a:p>
          <a:p>
            <a:pPr lvl="1" eaLnBrk="1" hangingPunct="1"/>
            <a:r>
              <a:rPr lang="en-US" altLang="en-US" dirty="0" smtClean="0"/>
              <a:t>The geo-ring software was installed at </a:t>
            </a:r>
            <a:r>
              <a:rPr lang="en-US" altLang="en-US" dirty="0" err="1" smtClean="0"/>
              <a:t>Noveltis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smtClean="0"/>
              <a:t>An assessment of the quality of the </a:t>
            </a:r>
            <a:r>
              <a:rPr lang="en-US" altLang="en-US" dirty="0" err="1" smtClean="0"/>
              <a:t>Meteosat</a:t>
            </a:r>
            <a:r>
              <a:rPr lang="en-US" altLang="en-US" dirty="0" smtClean="0"/>
              <a:t> FTH product as function of viewing angle has been started. First and interim results from comparison to ARSA and HIRS FTH/UTH products exhibit no significant dependency of the difference on viewing angle.</a:t>
            </a:r>
          </a:p>
          <a:p>
            <a:pPr lvl="1" eaLnBrk="1" hangingPunct="1"/>
            <a:r>
              <a:rPr lang="en-US" altLang="en-US" dirty="0" smtClean="0"/>
              <a:t>The impact of weighting functions on FTH has been assessed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Impact of weighting functions on FTH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618" b="19620"/>
          <a:stretch/>
        </p:blipFill>
        <p:spPr>
          <a:xfrm>
            <a:off x="0" y="1923392"/>
            <a:ext cx="9144000" cy="424880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Geostationary infrared - Publications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 err="1" smtClean="0"/>
              <a:t>Schröder</a:t>
            </a:r>
            <a:r>
              <a:rPr lang="en-US" altLang="en-US" sz="2000" dirty="0" smtClean="0"/>
              <a:t>, M., R. Roca, L. </a:t>
            </a:r>
            <a:r>
              <a:rPr lang="en-US" altLang="en-US" sz="2000" dirty="0" err="1" smtClean="0"/>
              <a:t>Picon</a:t>
            </a:r>
            <a:r>
              <a:rPr lang="en-US" altLang="en-US" sz="2000" dirty="0" smtClean="0"/>
              <a:t>, A. </a:t>
            </a:r>
            <a:r>
              <a:rPr lang="en-US" altLang="en-US" sz="2000" dirty="0" err="1" smtClean="0"/>
              <a:t>Kniffka</a:t>
            </a:r>
            <a:r>
              <a:rPr lang="en-US" altLang="en-US" sz="2000" dirty="0" smtClean="0"/>
              <a:t>, H. </a:t>
            </a:r>
            <a:r>
              <a:rPr lang="en-US" altLang="en-US" sz="2000" dirty="0" err="1" smtClean="0"/>
              <a:t>Brogniez</a:t>
            </a:r>
            <a:r>
              <a:rPr lang="en-US" altLang="en-US" sz="2000" dirty="0" smtClean="0"/>
              <a:t>, 2014: Climatology of free tropospheric humidity: extension into the SEVIRI era, evaluation and exemplary analysis. Atmos. Chem. Phys., 14, 11129-11148, doi:10.5194/acp-14-11129-2014.</a:t>
            </a:r>
          </a:p>
          <a:p>
            <a:r>
              <a:rPr lang="en-US" sz="2000" dirty="0"/>
              <a:t>Chung, E. S., B. J. </a:t>
            </a:r>
            <a:r>
              <a:rPr lang="en-US" sz="2000" dirty="0" err="1"/>
              <a:t>Soden</a:t>
            </a:r>
            <a:r>
              <a:rPr lang="en-US" sz="2000" dirty="0"/>
              <a:t>, B. J. </a:t>
            </a:r>
            <a:r>
              <a:rPr lang="en-US" sz="2000" dirty="0" err="1"/>
              <a:t>Sohn</a:t>
            </a:r>
            <a:r>
              <a:rPr lang="en-US" sz="2000" dirty="0"/>
              <a:t>, and J. </a:t>
            </a:r>
            <a:r>
              <a:rPr lang="en-US" sz="2000" dirty="0" err="1"/>
              <a:t>Schmetz</a:t>
            </a:r>
            <a:r>
              <a:rPr lang="en-US" sz="2000" dirty="0"/>
              <a:t>, 2013: An assessment of the diurnal variation of upper tropospheric humidity in reanalysis data sets. </a:t>
            </a:r>
            <a:r>
              <a:rPr lang="en-US" sz="2000" i="1" dirty="0"/>
              <a:t>J </a:t>
            </a:r>
            <a:r>
              <a:rPr lang="en-US" sz="2000" i="1" dirty="0" err="1"/>
              <a:t>Geophys</a:t>
            </a:r>
            <a:r>
              <a:rPr lang="en-US" sz="2000" i="1" dirty="0"/>
              <a:t> Res-</a:t>
            </a:r>
            <a:r>
              <a:rPr lang="en-US" sz="2000" i="1" dirty="0" err="1"/>
              <a:t>Atmos</a:t>
            </a:r>
            <a:r>
              <a:rPr lang="en-US" sz="2000" dirty="0"/>
              <a:t>, </a:t>
            </a:r>
            <a:r>
              <a:rPr lang="en-US" sz="2000" b="1" dirty="0"/>
              <a:t>118,</a:t>
            </a:r>
            <a:r>
              <a:rPr lang="en-US" sz="2000" dirty="0"/>
              <a:t> 3425-3430.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UTH </a:t>
            </a:r>
            <a:r>
              <a:rPr lang="en-US" sz="2800" dirty="0" smtClean="0"/>
              <a:t>Inter-comparisons among three data sources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2013" y="1600200"/>
            <a:ext cx="74199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314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Team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it-IT" sz="2000" b="1" dirty="0" smtClean="0"/>
              <a:t>John Bates</a:t>
            </a:r>
            <a:r>
              <a:rPr lang="it-IT" sz="2000" dirty="0" smtClean="0"/>
              <a:t>, NOAA NESDIS National Climatic Data Center, Asheville, NC, USA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de-DE" sz="2000" b="1" dirty="0" smtClean="0"/>
              <a:t>Stefan Buehler</a:t>
            </a:r>
            <a:r>
              <a:rPr lang="de-DE" sz="2000" dirty="0" smtClean="0"/>
              <a:t>, Lulea University of Technology, Kiruna, Sweden and </a:t>
            </a:r>
            <a:r>
              <a:rPr lang="en-GB" sz="2000" dirty="0" smtClean="0"/>
              <a:t>Meteorological Institute, University of Hamburg, </a:t>
            </a:r>
            <a:r>
              <a:rPr lang="en-US" sz="2000" dirty="0" smtClean="0"/>
              <a:t>Germany ‎</a:t>
            </a:r>
          </a:p>
          <a:p>
            <a:pPr>
              <a:spcAft>
                <a:spcPts val="600"/>
              </a:spcAft>
            </a:pPr>
            <a:r>
              <a:rPr lang="en-US" sz="2000" b="1" dirty="0" err="1" smtClean="0"/>
              <a:t>Shu-peng</a:t>
            </a:r>
            <a:r>
              <a:rPr lang="en-US" sz="2000" b="1" dirty="0" smtClean="0"/>
              <a:t> Ho</a:t>
            </a:r>
            <a:r>
              <a:rPr lang="en-US" sz="2000" dirty="0" smtClean="0"/>
              <a:t>, National Center for Atmospheric Research, Boulder, CO, USA</a:t>
            </a:r>
          </a:p>
          <a:p>
            <a:pPr>
              <a:spcAft>
                <a:spcPts val="600"/>
              </a:spcAft>
            </a:pPr>
            <a:r>
              <a:rPr lang="de-DE" sz="2000" b="1" dirty="0" smtClean="0"/>
              <a:t>Viju John</a:t>
            </a:r>
            <a:r>
              <a:rPr lang="de-DE" sz="2000" dirty="0" smtClean="0"/>
              <a:t>, Met Office Hadley Centre, Exeter, UK and EUMETSAT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de-DE" sz="2000" b="1" dirty="0" smtClean="0"/>
              <a:t>Marc Schröder</a:t>
            </a:r>
            <a:r>
              <a:rPr lang="de-DE" sz="2000" dirty="0" smtClean="0"/>
              <a:t>, Deutscher Wetterdienst, Satellite Based Climate Monitoring, Offenbach, Germany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it-IT" sz="2000" b="1" dirty="0" smtClean="0"/>
              <a:t>Lei Shi</a:t>
            </a:r>
            <a:r>
              <a:rPr lang="it-IT" sz="2000" dirty="0" smtClean="0"/>
              <a:t>, NOAA NESDIS National Climatic Data Center, Asheville, NC, USA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b="1" dirty="0" smtClean="0"/>
              <a:t>Brian </a:t>
            </a:r>
            <a:r>
              <a:rPr lang="en-US" sz="2000" b="1" dirty="0" err="1" smtClean="0"/>
              <a:t>Soden</a:t>
            </a:r>
            <a:r>
              <a:rPr lang="en-US" sz="2000" dirty="0" smtClean="0"/>
              <a:t>, University of Miami, </a:t>
            </a:r>
            <a:r>
              <a:rPr lang="en-US" sz="2000" dirty="0" err="1" smtClean="0"/>
              <a:t>Rosenstiel</a:t>
            </a:r>
            <a:r>
              <a:rPr lang="en-US" sz="2000" dirty="0" smtClean="0"/>
              <a:t> School of Marine &amp; Atmospheric Science, Miami, FL, USA</a:t>
            </a:r>
          </a:p>
          <a:p>
            <a:pPr lvl="0">
              <a:spcAft>
                <a:spcPts val="600"/>
              </a:spcAft>
              <a:buClr>
                <a:srgbClr val="0BD0D9"/>
              </a:buClr>
            </a:pPr>
            <a:r>
              <a:rPr lang="en-US" sz="2000" b="1" dirty="0" err="1" smtClean="0"/>
              <a:t>Eui-seok</a:t>
            </a:r>
            <a:r>
              <a:rPr lang="en-US" sz="2000" b="1" dirty="0" smtClean="0"/>
              <a:t> </a:t>
            </a:r>
            <a:r>
              <a:rPr lang="en-US" sz="2000" b="1" dirty="0"/>
              <a:t>Chung</a:t>
            </a:r>
            <a:r>
              <a:rPr lang="en-US" sz="2100" dirty="0" smtClean="0">
                <a:solidFill>
                  <a:prstClr val="black"/>
                </a:solidFill>
              </a:rPr>
              <a:t>, </a:t>
            </a:r>
            <a:r>
              <a:rPr lang="en-US" sz="2100" dirty="0">
                <a:solidFill>
                  <a:prstClr val="black"/>
                </a:solidFill>
              </a:rPr>
              <a:t>University of Miami, </a:t>
            </a:r>
            <a:r>
              <a:rPr lang="en-US" sz="2100" dirty="0" err="1">
                <a:solidFill>
                  <a:prstClr val="black"/>
                </a:solidFill>
              </a:rPr>
              <a:t>Rosenstiel</a:t>
            </a:r>
            <a:r>
              <a:rPr lang="en-US" sz="2100" dirty="0">
                <a:solidFill>
                  <a:prstClr val="black"/>
                </a:solidFill>
              </a:rPr>
              <a:t> School of Marine &amp; Atmospheric Science, Miami, FL, USA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Sustained generation of upper tropospheric humidity (UTH) (also named as </a:t>
            </a:r>
            <a:r>
              <a:rPr lang="en-GB" sz="2000" dirty="0" smtClean="0"/>
              <a:t>free tropospheric humidity (FTH))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Datasets </a:t>
            </a:r>
            <a:r>
              <a:rPr lang="en-US" sz="2000" dirty="0" smtClean="0"/>
              <a:t>derived from HIRS since late 1978, from AMSU-B and MHS since late 1998, and from </a:t>
            </a:r>
            <a:r>
              <a:rPr lang="en-GB" sz="2000" dirty="0" smtClean="0"/>
              <a:t>MVIRI and SEVIRI since 1983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Satellite records </a:t>
            </a:r>
            <a:r>
              <a:rPr lang="en-US" sz="2000" dirty="0" smtClean="0"/>
              <a:t>improved by bias correction and homogenization procedures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Redundancy of records from multiple sensors facilitates the examination of the homogeneity and stability of each satellite data record and to explain the differences among data records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Working to advance maturity levels established by the SCOPE-CM Maturity Matrix Model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UTH Data Sources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Three data sources</a:t>
            </a:r>
          </a:p>
          <a:p>
            <a:pPr lvl="1"/>
            <a:r>
              <a:rPr lang="en-US" altLang="en-US" sz="2000" dirty="0" smtClean="0"/>
              <a:t>Global High Resolution Infrared Radiation Sounder (HIRS) since late 1978 (polar orbiting)</a:t>
            </a:r>
          </a:p>
          <a:p>
            <a:pPr lvl="1"/>
            <a:r>
              <a:rPr lang="en-US" altLang="en-US" sz="2000" dirty="0" smtClean="0"/>
              <a:t>Global Advanced Microwave Humidity Unit-B (AMSU-B) and the Microwave Humidity Sounder (MHS) since late 1998 (polar orbiting)</a:t>
            </a:r>
          </a:p>
          <a:p>
            <a:pPr lvl="1"/>
            <a:r>
              <a:rPr lang="en-US" altLang="en-US" sz="2000" dirty="0" err="1" smtClean="0"/>
              <a:t>Meteosat</a:t>
            </a:r>
            <a:r>
              <a:rPr lang="en-US" altLang="en-US" sz="2000" dirty="0" smtClean="0"/>
              <a:t> Visible and </a:t>
            </a:r>
            <a:r>
              <a:rPr lang="en-US" altLang="en-US" sz="2000" dirty="0" err="1" smtClean="0"/>
              <a:t>InfraRed</a:t>
            </a:r>
            <a:r>
              <a:rPr lang="en-US" altLang="en-US" sz="2000" dirty="0" smtClean="0"/>
              <a:t> Imager </a:t>
            </a:r>
            <a:r>
              <a:rPr lang="en-GB" altLang="en-US" sz="2000" dirty="0" smtClean="0"/>
              <a:t>(MVIRI) and </a:t>
            </a:r>
            <a:r>
              <a:rPr lang="en-US" altLang="en-US" sz="2000" dirty="0" smtClean="0"/>
              <a:t>Spinning Enhanced Visible and </a:t>
            </a:r>
            <a:r>
              <a:rPr lang="en-US" altLang="en-US" sz="2000" dirty="0" err="1" smtClean="0"/>
              <a:t>InfraRed</a:t>
            </a:r>
            <a:r>
              <a:rPr lang="en-US" altLang="en-US" sz="2000" dirty="0" smtClean="0"/>
              <a:t> Imager </a:t>
            </a:r>
            <a:r>
              <a:rPr lang="en-GB" altLang="en-US" sz="2000" dirty="0" smtClean="0"/>
              <a:t>(SEVIRI) for the domain </a:t>
            </a:r>
            <a:r>
              <a:rPr lang="en-GB" altLang="en-US" sz="1800" dirty="0">
                <a:solidFill>
                  <a:srgbClr val="000000"/>
                </a:solidFill>
                <a:latin typeface="Arial"/>
              </a:rPr>
              <a:t>45°N/S/E/W</a:t>
            </a:r>
            <a:r>
              <a:rPr lang="en-GB" altLang="en-US" sz="18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altLang="en-US" sz="2000" dirty="0" smtClean="0"/>
              <a:t>since 1983 (geostationary)</a:t>
            </a:r>
            <a:endParaRPr lang="en-US" altLang="en-US" sz="2000" dirty="0" smtClean="0"/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4495800" y="1981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TH_dataflow"/>
          <p:cNvPicPr>
            <a:picLocks noChangeAspect="1" noChangeArrowheads="1"/>
          </p:cNvPicPr>
          <p:nvPr/>
        </p:nvPicPr>
        <p:blipFill>
          <a:blip r:embed="rId2" cstate="print"/>
          <a:srcRect t="13675"/>
          <a:stretch>
            <a:fillRect/>
          </a:stretch>
        </p:blipFill>
        <p:spPr bwMode="auto">
          <a:xfrm>
            <a:off x="406652" y="1066800"/>
            <a:ext cx="8356348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Polar orbiting infrared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</a:pPr>
            <a:r>
              <a:rPr lang="en-US" altLang="en-US" sz="2000" dirty="0" smtClean="0"/>
              <a:t>A Climate Algorithm Theoretical Basis Document (C-ATBD) is written for the inter-satellite calibrated HIRS channel 12 brightness temperature dataset. The document is submitted to NCDC’s CDR program and is made available for public access.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dirty="0" smtClean="0"/>
              <a:t>The time series of the HIRS channel 12 brightness temperature dataset is extended to the end of 2013.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dirty="0" smtClean="0"/>
              <a:t>The </a:t>
            </a:r>
            <a:r>
              <a:rPr lang="en-US" altLang="en-US" sz="2000" dirty="0" err="1" smtClean="0"/>
              <a:t>netCDF</a:t>
            </a:r>
            <a:r>
              <a:rPr lang="en-US" altLang="en-US" sz="2000" dirty="0" smtClean="0"/>
              <a:t> attributes for HIRS channel 12 brightness temperature dataset are updated to CF convention.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dirty="0" smtClean="0"/>
              <a:t>The HIRS channel 12 brightness temperature dataset is processed in an operational environment.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 smtClean="0"/>
              <a:t>Polar orbiting infrared - Publications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Chung, E. S., B. </a:t>
            </a:r>
            <a:r>
              <a:rPr lang="en-US" sz="2000" dirty="0" err="1"/>
              <a:t>Soden</a:t>
            </a:r>
            <a:r>
              <a:rPr lang="en-US" sz="2000" dirty="0"/>
              <a:t>, B. J. </a:t>
            </a:r>
            <a:r>
              <a:rPr lang="en-US" sz="2000" dirty="0" err="1"/>
              <a:t>Sohn</a:t>
            </a:r>
            <a:r>
              <a:rPr lang="en-US" sz="2000" dirty="0"/>
              <a:t>, and L. Shi, 2014: Upper-tropospheric moistening in response to anthropogenic warming. </a:t>
            </a:r>
            <a:r>
              <a:rPr lang="en-US" sz="2000" i="1" dirty="0"/>
              <a:t>P </a:t>
            </a:r>
            <a:r>
              <a:rPr lang="en-US" sz="2000" i="1" dirty="0" err="1"/>
              <a:t>Natl</a:t>
            </a:r>
            <a:r>
              <a:rPr lang="en-US" sz="2000" i="1" dirty="0"/>
              <a:t> </a:t>
            </a:r>
            <a:r>
              <a:rPr lang="en-US" sz="2000" i="1" dirty="0" err="1"/>
              <a:t>Acad</a:t>
            </a:r>
            <a:r>
              <a:rPr lang="en-US" sz="2000" i="1" dirty="0"/>
              <a:t> </a:t>
            </a:r>
            <a:r>
              <a:rPr lang="en-US" sz="2000" i="1" dirty="0" err="1"/>
              <a:t>Sci</a:t>
            </a:r>
            <a:r>
              <a:rPr lang="en-US" sz="2000" i="1" dirty="0"/>
              <a:t> USA</a:t>
            </a:r>
            <a:r>
              <a:rPr lang="en-US" sz="2000" dirty="0"/>
              <a:t>, </a:t>
            </a:r>
            <a:r>
              <a:rPr lang="en-US" sz="2000" b="1" dirty="0"/>
              <a:t>111,</a:t>
            </a:r>
            <a:r>
              <a:rPr lang="en-US" sz="2000" dirty="0"/>
              <a:t> 11636-11641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Gierens</a:t>
            </a:r>
            <a:r>
              <a:rPr lang="en-US" sz="2000" dirty="0"/>
              <a:t>, K., </a:t>
            </a:r>
            <a:r>
              <a:rPr lang="en-US" sz="2000" dirty="0" err="1"/>
              <a:t>Eleftheratos</a:t>
            </a:r>
            <a:r>
              <a:rPr lang="en-US" sz="2000" dirty="0"/>
              <a:t>, K., and Shi, L.: Technical Note: 30 years of HIRS data of upper tropospheric humidity, Atmos. Chem. Phys., 14, 7533-7541, doi:10.5194/acp-14-7533-2014, 2014.</a:t>
            </a:r>
            <a:endParaRPr lang="en-US" alt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Polar orbiting microwave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study on "Characterization of SSM/T-2 radiances using ERA-Interim reanalyses" is carried out by a CMSAF visiting scientist to ECMWF (Shinya Kobayashi).</a:t>
            </a:r>
          </a:p>
          <a:p>
            <a:pPr eaLnBrk="1" hangingPunct="1"/>
            <a:r>
              <a:rPr lang="en-US" altLang="en-US" smtClean="0"/>
              <a:t>Plan to start a systematic microwave FCDR and CDR project.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/>
              <a:t>Polar orbiting microwave- Publications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/>
              <a:t>Chung, E.-S., B. J. </a:t>
            </a:r>
            <a:r>
              <a:rPr lang="en-US" sz="2000" dirty="0" err="1"/>
              <a:t>Soden</a:t>
            </a:r>
            <a:r>
              <a:rPr lang="en-US" sz="2000" dirty="0"/>
              <a:t>, and V. O. John, </a:t>
            </a:r>
            <a:r>
              <a:rPr lang="en-US" sz="2000" dirty="0" smtClean="0"/>
              <a:t>2013: </a:t>
            </a:r>
            <a:r>
              <a:rPr lang="en-US" sz="2000" dirty="0" err="1"/>
              <a:t>Intercalibrating</a:t>
            </a:r>
            <a:r>
              <a:rPr lang="en-US" sz="2000" dirty="0"/>
              <a:t> Microwave Satellite Observations for Monitoring Long-Term Variations in Upper- and </a:t>
            </a:r>
            <a:r>
              <a:rPr lang="en-US" sz="2000" dirty="0" err="1"/>
              <a:t>Midtropospheric</a:t>
            </a:r>
            <a:r>
              <a:rPr lang="en-US" sz="2000" dirty="0"/>
              <a:t> Water </a:t>
            </a:r>
            <a:r>
              <a:rPr lang="en-US" sz="2000" dirty="0" smtClean="0"/>
              <a:t>Vapor. </a:t>
            </a:r>
            <a:r>
              <a:rPr lang="en-US" sz="2000" i="1" dirty="0"/>
              <a:t>J </a:t>
            </a:r>
            <a:r>
              <a:rPr lang="en-US" sz="2000" i="1" dirty="0" err="1"/>
              <a:t>Atmos</a:t>
            </a:r>
            <a:r>
              <a:rPr lang="en-US" sz="2000" i="1" dirty="0"/>
              <a:t> Ocean Tech</a:t>
            </a:r>
            <a:r>
              <a:rPr lang="en-US" sz="2000" dirty="0"/>
              <a:t>, </a:t>
            </a:r>
            <a:r>
              <a:rPr lang="en-US" sz="2000" b="1" dirty="0"/>
              <a:t>30,</a:t>
            </a:r>
            <a:r>
              <a:rPr lang="en-US" sz="2000" dirty="0"/>
              <a:t> 2303-2319.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Chung, E. S., B. J. </a:t>
            </a:r>
            <a:r>
              <a:rPr lang="en-US" sz="2000" dirty="0" err="1"/>
              <a:t>Soden</a:t>
            </a:r>
            <a:r>
              <a:rPr lang="en-US" sz="2000" dirty="0"/>
              <a:t>, B. J. </a:t>
            </a:r>
            <a:r>
              <a:rPr lang="en-US" sz="2000" dirty="0" err="1"/>
              <a:t>Sohn</a:t>
            </a:r>
            <a:r>
              <a:rPr lang="en-US" sz="2000" dirty="0"/>
              <a:t>, and J. </a:t>
            </a:r>
            <a:r>
              <a:rPr lang="en-US" sz="2000" dirty="0" err="1"/>
              <a:t>Schmetz</a:t>
            </a:r>
            <a:r>
              <a:rPr lang="en-US" sz="2000" dirty="0"/>
              <a:t>, </a:t>
            </a:r>
            <a:r>
              <a:rPr lang="en-US" sz="2000" dirty="0" smtClean="0"/>
              <a:t>2013: </a:t>
            </a:r>
            <a:r>
              <a:rPr lang="en-US" sz="2000" dirty="0"/>
              <a:t>An assessment of the diurnal variation of upper tropospheric humidity in reanalysis data sets. </a:t>
            </a:r>
            <a:r>
              <a:rPr lang="en-US" sz="2000" i="1" dirty="0"/>
              <a:t>J </a:t>
            </a:r>
            <a:r>
              <a:rPr lang="en-US" sz="2000" i="1" dirty="0" err="1"/>
              <a:t>Geophys</a:t>
            </a:r>
            <a:r>
              <a:rPr lang="en-US" sz="2000" i="1" dirty="0"/>
              <a:t> Res-</a:t>
            </a:r>
            <a:r>
              <a:rPr lang="en-US" sz="2000" i="1" dirty="0" err="1"/>
              <a:t>Atmos</a:t>
            </a:r>
            <a:r>
              <a:rPr lang="en-US" sz="2000" dirty="0"/>
              <a:t>, </a:t>
            </a:r>
            <a:r>
              <a:rPr lang="en-US" sz="2000" b="1" dirty="0"/>
              <a:t>118,</a:t>
            </a:r>
            <a:r>
              <a:rPr lang="en-US" sz="2000" dirty="0"/>
              <a:t> 3425-3430.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1884</TotalTime>
  <Words>824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SCOPE-CM Project: UTH</vt:lpstr>
      <vt:lpstr>Team composition</vt:lpstr>
      <vt:lpstr>Project Summary</vt:lpstr>
      <vt:lpstr>UTH Data Sources</vt:lpstr>
      <vt:lpstr>Slide 5</vt:lpstr>
      <vt:lpstr>Polar orbiting infrared</vt:lpstr>
      <vt:lpstr>Polar orbiting infrared - Publications</vt:lpstr>
      <vt:lpstr>Polar orbiting microwave</vt:lpstr>
      <vt:lpstr>Polar orbiting microwave- Publications</vt:lpstr>
      <vt:lpstr>Geostationary infrared</vt:lpstr>
      <vt:lpstr>Impact of weighting functions on FTH</vt:lpstr>
      <vt:lpstr>Geostationary infrared - Publications</vt:lpstr>
      <vt:lpstr>UTH Inter-comparisons among three data sources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Sustained generations of upper tropospheric humidity Climate Data Records from multiple sensors with multi-agency cooperation</dc:title>
  <dc:creator>Lei Shi</dc:creator>
  <cp:lastModifiedBy>Marie Doutriaux Boucher</cp:lastModifiedBy>
  <cp:revision>45</cp:revision>
  <cp:lastPrinted>2014-02-21T18:00:11Z</cp:lastPrinted>
  <dcterms:created xsi:type="dcterms:W3CDTF">2014-02-20T19:23:22Z</dcterms:created>
  <dcterms:modified xsi:type="dcterms:W3CDTF">2014-11-07T11:14:11Z</dcterms:modified>
</cp:coreProperties>
</file>